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4"/>
  </p:notesMasterIdLst>
  <p:sldIdLst>
    <p:sldId id="847" r:id="rId2"/>
    <p:sldId id="287" r:id="rId3"/>
    <p:sldId id="909" r:id="rId4"/>
    <p:sldId id="910" r:id="rId5"/>
    <p:sldId id="853" r:id="rId6"/>
    <p:sldId id="855" r:id="rId7"/>
    <p:sldId id="894" r:id="rId8"/>
    <p:sldId id="896" r:id="rId9"/>
    <p:sldId id="897" r:id="rId10"/>
    <p:sldId id="898" r:id="rId11"/>
    <p:sldId id="895" r:id="rId12"/>
    <p:sldId id="899" r:id="rId13"/>
    <p:sldId id="900" r:id="rId14"/>
    <p:sldId id="901" r:id="rId15"/>
    <p:sldId id="902" r:id="rId16"/>
    <p:sldId id="886" r:id="rId17"/>
    <p:sldId id="903" r:id="rId18"/>
    <p:sldId id="904" r:id="rId19"/>
    <p:sldId id="905" r:id="rId20"/>
    <p:sldId id="906" r:id="rId21"/>
    <p:sldId id="872" r:id="rId22"/>
    <p:sldId id="854" r:id="rId23"/>
  </p:sldIdLst>
  <p:sldSz cx="12161838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8E04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8" autoAdjust="0"/>
  </p:normalViewPr>
  <p:slideViewPr>
    <p:cSldViewPr snapToGrid="0">
      <p:cViewPr varScale="1">
        <p:scale>
          <a:sx n="73" d="100"/>
          <a:sy n="73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56D9-4275-C456-608F-D5DCA09AE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9A0CA-046A-69D5-A51F-B8B0D004D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AD22E-D865-FC59-E3E2-593DDC352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52658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C87C-0EB5-AECA-1C69-0FDAD3A38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5E4F8-3074-A49A-6721-C35DEFDBD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E933D-987C-531F-DEEF-69297661D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76299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5F19-3A2E-84A3-B5B8-E51D544D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0BB28-5D6B-E1CE-B39B-205E30F9A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752CE-DAC2-6000-D72F-CB6D1AB28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316382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01BA3-A55D-C55D-9770-378B9C346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90B22-9A63-7A08-2F89-E45230F94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57C3B-820D-8F68-2A16-A9A14B4E1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23995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CA1BD-8DC3-195E-A94B-E9671F73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CBD0B-DF7B-D1A7-50C7-57EDB4B4A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61B6D-92A0-C2D2-8923-5274BA3E9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2127149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29BD0-0CA6-75E6-8D2E-702B423DF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9345A-6733-C192-11E3-AB2C35BE0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BE032-C490-7A69-A991-4C17749C9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0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EB6A6-8994-86FD-4573-3D58B0198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4D05D-5DAE-A0A1-A48A-387C84A79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6B869-DA55-5AF8-BD19-E4513DC78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3367804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62B05-EC60-CA26-E18A-38320610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B8E9B-079B-D806-608E-0307D3ABF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46FEE-5429-2CEA-84BE-CB8F5AAF5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0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7CCD-D16E-208D-44D1-C99CD798A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82DFD-5402-693B-486C-3ACB9CE53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CBCBA-6FBE-4BB3-5F5B-53024EF39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36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C27AB-2CDC-508F-B8DB-68D1DED62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9D72F-18C8-908B-EA23-35AA2DCCE1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1E052-4592-7A64-AF2F-750E4FAC9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59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cho HS trình bày cả bài 1 và 3 hoặc mỗi bài 3</a:t>
            </a:r>
          </a:p>
        </p:txBody>
      </p:sp>
    </p:spTree>
    <p:extLst>
      <p:ext uri="{BB962C8B-B14F-4D97-AF65-F5344CB8AC3E}">
        <p14:creationId xmlns:p14="http://schemas.microsoft.com/office/powerpoint/2010/main" val="1086118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mở rộng bằng các biểu đồ liên quan đến số liệu thống kê trong lớp trong khối, trong trường</a:t>
            </a:r>
          </a:p>
        </p:txBody>
      </p:sp>
    </p:spTree>
    <p:extLst>
      <p:ext uri="{BB962C8B-B14F-4D97-AF65-F5344CB8AC3E}">
        <p14:creationId xmlns:p14="http://schemas.microsoft.com/office/powerpoint/2010/main" val="150366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5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9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5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0FE95-6EB2-E6F3-981C-59E25B51F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3939B-C178-BC03-AEA4-8A4DF8CC6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D181-9509-E53D-EF9B-C57AF9B32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273340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79BCB-981A-232A-295F-CCBB1CD36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A958A-31EB-2437-3CAA-20409FED4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855D83-0686-4614-DBC4-D92ACE87E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273803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6E70-EC7A-B137-0E68-0D700244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A0345-9803-4B66-6A0A-B65AE9D72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D2FA4-52F2-0302-EA14-E087BFD9B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314935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-1000214" y="-920040"/>
            <a:ext cx="13833992" cy="9284112"/>
            <a:chOff x="-752021" y="-690030"/>
            <a:chExt cx="10401226" cy="6963084"/>
          </a:xfrm>
        </p:grpSpPr>
        <p:grpSp>
          <p:nvGrpSpPr>
            <p:cNvPr id="45" name="Google Shape;45;p3"/>
            <p:cNvGrpSpPr/>
            <p:nvPr/>
          </p:nvGrpSpPr>
          <p:grpSpPr>
            <a:xfrm rot="3176530">
              <a:off x="-436088" y="4044719"/>
              <a:ext cx="1997262" cy="1786324"/>
              <a:chOff x="6641048" y="3018022"/>
              <a:chExt cx="1997332" cy="1786385"/>
            </a:xfrm>
          </p:grpSpPr>
          <p:grpSp>
            <p:nvGrpSpPr>
              <p:cNvPr id="46" name="Google Shape;46;p3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7" name="Google Shape;57;p3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58" name="Google Shape;58;p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7" name="Google Shape;67;p3"/>
            <p:cNvGrpSpPr/>
            <p:nvPr/>
          </p:nvGrpSpPr>
          <p:grpSpPr>
            <a:xfrm rot="-5400000">
              <a:off x="4272801" y="-779035"/>
              <a:ext cx="1461317" cy="1639328"/>
              <a:chOff x="4986224" y="4471423"/>
              <a:chExt cx="921444" cy="1033755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7910222" y="4055945"/>
              <a:ext cx="1738984" cy="1763891"/>
              <a:chOff x="1498022" y="2840120"/>
              <a:chExt cx="1738984" cy="1763891"/>
            </a:xfrm>
          </p:grpSpPr>
          <p:sp>
            <p:nvSpPr>
              <p:cNvPr id="79" name="Google Shape;79;p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1513048" y="2610300"/>
            <a:ext cx="4207565" cy="2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98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1513048" y="1335300"/>
            <a:ext cx="219735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1513048" y="4699900"/>
            <a:ext cx="4207565" cy="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6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33"/>
          <p:cNvGrpSpPr/>
          <p:nvPr/>
        </p:nvGrpSpPr>
        <p:grpSpPr>
          <a:xfrm>
            <a:off x="-734119" y="-711370"/>
            <a:ext cx="13888534" cy="8150911"/>
            <a:chOff x="-551955" y="-533528"/>
            <a:chExt cx="10442234" cy="6113183"/>
          </a:xfrm>
        </p:grpSpPr>
        <p:grpSp>
          <p:nvGrpSpPr>
            <p:cNvPr id="1294" name="Google Shape;1294;p33"/>
            <p:cNvGrpSpPr/>
            <p:nvPr/>
          </p:nvGrpSpPr>
          <p:grpSpPr>
            <a:xfrm flipH="1">
              <a:off x="-551955" y="-533528"/>
              <a:ext cx="1907571" cy="1663904"/>
              <a:chOff x="6199673" y="1088492"/>
              <a:chExt cx="1089107" cy="949988"/>
            </a:xfrm>
          </p:grpSpPr>
          <p:sp>
            <p:nvSpPr>
              <p:cNvPr id="1295" name="Google Shape;1295;p33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14" name="Google Shape;1314;p33"/>
            <p:cNvGrpSpPr/>
            <p:nvPr/>
          </p:nvGrpSpPr>
          <p:grpSpPr>
            <a:xfrm>
              <a:off x="8027860" y="3856392"/>
              <a:ext cx="1862420" cy="1723263"/>
              <a:chOff x="5250385" y="3839692"/>
              <a:chExt cx="1862420" cy="1723263"/>
            </a:xfrm>
          </p:grpSpPr>
          <p:grpSp>
            <p:nvGrpSpPr>
              <p:cNvPr id="1315" name="Google Shape;1315;p33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1316" name="Google Shape;131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7" name="Google Shape;131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8" name="Google Shape;131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9" name="Google Shape;131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0" name="Google Shape;132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1" name="Google Shape;132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2" name="Google Shape;132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3" name="Google Shape;132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4" name="Google Shape;132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325" name="Google Shape;1325;p33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326" name="Google Shape;132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7" name="Google Shape;132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8" name="Google Shape;132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9" name="Google Shape;132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0" name="Google Shape;133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1" name="Google Shape;133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2" name="Google Shape;133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3" name="Google Shape;133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4" name="Google Shape;133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1335" name="Google Shape;1335;p33"/>
          <p:cNvGrpSpPr/>
          <p:nvPr/>
        </p:nvGrpSpPr>
        <p:grpSpPr>
          <a:xfrm>
            <a:off x="-5" y="1666989"/>
            <a:ext cx="12161842" cy="3897020"/>
            <a:chOff x="-4" y="1250241"/>
            <a:chExt cx="9144003" cy="2922765"/>
          </a:xfrm>
        </p:grpSpPr>
        <p:grpSp>
          <p:nvGrpSpPr>
            <p:cNvPr id="1336" name="Google Shape;1336;p33"/>
            <p:cNvGrpSpPr/>
            <p:nvPr/>
          </p:nvGrpSpPr>
          <p:grpSpPr>
            <a:xfrm rot="3167998">
              <a:off x="8370854" y="1445900"/>
              <a:ext cx="727469" cy="475804"/>
              <a:chOff x="4216875" y="2350450"/>
              <a:chExt cx="250400" cy="163775"/>
            </a:xfrm>
          </p:grpSpPr>
          <p:sp>
            <p:nvSpPr>
              <p:cNvPr id="1337" name="Google Shape;1337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41" name="Google Shape;1341;p33"/>
            <p:cNvGrpSpPr/>
            <p:nvPr/>
          </p:nvGrpSpPr>
          <p:grpSpPr>
            <a:xfrm rot="-6797680">
              <a:off x="-1387" y="3506941"/>
              <a:ext cx="727468" cy="475803"/>
              <a:chOff x="4216875" y="2350450"/>
              <a:chExt cx="250400" cy="163775"/>
            </a:xfrm>
          </p:grpSpPr>
          <p:sp>
            <p:nvSpPr>
              <p:cNvPr id="1342" name="Google Shape;1342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095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1256668" y="1104400"/>
            <a:ext cx="5143643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subTitle" idx="1"/>
          </p:nvPr>
        </p:nvSpPr>
        <p:spPr>
          <a:xfrm>
            <a:off x="1256668" y="2689200"/>
            <a:ext cx="5143643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>
            <a:spLocks noGrp="1"/>
          </p:cNvSpPr>
          <p:nvPr>
            <p:ph type="pic" idx="2"/>
          </p:nvPr>
        </p:nvSpPr>
        <p:spPr>
          <a:xfrm>
            <a:off x="7195971" y="1461800"/>
            <a:ext cx="3709201" cy="371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216" name="Google Shape;216;p7"/>
          <p:cNvGrpSpPr/>
          <p:nvPr/>
        </p:nvGrpSpPr>
        <p:grpSpPr>
          <a:xfrm>
            <a:off x="-466336" y="-228585"/>
            <a:ext cx="14111563" cy="7821553"/>
            <a:chOff x="-350619" y="-171439"/>
            <a:chExt cx="10609920" cy="5866165"/>
          </a:xfrm>
        </p:grpSpPr>
        <p:grpSp>
          <p:nvGrpSpPr>
            <p:cNvPr id="217" name="Google Shape;217;p7"/>
            <p:cNvGrpSpPr/>
            <p:nvPr/>
          </p:nvGrpSpPr>
          <p:grpSpPr>
            <a:xfrm rot="5930999">
              <a:off x="-159004" y="4027015"/>
              <a:ext cx="1461393" cy="1639296"/>
              <a:chOff x="4986224" y="4471423"/>
              <a:chExt cx="921444" cy="1033755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7445050">
              <a:off x="7977227" y="299011"/>
              <a:ext cx="2030512" cy="1685209"/>
              <a:chOff x="3289885" y="2840120"/>
              <a:chExt cx="2030549" cy="1685240"/>
            </a:xfrm>
          </p:grpSpPr>
          <p:grpSp>
            <p:nvGrpSpPr>
              <p:cNvPr id="229" name="Google Shape;229;p7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30" name="Google Shape;230;p7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1" name="Google Shape;231;p7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2" name="Google Shape;232;p7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3" name="Google Shape;233;p7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4" name="Google Shape;234;p7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5" name="Google Shape;235;p7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6" name="Google Shape;236;p7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7" name="Google Shape;237;p7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39" name="Google Shape;239;p7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240" name="Google Shape;240;p7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1" name="Google Shape;241;p7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2" name="Google Shape;242;p7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3" name="Google Shape;243;p7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4" name="Google Shape;244;p7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5" name="Google Shape;245;p7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6" name="Google Shape;246;p7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7" name="Google Shape;247;p7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8" name="Google Shape;248;p7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249" name="Google Shape;249;p7"/>
          <p:cNvGrpSpPr/>
          <p:nvPr/>
        </p:nvGrpSpPr>
        <p:grpSpPr>
          <a:xfrm rot="3167998">
            <a:off x="11132328" y="4390667"/>
            <a:ext cx="969959" cy="632836"/>
            <a:chOff x="4216875" y="2350450"/>
            <a:chExt cx="250400" cy="163775"/>
          </a:xfrm>
        </p:grpSpPr>
        <p:sp>
          <p:nvSpPr>
            <p:cNvPr id="250" name="Google Shape;250;p7"/>
            <p:cNvSpPr/>
            <p:nvPr/>
          </p:nvSpPr>
          <p:spPr>
            <a:xfrm>
              <a:off x="4291200" y="2433025"/>
              <a:ext cx="83150" cy="81200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437600" y="2488050"/>
              <a:ext cx="29675" cy="22625"/>
            </a:xfrm>
            <a:custGeom>
              <a:avLst/>
              <a:gdLst/>
              <a:ahLst/>
              <a:cxnLst/>
              <a:rect l="l" t="t" r="r" b="b"/>
              <a:pathLst>
                <a:path w="1187" h="905" extrusionOk="0">
                  <a:moveTo>
                    <a:pt x="577" y="0"/>
                  </a:moveTo>
                  <a:cubicBezTo>
                    <a:pt x="412" y="0"/>
                    <a:pt x="248" y="82"/>
                    <a:pt x="160" y="275"/>
                  </a:cubicBezTo>
                  <a:cubicBezTo>
                    <a:pt x="1" y="631"/>
                    <a:pt x="307" y="904"/>
                    <a:pt x="609" y="904"/>
                  </a:cubicBezTo>
                  <a:cubicBezTo>
                    <a:pt x="775" y="904"/>
                    <a:pt x="940" y="823"/>
                    <a:pt x="1027" y="628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388225" y="2350450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2"/>
                    <a:pt x="160" y="276"/>
                  </a:cubicBezTo>
                  <a:cubicBezTo>
                    <a:pt x="0" y="632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9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216875" y="2427425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1"/>
                    <a:pt x="160" y="275"/>
                  </a:cubicBezTo>
                  <a:cubicBezTo>
                    <a:pt x="0" y="631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8"/>
                  </a:cubicBezTo>
                  <a:cubicBezTo>
                    <a:pt x="1186" y="272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885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013719" y="1982600"/>
            <a:ext cx="5199505" cy="2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56" name="Google Shape;256;p8"/>
          <p:cNvGrpSpPr/>
          <p:nvPr/>
        </p:nvGrpSpPr>
        <p:grpSpPr>
          <a:xfrm>
            <a:off x="-897250" y="-1031963"/>
            <a:ext cx="14027934" cy="9556433"/>
            <a:chOff x="-674607" y="-773973"/>
            <a:chExt cx="10547043" cy="7167325"/>
          </a:xfrm>
        </p:grpSpPr>
        <p:grpSp>
          <p:nvGrpSpPr>
            <p:cNvPr id="257" name="Google Shape;257;p8"/>
            <p:cNvGrpSpPr/>
            <p:nvPr/>
          </p:nvGrpSpPr>
          <p:grpSpPr>
            <a:xfrm rot="2003670">
              <a:off x="4252487" y="4299807"/>
              <a:ext cx="1862418" cy="1723261"/>
              <a:chOff x="5250385" y="3839692"/>
              <a:chExt cx="1862420" cy="1723263"/>
            </a:xfrm>
          </p:grpSpPr>
          <p:grpSp>
            <p:nvGrpSpPr>
              <p:cNvPr id="258" name="Google Shape;258;p8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259" name="Google Shape;25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0" name="Google Shape;26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1" name="Google Shape;26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2" name="Google Shape;26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3" name="Google Shape;26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4" name="Google Shape;26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7" name="Google Shape;26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68" name="Google Shape;268;p8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69" name="Google Shape;26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2" name="Google Shape;27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3" name="Google Shape;27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4" name="Google Shape;27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278" name="Google Shape;278;p8"/>
            <p:cNvGrpSpPr/>
            <p:nvPr/>
          </p:nvGrpSpPr>
          <p:grpSpPr>
            <a:xfrm rot="10800000">
              <a:off x="-674607" y="-718564"/>
              <a:ext cx="1822905" cy="1877083"/>
              <a:chOff x="5823312" y="1393959"/>
              <a:chExt cx="1822905" cy="1877083"/>
            </a:xfrm>
          </p:grpSpPr>
          <p:sp>
            <p:nvSpPr>
              <p:cNvPr id="279" name="Google Shape;279;p8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89" name="Google Shape;289;p8"/>
            <p:cNvGrpSpPr/>
            <p:nvPr/>
          </p:nvGrpSpPr>
          <p:grpSpPr>
            <a:xfrm rot="-5086062">
              <a:off x="7893094" y="-591196"/>
              <a:ext cx="1997466" cy="1786505"/>
              <a:chOff x="6641048" y="3018022"/>
              <a:chExt cx="1997332" cy="1786385"/>
            </a:xfrm>
          </p:grpSpPr>
          <p:grpSp>
            <p:nvGrpSpPr>
              <p:cNvPr id="290" name="Google Shape;290;p8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291" name="Google Shape;291;p8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2" name="Google Shape;292;p8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3" name="Google Shape;293;p8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01" name="Google Shape;301;p8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02" name="Google Shape;302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3" name="Google Shape;303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7" name="Google Shape;307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0434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998324" y="2324767"/>
            <a:ext cx="5992339" cy="13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798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998324" y="3597200"/>
            <a:ext cx="599233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grpSp>
        <p:nvGrpSpPr>
          <p:cNvPr id="364" name="Google Shape;364;p11"/>
          <p:cNvGrpSpPr/>
          <p:nvPr/>
        </p:nvGrpSpPr>
        <p:grpSpPr>
          <a:xfrm>
            <a:off x="-1541740" y="-365758"/>
            <a:ext cx="8532410" cy="8528371"/>
            <a:chOff x="-1159173" y="-274318"/>
            <a:chExt cx="6415178" cy="6396278"/>
          </a:xfrm>
        </p:grpSpPr>
        <p:grpSp>
          <p:nvGrpSpPr>
            <p:cNvPr id="365" name="Google Shape;365;p11"/>
            <p:cNvGrpSpPr/>
            <p:nvPr/>
          </p:nvGrpSpPr>
          <p:grpSpPr>
            <a:xfrm rot="2541462">
              <a:off x="3149649" y="4002337"/>
              <a:ext cx="1739094" cy="1764003"/>
              <a:chOff x="1498022" y="2840120"/>
              <a:chExt cx="1738984" cy="1763891"/>
            </a:xfrm>
          </p:grpSpPr>
          <p:sp>
            <p:nvSpPr>
              <p:cNvPr id="366" name="Google Shape;366;p11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" name="Google Shape;373;p11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6" name="Google Shape;376;p11"/>
            <p:cNvGrpSpPr/>
            <p:nvPr/>
          </p:nvGrpSpPr>
          <p:grpSpPr>
            <a:xfrm rot="8957444">
              <a:off x="-843068" y="110443"/>
              <a:ext cx="1997402" cy="1786448"/>
              <a:chOff x="6641048" y="3018022"/>
              <a:chExt cx="1997332" cy="1786385"/>
            </a:xfrm>
          </p:grpSpPr>
          <p:grpSp>
            <p:nvGrpSpPr>
              <p:cNvPr id="377" name="Google Shape;377;p11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378" name="Google Shape;378;p11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9" name="Google Shape;379;p11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0" name="Google Shape;380;p11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1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1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3" name="Google Shape;383;p11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4" name="Google Shape;384;p11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5" name="Google Shape;385;p11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6" name="Google Shape;386;p11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88" name="Google Shape;388;p11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89" name="Google Shape;389;p11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7" name="Google Shape;397;p11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946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95762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454775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95762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454775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7999029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6"/>
          </p:nvPr>
        </p:nvSpPr>
        <p:spPr>
          <a:xfrm>
            <a:off x="7999029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207166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207166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9" hasCustomPrompt="1"/>
          </p:nvPr>
        </p:nvSpPr>
        <p:spPr>
          <a:xfrm>
            <a:off x="566179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66179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>
            <a:off x="9113066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>
            <a:off x="9113066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6"/>
          </p:nvPr>
        </p:nvSpPr>
        <p:spPr>
          <a:xfrm>
            <a:off x="95762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7"/>
          </p:nvPr>
        </p:nvSpPr>
        <p:spPr>
          <a:xfrm>
            <a:off x="454775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8"/>
          </p:nvPr>
        </p:nvSpPr>
        <p:spPr>
          <a:xfrm>
            <a:off x="7999029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9"/>
          </p:nvPr>
        </p:nvSpPr>
        <p:spPr>
          <a:xfrm>
            <a:off x="95762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20"/>
          </p:nvPr>
        </p:nvSpPr>
        <p:spPr>
          <a:xfrm>
            <a:off x="454775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21"/>
          </p:nvPr>
        </p:nvSpPr>
        <p:spPr>
          <a:xfrm>
            <a:off x="7999029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19" name="Google Shape;419;p13"/>
          <p:cNvGrpSpPr/>
          <p:nvPr/>
        </p:nvGrpSpPr>
        <p:grpSpPr>
          <a:xfrm>
            <a:off x="-1180456" y="-970281"/>
            <a:ext cx="14059469" cy="8965185"/>
            <a:chOff x="-887538" y="-727711"/>
            <a:chExt cx="10570753" cy="6723889"/>
          </a:xfrm>
        </p:grpSpPr>
        <p:grpSp>
          <p:nvGrpSpPr>
            <p:cNvPr id="420" name="Google Shape;420;p13"/>
            <p:cNvGrpSpPr/>
            <p:nvPr/>
          </p:nvGrpSpPr>
          <p:grpSpPr>
            <a:xfrm rot="3706146">
              <a:off x="-680184" y="3860588"/>
              <a:ext cx="2030438" cy="1685147"/>
              <a:chOff x="3289885" y="2840120"/>
              <a:chExt cx="2030549" cy="1685240"/>
            </a:xfrm>
          </p:grpSpPr>
          <p:grpSp>
            <p:nvGrpSpPr>
              <p:cNvPr id="421" name="Google Shape;421;p13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422" name="Google Shape;42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3" name="Google Shape;42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4" name="Google Shape;42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5" name="Google Shape;42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431" name="Google Shape;431;p13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432" name="Google Shape;43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441" name="Google Shape;441;p13"/>
            <p:cNvGrpSpPr/>
            <p:nvPr/>
          </p:nvGrpSpPr>
          <p:grpSpPr>
            <a:xfrm rot="-6595902">
              <a:off x="7688196" y="-491593"/>
              <a:ext cx="1738984" cy="1763891"/>
              <a:chOff x="1498022" y="2840120"/>
              <a:chExt cx="1738984" cy="1763891"/>
            </a:xfrm>
          </p:grpSpPr>
          <p:sp>
            <p:nvSpPr>
              <p:cNvPr id="442" name="Google Shape;442;p1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52" name="Google Shape;452;p13"/>
          <p:cNvGrpSpPr/>
          <p:nvPr/>
        </p:nvGrpSpPr>
        <p:grpSpPr>
          <a:xfrm>
            <a:off x="6" y="444537"/>
            <a:ext cx="12070623" cy="4794595"/>
            <a:chOff x="4" y="333403"/>
            <a:chExt cx="9075419" cy="3595946"/>
          </a:xfrm>
        </p:grpSpPr>
        <p:grpSp>
          <p:nvGrpSpPr>
            <p:cNvPr id="453" name="Google Shape;453;p13"/>
            <p:cNvGrpSpPr/>
            <p:nvPr/>
          </p:nvGrpSpPr>
          <p:grpSpPr>
            <a:xfrm rot="3167998">
              <a:off x="8302279" y="3257887"/>
              <a:ext cx="727469" cy="475804"/>
              <a:chOff x="4216875" y="2350450"/>
              <a:chExt cx="250400" cy="163775"/>
            </a:xfrm>
          </p:grpSpPr>
          <p:sp>
            <p:nvSpPr>
              <p:cNvPr id="454" name="Google Shape;454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8" name="Google Shape;458;p13"/>
            <p:cNvGrpSpPr/>
            <p:nvPr/>
          </p:nvGrpSpPr>
          <p:grpSpPr>
            <a:xfrm rot="3167998">
              <a:off x="45679" y="529062"/>
              <a:ext cx="727469" cy="475804"/>
              <a:chOff x="4216875" y="2350450"/>
              <a:chExt cx="250400" cy="16377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2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6426832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subTitle" idx="2"/>
          </p:nvPr>
        </p:nvSpPr>
        <p:spPr>
          <a:xfrm>
            <a:off x="1407044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9" name="Google Shape;759;p22"/>
          <p:cNvGrpSpPr/>
          <p:nvPr/>
        </p:nvGrpSpPr>
        <p:grpSpPr>
          <a:xfrm>
            <a:off x="-1070032" y="-680943"/>
            <a:ext cx="13839021" cy="8368201"/>
            <a:chOff x="-804515" y="-510708"/>
            <a:chExt cx="10405007" cy="6276151"/>
          </a:xfrm>
        </p:grpSpPr>
        <p:grpSp>
          <p:nvGrpSpPr>
            <p:cNvPr id="760" name="Google Shape;760;p22"/>
            <p:cNvGrpSpPr/>
            <p:nvPr/>
          </p:nvGrpSpPr>
          <p:grpSpPr>
            <a:xfrm>
              <a:off x="7777587" y="3888359"/>
              <a:ext cx="1822905" cy="1877083"/>
              <a:chOff x="5823312" y="1393959"/>
              <a:chExt cx="1822905" cy="1877083"/>
            </a:xfrm>
          </p:grpSpPr>
          <p:sp>
            <p:nvSpPr>
              <p:cNvPr id="761" name="Google Shape;761;p22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71" name="Google Shape;771;p22"/>
            <p:cNvGrpSpPr/>
            <p:nvPr/>
          </p:nvGrpSpPr>
          <p:grpSpPr>
            <a:xfrm>
              <a:off x="-804515" y="-510708"/>
              <a:ext cx="1862420" cy="1723263"/>
              <a:chOff x="5250385" y="3839692"/>
              <a:chExt cx="1862420" cy="1723263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782" name="Google Shape;782;p22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783" name="Google Shape;78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4" name="Google Shape;78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6" name="Google Shape;78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7" name="Google Shape;78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8" name="Google Shape;78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9" name="Google Shape;78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0" name="Google Shape;79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1" name="Google Shape;79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792" name="Google Shape;792;p22"/>
          <p:cNvGrpSpPr/>
          <p:nvPr/>
        </p:nvGrpSpPr>
        <p:grpSpPr>
          <a:xfrm>
            <a:off x="62484" y="1418571"/>
            <a:ext cx="11980247" cy="4803728"/>
            <a:chOff x="46979" y="1063928"/>
            <a:chExt cx="9007469" cy="3602796"/>
          </a:xfrm>
        </p:grpSpPr>
        <p:grpSp>
          <p:nvGrpSpPr>
            <p:cNvPr id="793" name="Google Shape;793;p22"/>
            <p:cNvGrpSpPr/>
            <p:nvPr/>
          </p:nvGrpSpPr>
          <p:grpSpPr>
            <a:xfrm rot="3167998">
              <a:off x="92654" y="3995262"/>
              <a:ext cx="727469" cy="475804"/>
              <a:chOff x="4216875" y="2350450"/>
              <a:chExt cx="250400" cy="163775"/>
            </a:xfrm>
          </p:grpSpPr>
          <p:sp>
            <p:nvSpPr>
              <p:cNvPr id="794" name="Google Shape;794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98" name="Google Shape;798;p22"/>
            <p:cNvGrpSpPr/>
            <p:nvPr/>
          </p:nvGrpSpPr>
          <p:grpSpPr>
            <a:xfrm rot="3167998">
              <a:off x="8281304" y="1259587"/>
              <a:ext cx="727469" cy="475804"/>
              <a:chOff x="4216875" y="2350450"/>
              <a:chExt cx="250400" cy="163775"/>
            </a:xfrm>
          </p:grpSpPr>
          <p:sp>
            <p:nvSpPr>
              <p:cNvPr id="799" name="Google Shape;799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641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29"/>
          <p:cNvGrpSpPr/>
          <p:nvPr/>
        </p:nvGrpSpPr>
        <p:grpSpPr>
          <a:xfrm rot="-2967651" flipH="1">
            <a:off x="-1479913" y="3659654"/>
            <a:ext cx="2707535" cy="2241540"/>
            <a:chOff x="3289885" y="2840120"/>
            <a:chExt cx="2030549" cy="1685240"/>
          </a:xfrm>
        </p:grpSpPr>
        <p:grpSp>
          <p:nvGrpSpPr>
            <p:cNvPr id="1114" name="Google Shape;1114;p29"/>
            <p:cNvGrpSpPr/>
            <p:nvPr/>
          </p:nvGrpSpPr>
          <p:grpSpPr>
            <a:xfrm rot="-636525" flipH="1">
              <a:off x="3912333" y="2961605"/>
              <a:ext cx="1284878" cy="1457941"/>
              <a:chOff x="4946260" y="3284095"/>
              <a:chExt cx="1284887" cy="1457952"/>
            </a:xfrm>
          </p:grpSpPr>
          <p:sp>
            <p:nvSpPr>
              <p:cNvPr id="1115" name="Google Shape;111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24" name="Google Shape;1124;p29"/>
            <p:cNvGrpSpPr/>
            <p:nvPr/>
          </p:nvGrpSpPr>
          <p:grpSpPr>
            <a:xfrm>
              <a:off x="3289885" y="2840120"/>
              <a:ext cx="1284887" cy="1457952"/>
              <a:chOff x="4946260" y="3284095"/>
              <a:chExt cx="1284887" cy="1457952"/>
            </a:xfrm>
          </p:grpSpPr>
          <p:sp>
            <p:nvSpPr>
              <p:cNvPr id="1125" name="Google Shape;112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134" name="Google Shape;1134;p29"/>
          <p:cNvGrpSpPr/>
          <p:nvPr/>
        </p:nvGrpSpPr>
        <p:grpSpPr>
          <a:xfrm rot="2854553">
            <a:off x="11267522" y="33898"/>
            <a:ext cx="1948480" cy="2180362"/>
            <a:chOff x="4986224" y="4471423"/>
            <a:chExt cx="921444" cy="1033755"/>
          </a:xfrm>
        </p:grpSpPr>
        <p:sp>
          <p:nvSpPr>
            <p:cNvPr id="1135" name="Google Shape;1135;p29"/>
            <p:cNvSpPr/>
            <p:nvPr/>
          </p:nvSpPr>
          <p:spPr>
            <a:xfrm>
              <a:off x="4986224" y="4948906"/>
              <a:ext cx="921444" cy="556272"/>
            </a:xfrm>
            <a:custGeom>
              <a:avLst/>
              <a:gdLst/>
              <a:ahLst/>
              <a:cxnLst/>
              <a:rect l="l" t="t" r="r" b="b"/>
              <a:pathLst>
                <a:path w="20813" h="11256" extrusionOk="0">
                  <a:moveTo>
                    <a:pt x="6562" y="0"/>
                  </a:moveTo>
                  <a:cubicBezTo>
                    <a:pt x="5656" y="0"/>
                    <a:pt x="4803" y="72"/>
                    <a:pt x="4031" y="181"/>
                  </a:cubicBezTo>
                  <a:cubicBezTo>
                    <a:pt x="1623" y="521"/>
                    <a:pt x="1" y="1221"/>
                    <a:pt x="1" y="1221"/>
                  </a:cubicBezTo>
                  <a:cubicBezTo>
                    <a:pt x="1" y="1221"/>
                    <a:pt x="3827" y="11256"/>
                    <a:pt x="14137" y="11256"/>
                  </a:cubicBezTo>
                  <a:cubicBezTo>
                    <a:pt x="14223" y="11256"/>
                    <a:pt x="14309" y="11255"/>
                    <a:pt x="14396" y="11254"/>
                  </a:cubicBezTo>
                  <a:cubicBezTo>
                    <a:pt x="15317" y="11239"/>
                    <a:pt x="16290" y="11145"/>
                    <a:pt x="17314" y="10956"/>
                  </a:cubicBezTo>
                  <a:cubicBezTo>
                    <a:pt x="18418" y="10754"/>
                    <a:pt x="19584" y="10442"/>
                    <a:pt x="20812" y="10004"/>
                  </a:cubicBezTo>
                  <a:cubicBezTo>
                    <a:pt x="18030" y="3936"/>
                    <a:pt x="14041" y="1363"/>
                    <a:pt x="10298" y="441"/>
                  </a:cubicBezTo>
                  <a:cubicBezTo>
                    <a:pt x="10123" y="397"/>
                    <a:pt x="9947" y="358"/>
                    <a:pt x="9772" y="321"/>
                  </a:cubicBezTo>
                  <a:cubicBezTo>
                    <a:pt x="8661" y="91"/>
                    <a:pt x="7578" y="0"/>
                    <a:pt x="6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164682" y="4948857"/>
              <a:ext cx="742981" cy="541544"/>
            </a:xfrm>
            <a:custGeom>
              <a:avLst/>
              <a:gdLst/>
              <a:ahLst/>
              <a:cxnLst/>
              <a:rect l="l" t="t" r="r" b="b"/>
              <a:pathLst>
                <a:path w="16782" h="10958" extrusionOk="0">
                  <a:moveTo>
                    <a:pt x="2531" y="0"/>
                  </a:moveTo>
                  <a:cubicBezTo>
                    <a:pt x="1625" y="0"/>
                    <a:pt x="772" y="73"/>
                    <a:pt x="0" y="182"/>
                  </a:cubicBezTo>
                  <a:cubicBezTo>
                    <a:pt x="1072" y="389"/>
                    <a:pt x="2126" y="681"/>
                    <a:pt x="3153" y="1051"/>
                  </a:cubicBezTo>
                  <a:cubicBezTo>
                    <a:pt x="4841" y="1660"/>
                    <a:pt x="6454" y="2481"/>
                    <a:pt x="7936" y="3495"/>
                  </a:cubicBezTo>
                  <a:cubicBezTo>
                    <a:pt x="9390" y="4488"/>
                    <a:pt x="10791" y="5661"/>
                    <a:pt x="11826" y="7096"/>
                  </a:cubicBezTo>
                  <a:cubicBezTo>
                    <a:pt x="12637" y="8222"/>
                    <a:pt x="13213" y="9565"/>
                    <a:pt x="13283" y="10957"/>
                  </a:cubicBezTo>
                  <a:cubicBezTo>
                    <a:pt x="14387" y="10755"/>
                    <a:pt x="15553" y="10443"/>
                    <a:pt x="16781" y="10005"/>
                  </a:cubicBezTo>
                  <a:cubicBezTo>
                    <a:pt x="13999" y="3937"/>
                    <a:pt x="10010" y="1364"/>
                    <a:pt x="6267" y="442"/>
                  </a:cubicBezTo>
                  <a:cubicBezTo>
                    <a:pt x="6092" y="398"/>
                    <a:pt x="5916" y="359"/>
                    <a:pt x="5741" y="321"/>
                  </a:cubicBezTo>
                  <a:cubicBezTo>
                    <a:pt x="4630" y="91"/>
                    <a:pt x="3547" y="0"/>
                    <a:pt x="253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5076759" y="5060197"/>
              <a:ext cx="807619" cy="363583"/>
            </a:xfrm>
            <a:custGeom>
              <a:avLst/>
              <a:gdLst/>
              <a:ahLst/>
              <a:cxnLst/>
              <a:rect l="l" t="t" r="r" b="b"/>
              <a:pathLst>
                <a:path w="18242" h="7357" extrusionOk="0">
                  <a:moveTo>
                    <a:pt x="0" y="1"/>
                  </a:moveTo>
                  <a:lnTo>
                    <a:pt x="0" y="1"/>
                  </a:lnTo>
                  <a:cubicBezTo>
                    <a:pt x="3666" y="525"/>
                    <a:pt x="7318" y="1570"/>
                    <a:pt x="10711" y="3052"/>
                  </a:cubicBezTo>
                  <a:cubicBezTo>
                    <a:pt x="13342" y="4217"/>
                    <a:pt x="15907" y="5674"/>
                    <a:pt x="18241" y="7356"/>
                  </a:cubicBezTo>
                  <a:cubicBezTo>
                    <a:pt x="16005" y="5539"/>
                    <a:pt x="13438" y="4017"/>
                    <a:pt x="10807" y="2835"/>
                  </a:cubicBezTo>
                  <a:cubicBezTo>
                    <a:pt x="7409" y="1335"/>
                    <a:pt x="3702" y="31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5215462" y="4982017"/>
              <a:ext cx="223266" cy="267165"/>
            </a:xfrm>
            <a:custGeom>
              <a:avLst/>
              <a:gdLst/>
              <a:ahLst/>
              <a:cxnLst/>
              <a:rect l="l" t="t" r="r" b="b"/>
              <a:pathLst>
                <a:path w="5043" h="5406" extrusionOk="0">
                  <a:moveTo>
                    <a:pt x="904" y="1"/>
                  </a:moveTo>
                  <a:cubicBezTo>
                    <a:pt x="2275" y="996"/>
                    <a:pt x="3326" y="2337"/>
                    <a:pt x="4668" y="3368"/>
                  </a:cubicBezTo>
                  <a:lnTo>
                    <a:pt x="4668" y="3368"/>
                  </a:lnTo>
                  <a:cubicBezTo>
                    <a:pt x="3867" y="3568"/>
                    <a:pt x="3082" y="3830"/>
                    <a:pt x="2324" y="4156"/>
                  </a:cubicBezTo>
                  <a:cubicBezTo>
                    <a:pt x="1515" y="4503"/>
                    <a:pt x="734" y="4918"/>
                    <a:pt x="0" y="5405"/>
                  </a:cubicBezTo>
                  <a:cubicBezTo>
                    <a:pt x="1526" y="4547"/>
                    <a:pt x="3167" y="3886"/>
                    <a:pt x="4872" y="3484"/>
                  </a:cubicBezTo>
                  <a:lnTo>
                    <a:pt x="5042" y="3444"/>
                  </a:lnTo>
                  <a:lnTo>
                    <a:pt x="4901" y="3341"/>
                  </a:lnTo>
                  <a:cubicBezTo>
                    <a:pt x="3506" y="2317"/>
                    <a:pt x="2386" y="920"/>
                    <a:pt x="9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5472988" y="5084709"/>
              <a:ext cx="265192" cy="292517"/>
            </a:xfrm>
            <a:custGeom>
              <a:avLst/>
              <a:gdLst/>
              <a:ahLst/>
              <a:cxnLst/>
              <a:rect l="l" t="t" r="r" b="b"/>
              <a:pathLst>
                <a:path w="5990" h="5919" extrusionOk="0">
                  <a:moveTo>
                    <a:pt x="1812" y="1"/>
                  </a:moveTo>
                  <a:lnTo>
                    <a:pt x="1812" y="1"/>
                  </a:lnTo>
                  <a:cubicBezTo>
                    <a:pt x="3212" y="1405"/>
                    <a:pt x="4526" y="2897"/>
                    <a:pt x="5698" y="4496"/>
                  </a:cubicBezTo>
                  <a:lnTo>
                    <a:pt x="5698" y="4496"/>
                  </a:lnTo>
                  <a:cubicBezTo>
                    <a:pt x="5245" y="4556"/>
                    <a:pt x="4794" y="4628"/>
                    <a:pt x="4344" y="4709"/>
                  </a:cubicBezTo>
                  <a:cubicBezTo>
                    <a:pt x="2865" y="4979"/>
                    <a:pt x="1406" y="5381"/>
                    <a:pt x="1" y="5918"/>
                  </a:cubicBezTo>
                  <a:cubicBezTo>
                    <a:pt x="1910" y="5324"/>
                    <a:pt x="3866" y="4875"/>
                    <a:pt x="5853" y="4636"/>
                  </a:cubicBezTo>
                  <a:lnTo>
                    <a:pt x="5990" y="4621"/>
                  </a:lnTo>
                  <a:lnTo>
                    <a:pt x="5908" y="4509"/>
                  </a:lnTo>
                  <a:cubicBezTo>
                    <a:pt x="4700" y="2874"/>
                    <a:pt x="3339" y="1347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5232285" y="4471423"/>
              <a:ext cx="645183" cy="865048"/>
            </a:xfrm>
            <a:custGeom>
              <a:avLst/>
              <a:gdLst/>
              <a:ahLst/>
              <a:cxnLst/>
              <a:rect l="l" t="t" r="r" b="b"/>
              <a:pathLst>
                <a:path w="14573" h="17504" extrusionOk="0">
                  <a:moveTo>
                    <a:pt x="218" y="0"/>
                  </a:moveTo>
                  <a:lnTo>
                    <a:pt x="218" y="0"/>
                  </a:lnTo>
                  <a:cubicBezTo>
                    <a:pt x="218" y="1"/>
                    <a:pt x="1" y="1754"/>
                    <a:pt x="353" y="4161"/>
                  </a:cubicBezTo>
                  <a:cubicBezTo>
                    <a:pt x="590" y="5797"/>
                    <a:pt x="1092" y="7736"/>
                    <a:pt x="2101" y="9631"/>
                  </a:cubicBezTo>
                  <a:cubicBezTo>
                    <a:pt x="2185" y="9789"/>
                    <a:pt x="2272" y="9946"/>
                    <a:pt x="2363" y="10103"/>
                  </a:cubicBezTo>
                  <a:cubicBezTo>
                    <a:pt x="4300" y="13434"/>
                    <a:pt x="7891" y="16540"/>
                    <a:pt x="14497" y="17504"/>
                  </a:cubicBezTo>
                  <a:cubicBezTo>
                    <a:pt x="14572" y="16201"/>
                    <a:pt x="14544" y="14996"/>
                    <a:pt x="14428" y="13879"/>
                  </a:cubicBezTo>
                  <a:cubicBezTo>
                    <a:pt x="14320" y="12842"/>
                    <a:pt x="14137" y="11882"/>
                    <a:pt x="13893" y="10994"/>
                  </a:cubicBezTo>
                  <a:cubicBezTo>
                    <a:pt x="11102" y="866"/>
                    <a:pt x="218" y="1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5247868" y="4677005"/>
              <a:ext cx="629599" cy="659460"/>
            </a:xfrm>
            <a:custGeom>
              <a:avLst/>
              <a:gdLst/>
              <a:ahLst/>
              <a:cxnLst/>
              <a:rect l="l" t="t" r="r" b="b"/>
              <a:pathLst>
                <a:path w="14221" h="13344" extrusionOk="0">
                  <a:moveTo>
                    <a:pt x="1" y="1"/>
                  </a:moveTo>
                  <a:cubicBezTo>
                    <a:pt x="238" y="1639"/>
                    <a:pt x="740" y="3576"/>
                    <a:pt x="1749" y="5471"/>
                  </a:cubicBezTo>
                  <a:cubicBezTo>
                    <a:pt x="1833" y="5629"/>
                    <a:pt x="1920" y="5786"/>
                    <a:pt x="2011" y="5943"/>
                  </a:cubicBezTo>
                  <a:cubicBezTo>
                    <a:pt x="3948" y="9274"/>
                    <a:pt x="7539" y="12380"/>
                    <a:pt x="14145" y="13344"/>
                  </a:cubicBezTo>
                  <a:cubicBezTo>
                    <a:pt x="14220" y="12041"/>
                    <a:pt x="14192" y="10836"/>
                    <a:pt x="14076" y="9720"/>
                  </a:cubicBezTo>
                  <a:cubicBezTo>
                    <a:pt x="13601" y="9833"/>
                    <a:pt x="13115" y="9885"/>
                    <a:pt x="12628" y="9885"/>
                  </a:cubicBezTo>
                  <a:cubicBezTo>
                    <a:pt x="11722" y="9885"/>
                    <a:pt x="10811" y="9705"/>
                    <a:pt x="9960" y="9406"/>
                  </a:cubicBezTo>
                  <a:cubicBezTo>
                    <a:pt x="8292" y="8817"/>
                    <a:pt x="6773" y="7800"/>
                    <a:pt x="5410" y="6686"/>
                  </a:cubicBezTo>
                  <a:cubicBezTo>
                    <a:pt x="4021" y="5548"/>
                    <a:pt x="2779" y="4231"/>
                    <a:pt x="1720" y="2781"/>
                  </a:cubicBezTo>
                  <a:cubicBezTo>
                    <a:pt x="1077" y="1901"/>
                    <a:pt x="499" y="9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5311176" y="4554101"/>
              <a:ext cx="539593" cy="762995"/>
            </a:xfrm>
            <a:custGeom>
              <a:avLst/>
              <a:gdLst/>
              <a:ahLst/>
              <a:cxnLst/>
              <a:rect l="l" t="t" r="r" b="b"/>
              <a:pathLst>
                <a:path w="12188" h="15439" extrusionOk="0">
                  <a:moveTo>
                    <a:pt x="1" y="0"/>
                  </a:moveTo>
                  <a:lnTo>
                    <a:pt x="1" y="0"/>
                  </a:lnTo>
                  <a:cubicBezTo>
                    <a:pt x="1346" y="3463"/>
                    <a:pt x="3363" y="6734"/>
                    <a:pt x="5758" y="9573"/>
                  </a:cubicBezTo>
                  <a:cubicBezTo>
                    <a:pt x="7631" y="11767"/>
                    <a:pt x="9815" y="13802"/>
                    <a:pt x="12188" y="15438"/>
                  </a:cubicBezTo>
                  <a:cubicBezTo>
                    <a:pt x="9917" y="13671"/>
                    <a:pt x="7798" y="11617"/>
                    <a:pt x="5939" y="9421"/>
                  </a:cubicBezTo>
                  <a:cubicBezTo>
                    <a:pt x="3563" y="6580"/>
                    <a:pt x="1535" y="3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294220" y="4649528"/>
              <a:ext cx="218396" cy="266374"/>
            </a:xfrm>
            <a:custGeom>
              <a:avLst/>
              <a:gdLst/>
              <a:ahLst/>
              <a:cxnLst/>
              <a:rect l="l" t="t" r="r" b="b"/>
              <a:pathLst>
                <a:path w="4933" h="5390" extrusionOk="0">
                  <a:moveTo>
                    <a:pt x="1" y="2387"/>
                  </a:moveTo>
                  <a:lnTo>
                    <a:pt x="1" y="2388"/>
                  </a:lnTo>
                  <a:cubicBezTo>
                    <a:pt x="4" y="2391"/>
                    <a:pt x="7" y="2393"/>
                    <a:pt x="11" y="2396"/>
                  </a:cubicBezTo>
                  <a:lnTo>
                    <a:pt x="11" y="2396"/>
                  </a:lnTo>
                  <a:cubicBezTo>
                    <a:pt x="7" y="2393"/>
                    <a:pt x="4" y="2390"/>
                    <a:pt x="1" y="2387"/>
                  </a:cubicBezTo>
                  <a:close/>
                  <a:moveTo>
                    <a:pt x="4932" y="1"/>
                  </a:moveTo>
                  <a:lnTo>
                    <a:pt x="4932" y="1"/>
                  </a:lnTo>
                  <a:cubicBezTo>
                    <a:pt x="4671" y="841"/>
                    <a:pt x="4491" y="1707"/>
                    <a:pt x="4385" y="2582"/>
                  </a:cubicBezTo>
                  <a:cubicBezTo>
                    <a:pt x="4287" y="3401"/>
                    <a:pt x="4257" y="4229"/>
                    <a:pt x="4290" y="5054"/>
                  </a:cubicBezTo>
                  <a:lnTo>
                    <a:pt x="4290" y="5054"/>
                  </a:lnTo>
                  <a:cubicBezTo>
                    <a:pt x="2928" y="4057"/>
                    <a:pt x="1348" y="3426"/>
                    <a:pt x="11" y="2396"/>
                  </a:cubicBezTo>
                  <a:lnTo>
                    <a:pt x="11" y="2396"/>
                  </a:lnTo>
                  <a:cubicBezTo>
                    <a:pt x="1307" y="3555"/>
                    <a:pt x="2956" y="4235"/>
                    <a:pt x="4330" y="5284"/>
                  </a:cubicBezTo>
                  <a:lnTo>
                    <a:pt x="4467" y="5390"/>
                  </a:lnTo>
                  <a:lnTo>
                    <a:pt x="4467" y="5390"/>
                  </a:lnTo>
                  <a:lnTo>
                    <a:pt x="4458" y="5216"/>
                  </a:lnTo>
                  <a:cubicBezTo>
                    <a:pt x="4365" y="3466"/>
                    <a:pt x="4537" y="1706"/>
                    <a:pt x="4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466215" y="4889406"/>
              <a:ext cx="248324" cy="302104"/>
            </a:xfrm>
            <a:custGeom>
              <a:avLst/>
              <a:gdLst/>
              <a:ahLst/>
              <a:cxnLst/>
              <a:rect l="l" t="t" r="r" b="b"/>
              <a:pathLst>
                <a:path w="5609" h="6113" extrusionOk="0">
                  <a:moveTo>
                    <a:pt x="5170" y="1"/>
                  </a:moveTo>
                  <a:cubicBezTo>
                    <a:pt x="5049" y="1501"/>
                    <a:pt x="5074" y="3013"/>
                    <a:pt x="5231" y="4509"/>
                  </a:cubicBezTo>
                  <a:cubicBezTo>
                    <a:pt x="5278" y="4963"/>
                    <a:pt x="5336" y="5417"/>
                    <a:pt x="5406" y="5868"/>
                  </a:cubicBezTo>
                  <a:lnTo>
                    <a:pt x="5406" y="5868"/>
                  </a:lnTo>
                  <a:cubicBezTo>
                    <a:pt x="3542" y="5193"/>
                    <a:pt x="1741" y="4351"/>
                    <a:pt x="0" y="3403"/>
                  </a:cubicBezTo>
                  <a:lnTo>
                    <a:pt x="0" y="3403"/>
                  </a:lnTo>
                  <a:cubicBezTo>
                    <a:pt x="1721" y="4489"/>
                    <a:pt x="3570" y="5366"/>
                    <a:pt x="5479" y="6066"/>
                  </a:cubicBezTo>
                  <a:lnTo>
                    <a:pt x="5609" y="6113"/>
                  </a:lnTo>
                  <a:lnTo>
                    <a:pt x="5585" y="5977"/>
                  </a:lnTo>
                  <a:cubicBezTo>
                    <a:pt x="5255" y="4004"/>
                    <a:pt x="5136" y="1999"/>
                    <a:pt x="5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45" name="Google Shape;1145;p29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146" name="Google Shape;1146;p29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147" name="Google Shape;1147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51" name="Google Shape;1151;p29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152" name="Google Shape;1152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5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2"/>
          <p:cNvGrpSpPr/>
          <p:nvPr/>
        </p:nvGrpSpPr>
        <p:grpSpPr>
          <a:xfrm>
            <a:off x="-1071806" y="149839"/>
            <a:ext cx="14403749" cy="5904796"/>
            <a:chOff x="-805849" y="112379"/>
            <a:chExt cx="10829604" cy="4428597"/>
          </a:xfrm>
        </p:grpSpPr>
        <p:grpSp>
          <p:nvGrpSpPr>
            <p:cNvPr id="1249" name="Google Shape;1249;p32"/>
            <p:cNvGrpSpPr/>
            <p:nvPr/>
          </p:nvGrpSpPr>
          <p:grpSpPr>
            <a:xfrm rot="-2967651" flipH="1">
              <a:off x="-958317" y="2888994"/>
              <a:ext cx="1804450" cy="1499513"/>
              <a:chOff x="3340746" y="2873414"/>
              <a:chExt cx="1804360" cy="1499438"/>
            </a:xfrm>
          </p:grpSpPr>
          <p:grpSp>
            <p:nvGrpSpPr>
              <p:cNvPr id="1250" name="Google Shape;1250;p32"/>
              <p:cNvGrpSpPr/>
              <p:nvPr/>
            </p:nvGrpSpPr>
            <p:grpSpPr>
              <a:xfrm rot="-636525" flipH="1">
                <a:off x="3966017" y="2994637"/>
                <a:ext cx="1179089" cy="1378215"/>
                <a:chOff x="4997121" y="3317389"/>
                <a:chExt cx="1179097" cy="1378225"/>
              </a:xfrm>
            </p:grpSpPr>
            <p:sp>
              <p:nvSpPr>
                <p:cNvPr id="1251" name="Google Shape;1251;p32"/>
                <p:cNvSpPr/>
                <p:nvPr/>
              </p:nvSpPr>
              <p:spPr>
                <a:xfrm rot="286969" flipH="1">
                  <a:off x="5001027" y="3330897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2" name="Google Shape;125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3" name="Google Shape;125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4" name="Google Shape;125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5" name="Google Shape;125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6" name="Google Shape;125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7" name="Google Shape;125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8" name="Google Shape;125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9" name="Google Shape;125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260" name="Google Shape;1260;p32"/>
              <p:cNvGrpSpPr/>
              <p:nvPr/>
            </p:nvGrpSpPr>
            <p:grpSpPr>
              <a:xfrm>
                <a:off x="3340746" y="2873414"/>
                <a:ext cx="1179243" cy="1378039"/>
                <a:chOff x="4997121" y="3317389"/>
                <a:chExt cx="1179243" cy="1378039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 rot="286969" flipH="1">
                  <a:off x="5001173" y="3330711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4" name="Google Shape;126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5" name="Google Shape;126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6" name="Google Shape;126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7" name="Google Shape;126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8" name="Google Shape;126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 rot="2854553">
              <a:off x="8473412" y="23395"/>
              <a:ext cx="1461360" cy="1639327"/>
              <a:chOff x="4986224" y="4471423"/>
              <a:chExt cx="921444" cy="1033755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9" name="Google Shape;1279;p32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038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53E72-7BC4-0510-93EA-27B423DBA4CD}"/>
              </a:ext>
            </a:extLst>
          </p:cNvPr>
          <p:cNvSpPr txBox="1"/>
          <p:nvPr userDrawn="1"/>
        </p:nvSpPr>
        <p:spPr>
          <a:xfrm>
            <a:off x="4336026" y="7907261"/>
            <a:ext cx="6076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22604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4" r:id="rId4"/>
    <p:sldLayoutId id="2147483685" r:id="rId5"/>
    <p:sldLayoutId id="2147483686" r:id="rId6"/>
    <p:sldLayoutId id="2147483688" r:id="rId7"/>
    <p:sldLayoutId id="2147483690" r:id="rId8"/>
    <p:sldLayoutId id="2147483691" r:id="rId9"/>
    <p:sldLayoutId id="214748369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90AD3-B458-5E73-5180-C14F99CD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840C8-5BBD-FBB4-27A7-BAE4032C6AF5}"/>
              </a:ext>
            </a:extLst>
          </p:cNvPr>
          <p:cNvSpPr txBox="1"/>
          <p:nvPr/>
        </p:nvSpPr>
        <p:spPr>
          <a:xfrm>
            <a:off x="776377" y="338185"/>
            <a:ext cx="1059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endParaRPr lang="vi-VN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DF7E0-2B27-01FD-4DAD-D51D55FF7972}"/>
              </a:ext>
            </a:extLst>
          </p:cNvPr>
          <p:cNvSpPr txBox="1"/>
          <p:nvPr/>
        </p:nvSpPr>
        <p:spPr>
          <a:xfrm>
            <a:off x="5348378" y="984516"/>
            <a:ext cx="633038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/>
              <a:t>Quan sát biểu đồ và trả lời câu hỏi.</a:t>
            </a:r>
          </a:p>
          <a:p>
            <a:pPr algn="just"/>
            <a:r>
              <a:rPr lang="vi-VN" sz="3600"/>
              <a:t>c) Trung bình mỗi tháng có bao nhiều ngày mưa?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EB0E5-1444-8484-A257-1A9FA2E5E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62" y="1220300"/>
            <a:ext cx="5138294" cy="4417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3B49DA-E634-1C5C-44B6-06F1B7458FC1}"/>
              </a:ext>
            </a:extLst>
          </p:cNvPr>
          <p:cNvSpPr txBox="1"/>
          <p:nvPr/>
        </p:nvSpPr>
        <p:spPr>
          <a:xfrm>
            <a:off x="5348378" y="3698707"/>
            <a:ext cx="667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Trung bình mỗi tháng có số ngày mưa là:</a:t>
            </a:r>
          </a:p>
          <a:p>
            <a:pPr algn="just"/>
            <a:r>
              <a:rPr lang="vi-VN" sz="3600"/>
              <a:t>(20 + 25 + 15) : 3 = 20 (ngày)</a:t>
            </a:r>
            <a:r>
              <a:rPr lang="en-US" sz="3600"/>
              <a:t>.</a:t>
            </a:r>
            <a:endParaRPr lang="vi-VN" sz="3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4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5F46A-AA2B-DF9A-F227-CB4DFF12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5CF024-AA22-1015-2075-DC57768BA5D8}"/>
              </a:ext>
            </a:extLst>
          </p:cNvPr>
          <p:cNvSpPr txBox="1"/>
          <p:nvPr/>
        </p:nvSpPr>
        <p:spPr>
          <a:xfrm>
            <a:off x="724618" y="269173"/>
            <a:ext cx="10593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</a:t>
            </a:r>
            <a:r>
              <a:rPr lang="vi-VN" sz="3200" b="1"/>
              <a:t>Biểu đồ dưới đây cho biết độ dài quãng đường chạy của Rô-bốt trong 5 ngày đầu luyện tập để chuẩn bị tham dự Hội khoẻ Phù Đổng.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A38EF-BB00-B3DC-B720-47A5F586D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198" y="1881536"/>
            <a:ext cx="5922076" cy="4707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99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14822-B953-6AB2-F2F2-F51791625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B80CF-D4F4-24E9-ECAC-F1B50870752D}"/>
              </a:ext>
            </a:extLst>
          </p:cNvPr>
          <p:cNvSpPr txBox="1"/>
          <p:nvPr/>
        </p:nvSpPr>
        <p:spPr>
          <a:xfrm>
            <a:off x="724618" y="269173"/>
            <a:ext cx="1059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</a:t>
            </a:r>
            <a:endParaRPr lang="vi-VN" sz="32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B3E7C-28B7-DCA2-1AD0-E11262FAC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835" y="1041237"/>
            <a:ext cx="3975266" cy="315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3428F1-C4A8-137F-9E55-7A8C0CA989BA}"/>
              </a:ext>
            </a:extLst>
          </p:cNvPr>
          <p:cNvSpPr txBox="1"/>
          <p:nvPr/>
        </p:nvSpPr>
        <p:spPr>
          <a:xfrm>
            <a:off x="4630223" y="853948"/>
            <a:ext cx="70477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Quan sát biểu đồ và trả lời câu hỏi.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a) Mỗi ngày, Rô-bốt chạy được bao nhiêu mét?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b) Trung bình trong 5 ngày đầu, mỗi ngày Rô-bốt chạy được bao nhiêu mét?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c) Độ dài quãng đường mà Rô-bốt chạy được trong mỗi ngày thay đổi như thế nào so với ngày trước đó?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39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83D3F-049B-6528-A0DE-120BECC0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74A1B-2A80-F300-2BDE-2609D9BC43A1}"/>
              </a:ext>
            </a:extLst>
          </p:cNvPr>
          <p:cNvSpPr txBox="1"/>
          <p:nvPr/>
        </p:nvSpPr>
        <p:spPr>
          <a:xfrm>
            <a:off x="724618" y="269173"/>
            <a:ext cx="1059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</a:t>
            </a:r>
            <a:endParaRPr lang="vi-VN" sz="32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13A38-E68E-57D6-ED41-047D52698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835" y="1041237"/>
            <a:ext cx="3975266" cy="315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8DBF9-5CDC-81DE-7EED-E63709FC4B0F}"/>
              </a:ext>
            </a:extLst>
          </p:cNvPr>
          <p:cNvSpPr txBox="1"/>
          <p:nvPr/>
        </p:nvSpPr>
        <p:spPr>
          <a:xfrm>
            <a:off x="4630223" y="146582"/>
            <a:ext cx="704778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Quan sát biểu đồ và trả lời câu hỏi.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a) Mỗi ngày, Rô-bốt chạy được bao nhiêu mét?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EF0BF-2458-DE54-DEF0-D751A239FBCB}"/>
              </a:ext>
            </a:extLst>
          </p:cNvPr>
          <p:cNvSpPr txBox="1"/>
          <p:nvPr/>
        </p:nvSpPr>
        <p:spPr>
          <a:xfrm>
            <a:off x="4630223" y="1931034"/>
            <a:ext cx="704778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Mỗi ngày, Rô-bốt chạy được số mét</a:t>
            </a:r>
            <a:r>
              <a:rPr lang="en-US" sz="3600">
                <a:solidFill>
                  <a:srgbClr val="C00000"/>
                </a:solidFill>
              </a:rPr>
              <a:t> là:</a:t>
            </a:r>
            <a:endParaRPr lang="vi-VN" sz="360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Ngày 1: 700 m</a:t>
            </a:r>
            <a:r>
              <a:rPr lang="en-US" sz="3600">
                <a:solidFill>
                  <a:srgbClr val="C00000"/>
                </a:solidFill>
              </a:rPr>
              <a:t>;</a:t>
            </a:r>
            <a:endParaRPr lang="vi-VN" sz="360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Ngày 2: 800 m</a:t>
            </a:r>
            <a:r>
              <a:rPr lang="en-US" sz="3600">
                <a:solidFill>
                  <a:srgbClr val="C00000"/>
                </a:solidFill>
              </a:rPr>
              <a:t>;</a:t>
            </a:r>
            <a:endParaRPr lang="vi-VN" sz="360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Ngày 3: 1 100 m</a:t>
            </a:r>
            <a:r>
              <a:rPr lang="en-US" sz="3600">
                <a:solidFill>
                  <a:srgbClr val="C00000"/>
                </a:solidFill>
              </a:rPr>
              <a:t>;</a:t>
            </a:r>
            <a:endParaRPr lang="vi-VN" sz="360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Ngày 4: 1 400 m</a:t>
            </a:r>
            <a:r>
              <a:rPr lang="en-US" sz="3600">
                <a:solidFill>
                  <a:srgbClr val="C00000"/>
                </a:solidFill>
              </a:rPr>
              <a:t>;</a:t>
            </a:r>
            <a:endParaRPr lang="vi-VN" sz="360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Ngày 5: 1 700 m</a:t>
            </a:r>
            <a:r>
              <a:rPr lang="en-US" sz="3600">
                <a:solidFill>
                  <a:srgbClr val="C00000"/>
                </a:solidFill>
              </a:rPr>
              <a:t>.</a:t>
            </a:r>
            <a:endParaRPr lang="vi-VN" sz="36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1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8914F-7683-2DA4-C2B7-1303B47B2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333D07-A07E-5C2D-B31B-E08B64E06DC7}"/>
              </a:ext>
            </a:extLst>
          </p:cNvPr>
          <p:cNvSpPr txBox="1"/>
          <p:nvPr/>
        </p:nvSpPr>
        <p:spPr>
          <a:xfrm>
            <a:off x="724618" y="269173"/>
            <a:ext cx="1059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</a:t>
            </a:r>
            <a:endParaRPr lang="vi-VN" sz="32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F9B22-02D0-4F63-4DA5-8B9D6D1AE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835" y="1041237"/>
            <a:ext cx="3975266" cy="315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FBC53-ED25-CBC5-8AC0-F3472107D915}"/>
              </a:ext>
            </a:extLst>
          </p:cNvPr>
          <p:cNvSpPr txBox="1"/>
          <p:nvPr/>
        </p:nvSpPr>
        <p:spPr>
          <a:xfrm>
            <a:off x="4630223" y="1528220"/>
            <a:ext cx="704778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Quan sát biểu đồ và trả lời câu hỏi.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b) Trung bình trong 5 ngày đầu, mỗi ngày Rô-bốt chạy được bao nhiêu mét?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97970-A1AE-0B50-775A-33E7B75E5EBB}"/>
              </a:ext>
            </a:extLst>
          </p:cNvPr>
          <p:cNvSpPr txBox="1"/>
          <p:nvPr/>
        </p:nvSpPr>
        <p:spPr>
          <a:xfrm>
            <a:off x="935210" y="4418483"/>
            <a:ext cx="1059323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200">
                <a:solidFill>
                  <a:srgbClr val="C00000"/>
                </a:solidFill>
              </a:rPr>
              <a:t>Trung bình trong 5 ngày đầu, mỗi ngày Rô-bốt chạy được số mét là: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200">
                <a:solidFill>
                  <a:srgbClr val="C00000"/>
                </a:solidFill>
              </a:rPr>
              <a:t>(700 + 800 + 1 100 + 1 400 + 1 700) : 5 = 1 140 (m)</a:t>
            </a:r>
            <a:r>
              <a:rPr lang="en-US" sz="3200">
                <a:solidFill>
                  <a:srgbClr val="C00000"/>
                </a:solidFill>
              </a:rPr>
              <a:t>.</a:t>
            </a:r>
            <a:endParaRPr lang="vi-VN" sz="32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7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7F964-587B-AB1F-925C-E388D9BF5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F86172-176E-8FBA-54E8-DDC197379293}"/>
              </a:ext>
            </a:extLst>
          </p:cNvPr>
          <p:cNvSpPr txBox="1"/>
          <p:nvPr/>
        </p:nvSpPr>
        <p:spPr>
          <a:xfrm>
            <a:off x="724618" y="269173"/>
            <a:ext cx="1059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</a:t>
            </a:r>
            <a:endParaRPr lang="vi-VN" sz="32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FA466-3C1A-D0C5-BE1B-6862FE600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835" y="1041237"/>
            <a:ext cx="3975266" cy="315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DC558-0977-3A4A-6239-7B38F5DE4171}"/>
              </a:ext>
            </a:extLst>
          </p:cNvPr>
          <p:cNvSpPr txBox="1"/>
          <p:nvPr/>
        </p:nvSpPr>
        <p:spPr>
          <a:xfrm>
            <a:off x="4630223" y="1528220"/>
            <a:ext cx="704778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Quan sát biểu đồ và trả lời câu hỏi.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7D570-9282-857D-1F12-9BA5C3DFF0C7}"/>
              </a:ext>
            </a:extLst>
          </p:cNvPr>
          <p:cNvSpPr txBox="1"/>
          <p:nvPr/>
        </p:nvSpPr>
        <p:spPr>
          <a:xfrm>
            <a:off x="935210" y="4418483"/>
            <a:ext cx="10593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Độ dài quãng đường mà Rô-bốt chạy được trong mỗi ngày </a:t>
            </a:r>
            <a:r>
              <a:rPr lang="vi-VN" sz="3600" b="1">
                <a:solidFill>
                  <a:srgbClr val="C00000"/>
                </a:solidFill>
              </a:rPr>
              <a:t>đều tăng </a:t>
            </a:r>
            <a:r>
              <a:rPr lang="vi-VN" sz="3600">
                <a:solidFill>
                  <a:srgbClr val="C00000"/>
                </a:solidFill>
              </a:rPr>
              <a:t>so với ngày trước đó.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5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349736" y="162397"/>
            <a:ext cx="109515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3.</a:t>
            </a:r>
            <a:r>
              <a:rPr lang="vi-VN" sz="4400" b="1"/>
              <a:t> Cho dãy số liệu về số vé xem phim mà rạp chiếu phim Hoà Bình bán được từ thứ Hai đến Chủ nhật theo thứ tự là: 285 vé, 540 vé, 2 150 vé, 410 vé, 1 105 vé, 1 200 vé. 1 610 vé.</a:t>
            </a:r>
            <a:r>
              <a:rPr lang="en-US" sz="4400" b="1"/>
              <a:t> </a:t>
            </a:r>
            <a:endParaRPr lang="vi-VN" sz="4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24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A344-569B-ED35-AE4F-55C610789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2EA40-62D5-C4FD-BF5A-437CDA73FCAC}"/>
              </a:ext>
            </a:extLst>
          </p:cNvPr>
          <p:cNvSpPr txBox="1"/>
          <p:nvPr/>
        </p:nvSpPr>
        <p:spPr>
          <a:xfrm>
            <a:off x="349736" y="162397"/>
            <a:ext cx="10951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/>
              <a:t>3. a) Số?</a:t>
            </a:r>
          </a:p>
          <a:p>
            <a:pPr algn="just"/>
            <a:r>
              <a:rPr lang="en-US" sz="2800"/>
              <a:t>Hoàn thành biểu đồ dưới đây.</a:t>
            </a:r>
            <a:endParaRPr lang="vi-VN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80125-BD16-CBC2-EB6A-342AEAA0F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844" y="1197209"/>
            <a:ext cx="11488151" cy="55677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51E57B-0A05-91C6-024A-55995A082AAB}"/>
              </a:ext>
            </a:extLst>
          </p:cNvPr>
          <p:cNvSpPr/>
          <p:nvPr/>
        </p:nvSpPr>
        <p:spPr>
          <a:xfrm>
            <a:off x="1356050" y="5005183"/>
            <a:ext cx="876489" cy="586596"/>
          </a:xfrm>
          <a:prstGeom prst="roundRect">
            <a:avLst/>
          </a:prstGeom>
          <a:solidFill>
            <a:srgbClr val="FFFFFF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285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EE59A4-96C5-DF0D-3981-56A47ACEDB8F}"/>
              </a:ext>
            </a:extLst>
          </p:cNvPr>
          <p:cNvSpPr/>
          <p:nvPr/>
        </p:nvSpPr>
        <p:spPr>
          <a:xfrm>
            <a:off x="2077793" y="4504852"/>
            <a:ext cx="876489" cy="586596"/>
          </a:xfrm>
          <a:prstGeom prst="roundRect">
            <a:avLst/>
          </a:prstGeom>
          <a:solidFill>
            <a:srgbClr val="FFFFFF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540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05CCA2-D65A-9C7C-165C-90B4A2FF00CD}"/>
              </a:ext>
            </a:extLst>
          </p:cNvPr>
          <p:cNvSpPr/>
          <p:nvPr/>
        </p:nvSpPr>
        <p:spPr>
          <a:xfrm>
            <a:off x="5000791" y="3325482"/>
            <a:ext cx="876489" cy="586596"/>
          </a:xfrm>
          <a:prstGeom prst="roundRect">
            <a:avLst/>
          </a:prstGeom>
          <a:solidFill>
            <a:srgbClr val="FFFFFF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1 200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244F23-E547-03ED-5DB0-93816152CA18}"/>
              </a:ext>
            </a:extLst>
          </p:cNvPr>
          <p:cNvSpPr/>
          <p:nvPr/>
        </p:nvSpPr>
        <p:spPr>
          <a:xfrm>
            <a:off x="5728939" y="2567604"/>
            <a:ext cx="876489" cy="586596"/>
          </a:xfrm>
          <a:prstGeom prst="roundRect">
            <a:avLst/>
          </a:prstGeom>
          <a:solidFill>
            <a:srgbClr val="FFFFFF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1 610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0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D9D9-00C9-522A-2B42-2F55C81C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9FF59E-167D-0275-350A-D0996800E06B}"/>
              </a:ext>
            </a:extLst>
          </p:cNvPr>
          <p:cNvSpPr txBox="1"/>
          <p:nvPr/>
        </p:nvSpPr>
        <p:spPr>
          <a:xfrm>
            <a:off x="724618" y="269173"/>
            <a:ext cx="1059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b) Quan sát biểu đồ và trả lời câu hỏi.</a:t>
            </a:r>
            <a:endParaRPr lang="vi-VN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B4000-B53F-AF62-27A5-2DC98562C718}"/>
              </a:ext>
            </a:extLst>
          </p:cNvPr>
          <p:cNvSpPr txBox="1"/>
          <p:nvPr/>
        </p:nvSpPr>
        <p:spPr>
          <a:xfrm>
            <a:off x="724618" y="4560240"/>
            <a:ext cx="113006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/>
              <a:t>- Vào những ngày nào, rạp chiếu phim bán được nhiều hơn 1 000 vé?</a:t>
            </a:r>
          </a:p>
          <a:p>
            <a:pPr algn="just"/>
            <a:r>
              <a:rPr lang="vi-VN" sz="2800"/>
              <a:t>- Vào ngày nào rạp chiếu phim Hoà Bình bán được nhiều vé xem phim nhất? Theo em, vì sao hôm đó lại có lượng người mua vé nhiều như vậy?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85A4F-B9CF-5770-4866-76B304AF5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594" y="784644"/>
            <a:ext cx="7786650" cy="3775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30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CC037-02EA-EC7B-A294-CB90FDFDE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BD417-5672-9167-59B8-98D8F6387E12}"/>
              </a:ext>
            </a:extLst>
          </p:cNvPr>
          <p:cNvSpPr txBox="1"/>
          <p:nvPr/>
        </p:nvSpPr>
        <p:spPr>
          <a:xfrm>
            <a:off x="724618" y="269173"/>
            <a:ext cx="1059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b) Quan sát biểu đồ và trả lời câu hỏi.</a:t>
            </a:r>
            <a:endParaRPr lang="vi-VN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FC3A8-DBA1-AE08-847A-847FB3734E8C}"/>
              </a:ext>
            </a:extLst>
          </p:cNvPr>
          <p:cNvSpPr txBox="1"/>
          <p:nvPr/>
        </p:nvSpPr>
        <p:spPr>
          <a:xfrm>
            <a:off x="724618" y="4560240"/>
            <a:ext cx="11300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/>
              <a:t>- Vào những ngày nào, rạp chiếu phim bán được nhiều hơn 1 000 vé?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F3554-04FF-3B13-6FAF-D5834BCE6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594" y="784644"/>
            <a:ext cx="7786650" cy="377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2C6EB7-4E23-59C1-4688-19C168C1F306}"/>
              </a:ext>
            </a:extLst>
          </p:cNvPr>
          <p:cNvSpPr txBox="1"/>
          <p:nvPr/>
        </p:nvSpPr>
        <p:spPr>
          <a:xfrm>
            <a:off x="1078301" y="5229366"/>
            <a:ext cx="10593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600">
                <a:solidFill>
                  <a:srgbClr val="C00000"/>
                </a:solidFill>
              </a:rPr>
              <a:t>Vào ngày Thứ Tư, Thứ Sáu, Thứ Bảy, Chủ nhật, rạp chiếu phim bán được nhiều hơn 1000 vé.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0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9" y="2389818"/>
            <a:ext cx="10912785" cy="2078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2F465-4D87-6537-AE83-6F44B1549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6DC94-A177-904C-7757-CB31B7BDB5E3}"/>
              </a:ext>
            </a:extLst>
          </p:cNvPr>
          <p:cNvSpPr txBox="1"/>
          <p:nvPr/>
        </p:nvSpPr>
        <p:spPr>
          <a:xfrm>
            <a:off x="724618" y="269173"/>
            <a:ext cx="1059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/>
              <a:t>3. b) Quan sát biểu đồ và trả lời câu hỏi.</a:t>
            </a:r>
            <a:endParaRPr lang="vi-VN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0DE4D-0EBE-5682-06AD-62626AFDC344}"/>
              </a:ext>
            </a:extLst>
          </p:cNvPr>
          <p:cNvSpPr txBox="1"/>
          <p:nvPr/>
        </p:nvSpPr>
        <p:spPr>
          <a:xfrm>
            <a:off x="724618" y="4560240"/>
            <a:ext cx="11300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/>
              <a:t>- Vào ngày nào rạp chiếu phim Hoà Bình bán được nhiều vé xem phim nhất? Theo em, vì sao hôm đó lại có lượng người mua vé nhiều như vậy?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349E3-3F30-9CD2-16F1-D16A992C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594" y="784644"/>
            <a:ext cx="7786650" cy="377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D77D05-735B-E10C-ED24-028316751F98}"/>
              </a:ext>
            </a:extLst>
          </p:cNvPr>
          <p:cNvSpPr txBox="1"/>
          <p:nvPr/>
        </p:nvSpPr>
        <p:spPr>
          <a:xfrm>
            <a:off x="724618" y="5391237"/>
            <a:ext cx="113006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2800">
                <a:solidFill>
                  <a:srgbClr val="C00000"/>
                </a:solidFill>
              </a:rPr>
              <a:t>Vào ngày Thứ Tư, rạp chiếu phim Hoà Bình bán được nhiều vé xem phim nhất (2 150 vé). Vì vào Thứ Tư hàng tuần có chương trình mua 1 tặng 1.</a:t>
            </a:r>
            <a:endParaRPr lang="vi-VN" sz="48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4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ở 4 Ô Ly Hồng Hà School Bạn Nhỏ No.0509 (48 Trang) | Nhà Sách Tiến Thọ">
            <a:extLst>
              <a:ext uri="{FF2B5EF4-FFF2-40B4-BE49-F238E27FC236}">
                <a16:creationId xmlns:a16="http://schemas.microsoft.com/office/drawing/2014/main" id="{101E8DD5-13D1-B9AC-3661-2D62C1F79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t="10000" r="20339" b="11111"/>
          <a:stretch/>
        </p:blipFill>
        <p:spPr bwMode="auto">
          <a:xfrm>
            <a:off x="7037390" y="1037284"/>
            <a:ext cx="3351771" cy="47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ppy Child PNG Images, Happy Kids, Cartoon, Jumping Kids PNG Transparent  Background - Pngtree | Happy kids, Cartoons png, Cartoon kids">
            <a:extLst>
              <a:ext uri="{FF2B5EF4-FFF2-40B4-BE49-F238E27FC236}">
                <a16:creationId xmlns:a16="http://schemas.microsoft.com/office/drawing/2014/main" id="{DBAC4F73-D1E7-96BA-99F8-EEE0C6B2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739029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4622799-4D4D-05F8-6987-BD78A0FCC2E6}"/>
              </a:ext>
            </a:extLst>
          </p:cNvPr>
          <p:cNvSpPr/>
          <p:nvPr/>
        </p:nvSpPr>
        <p:spPr>
          <a:xfrm>
            <a:off x="3219450" y="947388"/>
            <a:ext cx="3181350" cy="2003729"/>
          </a:xfrm>
          <a:prstGeom prst="wedgeRoundRectCallout">
            <a:avLst>
              <a:gd name="adj1" fmla="val -39246"/>
              <a:gd name="adj2" fmla="val 5652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Chúng mình cùng trình bày bài vào vở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98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D540D-C1E9-D8F2-DD4D-7655AC05E960}"/>
              </a:ext>
            </a:extLst>
          </p:cNvPr>
          <p:cNvSpPr txBox="1"/>
          <p:nvPr/>
        </p:nvSpPr>
        <p:spPr>
          <a:xfrm>
            <a:off x="971775" y="322987"/>
            <a:ext cx="1021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Nêu lại thành phần và chức năng của các bộ phận trong biểu đồ.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91973-7523-AE7A-BE27-0FCBA7E81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928218"/>
            <a:ext cx="5311735" cy="4606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1B99F-21C0-A343-825F-163C810EA885}"/>
              </a:ext>
            </a:extLst>
          </p:cNvPr>
          <p:cNvSpPr txBox="1"/>
          <p:nvPr/>
        </p:nvSpPr>
        <p:spPr>
          <a:xfrm>
            <a:off x="3896444" y="1728163"/>
            <a:ext cx="77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/>
              <a:t>SỐ BẠN YÊU THÍCH MỖI MÔN THỂ THAO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6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236444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TOÁN </a:t>
            </a:r>
            <a:endParaRPr lang="en-US" sz="5400" b="1" dirty="0">
              <a:solidFill>
                <a:srgbClr val="7030A0"/>
              </a:solidFill>
              <a:latin typeface="+mj-lt"/>
            </a:endParaRPr>
          </a:p>
          <a:p>
            <a:r>
              <a:rPr lang="en-US" sz="5400" b="1" dirty="0">
                <a:solidFill>
                  <a:srgbClr val="7030A0"/>
                </a:solidFill>
                <a:latin typeface="+mj-lt"/>
              </a:rPr>
              <a:t>BIỂU ĐỒ CỘT</a:t>
            </a:r>
          </a:p>
          <a:p>
            <a:r>
              <a:rPr lang="en-US" sz="4400" b="1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4400" b="1" dirty="0" err="1">
                <a:solidFill>
                  <a:srgbClr val="7030A0"/>
                </a:solidFill>
                <a:latin typeface="+mj-lt"/>
              </a:rPr>
              <a:t>tiết</a:t>
            </a:r>
            <a:r>
              <a:rPr lang="en-US" sz="4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2)</a:t>
            </a:r>
            <a:endParaRPr lang="en-US" sz="4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09848" y="227010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20292" y="5260562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vi-VN" sz="3192" b="1" i="1" dirty="0" smtClean="0">
                <a:solidFill>
                  <a:srgbClr val="3333CC"/>
                </a:solidFill>
                <a:latin typeface="Times New Roman" pitchFamily="18" charset="0"/>
              </a:rPr>
              <a:t>Dương</a:t>
            </a:r>
            <a:r>
              <a:rPr lang="en-US" sz="3192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 smtClean="0">
                <a:solidFill>
                  <a:srgbClr val="3333CC"/>
                </a:solidFill>
                <a:latin typeface="Times New Roman" pitchFamily="18" charset="0"/>
              </a:rPr>
              <a:t>Quyên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80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DE2FC-C26C-A44F-8929-F0B258B5A602}"/>
              </a:ext>
            </a:extLst>
          </p:cNvPr>
          <p:cNvSpPr txBox="1"/>
          <p:nvPr/>
        </p:nvSpPr>
        <p:spPr>
          <a:xfrm>
            <a:off x="1811547" y="2497976"/>
            <a:ext cx="86264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24618" y="269173"/>
            <a:ext cx="1059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r>
              <a:rPr lang="vi-VN" sz="3600" b="1"/>
              <a:t>Biểu đồ bên nói về số ngày có mưa trong ba tháng đâu năm ở một tỉnh.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AB5D5-A8ED-56D9-A4EB-E42233719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020" y="1668873"/>
            <a:ext cx="5726417" cy="4923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99D61-1671-60B6-2C36-10BEC6142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F5877-FA11-6D3A-DD26-80D144ABED72}"/>
              </a:ext>
            </a:extLst>
          </p:cNvPr>
          <p:cNvSpPr txBox="1"/>
          <p:nvPr/>
        </p:nvSpPr>
        <p:spPr>
          <a:xfrm>
            <a:off x="776377" y="338185"/>
            <a:ext cx="1059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endParaRPr lang="vi-VN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E8BA2-C7F0-1309-9F42-CE939D9FA5B2}"/>
              </a:ext>
            </a:extLst>
          </p:cNvPr>
          <p:cNvSpPr txBox="1"/>
          <p:nvPr/>
        </p:nvSpPr>
        <p:spPr>
          <a:xfrm>
            <a:off x="5348378" y="984516"/>
            <a:ext cx="633038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/>
              <a:t>Quan sát biểu đồ và trả lời câu hỏi.</a:t>
            </a:r>
          </a:p>
          <a:p>
            <a:pPr algn="just"/>
            <a:r>
              <a:rPr lang="vi-VN" sz="3600"/>
              <a:t>a) Mỗi tháng có bao nhiêu ngày mưa?</a:t>
            </a:r>
          </a:p>
          <a:p>
            <a:pPr algn="just"/>
            <a:r>
              <a:rPr lang="vi-VN" sz="3600"/>
              <a:t>b) Tháng 2 mưa nhiều hơn tháng 1 bao nhiêu ngày?</a:t>
            </a:r>
          </a:p>
          <a:p>
            <a:pPr algn="just"/>
            <a:r>
              <a:rPr lang="vi-VN" sz="3600"/>
              <a:t>c) Trung bình mỗi tháng có bao nhiều ngày mưa?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9561F-CE0E-B2DC-7CEB-04121096C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62" y="1220300"/>
            <a:ext cx="5138294" cy="4417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38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33FAB-593A-84F4-2E5B-DDCE6AAF4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7A7BF-AB0B-A984-B11F-887C209D5E70}"/>
              </a:ext>
            </a:extLst>
          </p:cNvPr>
          <p:cNvSpPr txBox="1"/>
          <p:nvPr/>
        </p:nvSpPr>
        <p:spPr>
          <a:xfrm>
            <a:off x="776377" y="338185"/>
            <a:ext cx="1059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endParaRPr lang="vi-VN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3F369-F82D-3A37-9F78-9DEDDC47B8A0}"/>
              </a:ext>
            </a:extLst>
          </p:cNvPr>
          <p:cNvSpPr txBox="1"/>
          <p:nvPr/>
        </p:nvSpPr>
        <p:spPr>
          <a:xfrm>
            <a:off x="5348378" y="984516"/>
            <a:ext cx="633038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/>
              <a:t>Quan sát biểu đồ và trả lời câu hỏi.</a:t>
            </a:r>
          </a:p>
          <a:p>
            <a:pPr algn="just"/>
            <a:r>
              <a:rPr lang="vi-VN" sz="3600"/>
              <a:t>a) Mỗi tháng có bao nhiêu ngày mưa?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FC69F-2D8F-9E6A-4FBC-9D6B4ACBC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62" y="1220300"/>
            <a:ext cx="5138294" cy="4417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94AE1-3B60-30FC-AA5A-017AED05A797}"/>
              </a:ext>
            </a:extLst>
          </p:cNvPr>
          <p:cNvSpPr txBox="1"/>
          <p:nvPr/>
        </p:nvSpPr>
        <p:spPr>
          <a:xfrm>
            <a:off x="5348378" y="3698707"/>
            <a:ext cx="6677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solidFill>
                  <a:srgbClr val="FF0000"/>
                </a:solidFill>
              </a:rPr>
              <a:t>Tháng 1 có 2</a:t>
            </a:r>
            <a:r>
              <a:rPr lang="en-US" sz="4000">
                <a:solidFill>
                  <a:srgbClr val="FF0000"/>
                </a:solidFill>
              </a:rPr>
              <a:t>0</a:t>
            </a:r>
            <a:r>
              <a:rPr lang="vi-VN" sz="4000">
                <a:solidFill>
                  <a:srgbClr val="FF0000"/>
                </a:solidFill>
              </a:rPr>
              <a:t> ngày mưa; </a:t>
            </a:r>
            <a:endParaRPr lang="en-US" sz="400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solidFill>
                  <a:srgbClr val="FF0000"/>
                </a:solidFill>
              </a:rPr>
              <a:t>Tháng 2 có 25 ngày mưa; </a:t>
            </a:r>
            <a:endParaRPr lang="en-US" sz="400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solidFill>
                  <a:srgbClr val="FF0000"/>
                </a:solidFill>
              </a:rPr>
              <a:t>Tháng 3 có 15 ngày mưa.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4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A8582-FADA-9FFF-697D-EF1F89FA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80A47-0A7E-E9B3-129F-C86EE5F8E55F}"/>
              </a:ext>
            </a:extLst>
          </p:cNvPr>
          <p:cNvSpPr txBox="1"/>
          <p:nvPr/>
        </p:nvSpPr>
        <p:spPr>
          <a:xfrm>
            <a:off x="776377" y="338185"/>
            <a:ext cx="1059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endParaRPr lang="vi-VN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C3E77-7CED-C75D-549E-047F5B0F8C1E}"/>
              </a:ext>
            </a:extLst>
          </p:cNvPr>
          <p:cNvSpPr txBox="1"/>
          <p:nvPr/>
        </p:nvSpPr>
        <p:spPr>
          <a:xfrm>
            <a:off x="5348378" y="984516"/>
            <a:ext cx="633038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/>
              <a:t>Quan sát biểu đồ và trả lời câu hỏi.</a:t>
            </a:r>
          </a:p>
          <a:p>
            <a:pPr algn="just"/>
            <a:r>
              <a:rPr lang="vi-VN" sz="3600"/>
              <a:t>b) Tháng 2 mưa nhiều hơn tháng 1 bao nhiêu ngày?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BF70A-AC22-3C5D-8646-B7013C20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62" y="1220300"/>
            <a:ext cx="5138294" cy="4417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17EC9B-42D0-7C27-83BE-AB07FBD7BF48}"/>
              </a:ext>
            </a:extLst>
          </p:cNvPr>
          <p:cNvSpPr txBox="1"/>
          <p:nvPr/>
        </p:nvSpPr>
        <p:spPr>
          <a:xfrm>
            <a:off x="5348378" y="3698707"/>
            <a:ext cx="667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rgbClr val="FF0000"/>
                </a:solidFill>
              </a:rPr>
              <a:t>Tháng 2 mưa nhiều hơn tháng 1 số ngày là:</a:t>
            </a:r>
          </a:p>
          <a:p>
            <a:pPr algn="just"/>
            <a:r>
              <a:rPr lang="vi-VN" sz="4000">
                <a:solidFill>
                  <a:srgbClr val="FF0000"/>
                </a:solidFill>
              </a:rPr>
              <a:t>25 – 20 = 5 (ngày)</a:t>
            </a:r>
            <a:r>
              <a:rPr lang="en-US" sz="4000">
                <a:solidFill>
                  <a:srgbClr val="FF0000"/>
                </a:solidFill>
              </a:rPr>
              <a:t>.</a:t>
            </a:r>
            <a:endParaRPr lang="vi-VN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3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8FEBE5-6EAE-4282-935F-549AABFE04C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4.5. Biểu đồ cột_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59801-F65F-4079-8298-E3DE9DA6DDB1}:8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25A9E9-C3DC-4479-9B15-C93D38B340BD}:8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E6C850-42C3-4DB3-9341-5AF93A07C812}:8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B827C5-FB53-4C30-A1EC-F0EF7CE9764F}:8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8F78BE-46A2-4120-9258-11B54DA5D685}:9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12C250-549D-4465-8A3B-C64C8BAB7BD5}:9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FAC110-0480-4681-9550-23CB25A59E1C}:9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573C71-3173-454D-91B2-EBD499DB39AB}:8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374D7B-86C1-4C0E-887D-158BE1DC0208}:9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215ED5-8FD5-42FB-9F0E-63BD117F6686}:9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B3D6FC-AD7D-4989-939E-0DB862373787}:8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45B9ED-253B-4FE7-A766-4D89E06A1DD0}:9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F1A05E-4037-4515-914C-0ADF35E0CEBE}:9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8395A6-C798-470F-8B47-40958CF52649}:8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097259-6E5C-4449-90F2-3DB39D294E98}:8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1090C6-81D6-420A-90F3-A35025DD4815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8B9A43-7A62-49ED-BE36-35AA4F894550}:9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EB9F40-39FD-4170-8477-3CC16B26CDB0}:9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1C729B-5479-457F-8D75-AF68472BBFA9}:8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7E22CA-1958-484E-84AD-ADD6DD4F085C}:8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8C2AA3-2CB5-4DA1-B076-E3F9A104011C}:8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B555C3-5F29-4D6F-AC0A-28428C9A59D6}:896"/>
</p:tagLst>
</file>

<file path=ppt/theme/theme1.xml><?xml version="1.0" encoding="utf-8"?>
<a:theme xmlns:a="http://schemas.openxmlformats.org/drawingml/2006/main" name="Reading Fluency and Expression - Language Arts - 3rd grade- by Slidesgo">
  <a:themeElements>
    <a:clrScheme name="Simple Light">
      <a:dk1>
        <a:srgbClr val="333333"/>
      </a:dk1>
      <a:lt1>
        <a:srgbClr val="FFF8EF"/>
      </a:lt1>
      <a:dk2>
        <a:srgbClr val="35B4AE"/>
      </a:dk2>
      <a:lt2>
        <a:srgbClr val="EB667B"/>
      </a:lt2>
      <a:accent1>
        <a:srgbClr val="A4B420"/>
      </a:accent1>
      <a:accent2>
        <a:srgbClr val="F49E29"/>
      </a:accent2>
      <a:accent3>
        <a:srgbClr val="FFE5CA"/>
      </a:accent3>
      <a:accent4>
        <a:srgbClr val="403B5F"/>
      </a:accent4>
      <a:accent5>
        <a:srgbClr val="BFD031"/>
      </a:accent5>
      <a:accent6>
        <a:srgbClr val="54DFD9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1049</Words>
  <Application>Microsoft Office PowerPoint</Application>
  <PresentationFormat>Custom</PresentationFormat>
  <Paragraphs>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Commissioner</vt:lpstr>
      <vt:lpstr>DM Sans</vt:lpstr>
      <vt:lpstr>Nunito Light</vt:lpstr>
      <vt:lpstr>Times New Roman</vt:lpstr>
      <vt:lpstr>Varela Round</vt:lpstr>
      <vt:lpstr>Wingdings</vt:lpstr>
      <vt:lpstr>Reading Fluency and Expression - Language Arts - 3rd grade-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24.5. Biểu đồ cột_Tiết 2</dc:title>
  <cp:lastModifiedBy>STD_DELL</cp:lastModifiedBy>
  <cp:revision>138</cp:revision>
  <dcterms:modified xsi:type="dcterms:W3CDTF">2025-02-27T14:48:30Z</dcterms:modified>
</cp:coreProperties>
</file>