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82" r:id="rId2"/>
    <p:sldId id="283" r:id="rId3"/>
    <p:sldId id="261" r:id="rId4"/>
    <p:sldId id="262" r:id="rId5"/>
    <p:sldId id="263" r:id="rId6"/>
    <p:sldId id="264" r:id="rId7"/>
    <p:sldId id="267" r:id="rId8"/>
    <p:sldId id="268" r:id="rId9"/>
    <p:sldId id="270" r:id="rId10"/>
    <p:sldId id="272" r:id="rId11"/>
    <p:sldId id="273" r:id="rId12"/>
    <p:sldId id="279" r:id="rId13"/>
    <p:sldId id="281" r:id="rId14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E5"/>
    <a:srgbClr val="FFF5D5"/>
    <a:srgbClr val="F7E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447" autoAdjust="0"/>
  </p:normalViewPr>
  <p:slideViewPr>
    <p:cSldViewPr>
      <p:cViewPr varScale="1">
        <p:scale>
          <a:sx n="42" d="100"/>
          <a:sy n="42" d="100"/>
        </p:scale>
        <p:origin x="71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C19A-7502-4EE1-A776-8B102DF3AB83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EBD1E-5EAE-44AE-91D1-E5900EA5B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25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3536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23B99-F81E-40B2-8C14-53169C860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7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EBD1E-5EAE-44AE-91D1-E5900EA5B9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1.png"/><Relationship Id="rId5" Type="http://schemas.openxmlformats.org/officeDocument/2006/relationships/image" Target="../media/image21.svg"/><Relationship Id="rId10" Type="http://schemas.openxmlformats.org/officeDocument/2006/relationships/image" Target="../media/image33.png"/><Relationship Id="rId4" Type="http://schemas.openxmlformats.org/officeDocument/2006/relationships/image" Target="../media/image17.png"/><Relationship Id="rId9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92.svg"/><Relationship Id="rId11" Type="http://schemas.openxmlformats.org/officeDocument/2006/relationships/image" Target="../media/image96.svg"/><Relationship Id="rId5" Type="http://schemas.openxmlformats.org/officeDocument/2006/relationships/image" Target="../media/image34.png"/><Relationship Id="rId10" Type="http://schemas.openxmlformats.org/officeDocument/2006/relationships/image" Target="../media/image36.png"/><Relationship Id="rId4" Type="http://schemas.openxmlformats.org/officeDocument/2006/relationships/image" Target="../media/image49.sv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4.svg"/><Relationship Id="rId11" Type="http://schemas.openxmlformats.org/officeDocument/2006/relationships/image" Target="../media/image39.png"/><Relationship Id="rId5" Type="http://schemas.openxmlformats.org/officeDocument/2006/relationships/image" Target="../media/image4.png"/><Relationship Id="rId10" Type="http://schemas.openxmlformats.org/officeDocument/2006/relationships/image" Target="../media/image38.pn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29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4.svg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37.svg"/><Relationship Id="rId4" Type="http://schemas.openxmlformats.org/officeDocument/2006/relationships/image" Target="../media/image35.sv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2.svg"/><Relationship Id="rId5" Type="http://schemas.openxmlformats.org/officeDocument/2006/relationships/image" Target="../media/image10.png"/><Relationship Id="rId10" Type="http://schemas.openxmlformats.org/officeDocument/2006/relationships/image" Target="../media/image43.svg"/><Relationship Id="rId4" Type="http://schemas.openxmlformats.org/officeDocument/2006/relationships/image" Target="../media/image39.sv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4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7.png"/><Relationship Id="rId10" Type="http://schemas.openxmlformats.org/officeDocument/2006/relationships/image" Target="../media/image21.jpeg"/><Relationship Id="rId4" Type="http://schemas.openxmlformats.org/officeDocument/2006/relationships/image" Target="../media/image21.sv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49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8.png"/><Relationship Id="rId11" Type="http://schemas.openxmlformats.org/officeDocument/2006/relationships/image" Target="../media/image25.jpeg"/><Relationship Id="rId5" Type="http://schemas.openxmlformats.org/officeDocument/2006/relationships/image" Target="../media/image7.png"/><Relationship Id="rId10" Type="http://schemas.openxmlformats.org/officeDocument/2006/relationships/image" Target="../media/image24.jpeg"/><Relationship Id="rId4" Type="http://schemas.openxmlformats.org/officeDocument/2006/relationships/image" Target="../media/image21.sv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57.svg"/><Relationship Id="rId11" Type="http://schemas.openxmlformats.org/officeDocument/2006/relationships/image" Target="../media/image63.svg"/><Relationship Id="rId5" Type="http://schemas.openxmlformats.org/officeDocument/2006/relationships/image" Target="../media/image26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3.svg"/><Relationship Id="rId5" Type="http://schemas.openxmlformats.org/officeDocument/2006/relationships/image" Target="../media/image30.png"/><Relationship Id="rId4" Type="http://schemas.openxmlformats.org/officeDocument/2006/relationships/image" Target="../media/image66.svg"/><Relationship Id="rId9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195" y="12728"/>
            <a:ext cx="20905535" cy="1101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862792" y="3142670"/>
            <a:ext cx="8984067" cy="83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423" tIns="91211" rIns="182423" bIns="91211">
            <a:spAutoFit/>
          </a:bodyPr>
          <a:lstStyle>
            <a:lvl1pPr defTabSz="913130">
              <a:spcBef>
                <a:spcPct val="20000"/>
              </a:spcBef>
              <a:buChar char="•"/>
              <a:defRPr sz="4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3130">
              <a:spcBef>
                <a:spcPct val="20000"/>
              </a:spcBef>
              <a:buChar char="–"/>
              <a:defRPr sz="3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313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313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3130">
              <a:spcBef>
                <a:spcPct val="20000"/>
              </a:spcBef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31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365321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vi-VN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TRẢI NGHIỆM </a:t>
            </a:r>
            <a:r>
              <a:rPr lang="vi-VN" altLang="vi-VN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altLang="vi-VN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29081" y="1982988"/>
            <a:ext cx="16808186" cy="9339918"/>
          </a:xfrm>
          <a:prstGeom prst="rect">
            <a:avLst/>
          </a:prstGeom>
          <a:noFill/>
        </p:spPr>
        <p:txBody>
          <a:bodyPr spcFirstLastPara="1" wrap="none" lIns="182423" tIns="91211" rIns="182423" bIns="91211" numCol="1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 defTabSz="1368171">
              <a:defRPr/>
            </a:pPr>
            <a:r>
              <a:rPr lang="en-US" sz="5537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GIỜ, THĂM LỚP 4D !</a:t>
            </a:r>
            <a:endParaRPr lang="en-US" sz="5537" b="1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86713" y="323906"/>
            <a:ext cx="13936226" cy="1105225"/>
          </a:xfrm>
          <a:prstGeom prst="rect">
            <a:avLst/>
          </a:prstGeom>
          <a:noFill/>
        </p:spPr>
        <p:txBody>
          <a:bodyPr wrap="none" lIns="182423" tIns="91211" rIns="182423" bIns="9121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1368171">
              <a:defRPr/>
            </a:pPr>
            <a:r>
              <a:rPr lang="en-US" sz="5985" b="1" dirty="0">
                <a:solidFill>
                  <a:srgbClr val="FF0000"/>
                </a:solidFill>
                <a:latin typeface="Time nes New Roman"/>
                <a:cs typeface="Arial" panose="020B0604020202020204" pitchFamily="34" charset="0"/>
              </a:rPr>
              <a:t>TRƯỜNG TIỂU HỌC QUANG TRUNG </a:t>
            </a:r>
            <a:endParaRPr lang="en-US" sz="5985" b="1" dirty="0">
              <a:solidFill>
                <a:srgbClr val="FF0000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86713" y="4436705"/>
            <a:ext cx="13849814" cy="922867"/>
          </a:xfrm>
          <a:prstGeom prst="rect">
            <a:avLst/>
          </a:prstGeom>
        </p:spPr>
        <p:txBody>
          <a:bodyPr wrap="square" lIns="182423" tIns="91211" rIns="182423" bIns="91211">
            <a:spAutoFit/>
          </a:bodyPr>
          <a:lstStyle>
            <a:defPPr>
              <a:defRPr lang="en-US"/>
            </a:defPPr>
            <a:lvl1pPr marL="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44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24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68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12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565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37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1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250" algn="l" defTabSz="1452245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17292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77458" y="6436442"/>
            <a:ext cx="18242757" cy="897598"/>
          </a:xfrm>
          <a:prstGeom prst="rect">
            <a:avLst/>
          </a:prstGeom>
        </p:spPr>
        <p:txBody>
          <a:bodyPr lIns="159237" tIns="79619" rIns="159237" bIns="79619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4788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78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78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788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478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788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788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Hường</a:t>
            </a:r>
            <a:endParaRPr lang="en-US" sz="4788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4128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8304443">
            <a:off x="14925627" y="8405563"/>
            <a:ext cx="1796066" cy="1104833"/>
          </a:xfrm>
          <a:custGeom>
            <a:avLst/>
            <a:gdLst/>
            <a:ahLst/>
            <a:cxnLst/>
            <a:rect l="l" t="t" r="r" b="b"/>
            <a:pathLst>
              <a:path w="1291308" h="597768">
                <a:moveTo>
                  <a:pt x="0" y="0"/>
                </a:moveTo>
                <a:lnTo>
                  <a:pt x="1291307" y="0"/>
                </a:lnTo>
                <a:lnTo>
                  <a:pt x="1291307" y="597767"/>
                </a:lnTo>
                <a:lnTo>
                  <a:pt x="0" y="597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1925053" y="1028700"/>
            <a:ext cx="14437895" cy="8229600"/>
          </a:xfrm>
          <a:custGeom>
            <a:avLst/>
            <a:gdLst/>
            <a:ahLst/>
            <a:cxnLst/>
            <a:rect l="l" t="t" r="r" b="b"/>
            <a:pathLst>
              <a:path w="14437895" h="8229600">
                <a:moveTo>
                  <a:pt x="0" y="0"/>
                </a:moveTo>
                <a:lnTo>
                  <a:pt x="14437894" y="0"/>
                </a:lnTo>
                <a:lnTo>
                  <a:pt x="144378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2260229" y="1219751"/>
            <a:ext cx="13767541" cy="7847499"/>
          </a:xfrm>
          <a:custGeom>
            <a:avLst/>
            <a:gdLst/>
            <a:ahLst/>
            <a:cxnLst/>
            <a:rect l="l" t="t" r="r" b="b"/>
            <a:pathLst>
              <a:path w="13767541" h="7847499">
                <a:moveTo>
                  <a:pt x="0" y="0"/>
                </a:moveTo>
                <a:lnTo>
                  <a:pt x="13767542" y="0"/>
                </a:lnTo>
                <a:lnTo>
                  <a:pt x="13767542" y="7847498"/>
                </a:lnTo>
                <a:lnTo>
                  <a:pt x="0" y="7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00200" y="8196891"/>
            <a:ext cx="1900458" cy="1522178"/>
          </a:xfrm>
          <a:custGeom>
            <a:avLst/>
            <a:gdLst/>
            <a:ahLst/>
            <a:cxnLst/>
            <a:rect l="l" t="t" r="r" b="b"/>
            <a:pathLst>
              <a:path w="988260" h="988260">
                <a:moveTo>
                  <a:pt x="0" y="0"/>
                </a:moveTo>
                <a:lnTo>
                  <a:pt x="988260" y="0"/>
                </a:lnTo>
                <a:lnTo>
                  <a:pt x="988260" y="988260"/>
                </a:lnTo>
                <a:lnTo>
                  <a:pt x="0" y="988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4949198" y="588226"/>
            <a:ext cx="1748926" cy="1752083"/>
          </a:xfrm>
          <a:custGeom>
            <a:avLst/>
            <a:gdLst/>
            <a:ahLst/>
            <a:cxnLst/>
            <a:rect l="l" t="t" r="r" b="b"/>
            <a:pathLst>
              <a:path w="1072016" h="1065315">
                <a:moveTo>
                  <a:pt x="0" y="0"/>
                </a:moveTo>
                <a:lnTo>
                  <a:pt x="1072016" y="0"/>
                </a:lnTo>
                <a:lnTo>
                  <a:pt x="1072016" y="1065315"/>
                </a:lnTo>
                <a:lnTo>
                  <a:pt x="0" y="10653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1060900" y="887742"/>
            <a:ext cx="1748925" cy="1600390"/>
          </a:xfrm>
          <a:custGeom>
            <a:avLst/>
            <a:gdLst/>
            <a:ahLst/>
            <a:cxnLst/>
            <a:rect l="l" t="t" r="r" b="b"/>
            <a:pathLst>
              <a:path w="1248143" h="1094205">
                <a:moveTo>
                  <a:pt x="1248143" y="0"/>
                </a:moveTo>
                <a:lnTo>
                  <a:pt x="0" y="0"/>
                </a:lnTo>
                <a:lnTo>
                  <a:pt x="0" y="1094205"/>
                </a:lnTo>
                <a:lnTo>
                  <a:pt x="1248143" y="1094205"/>
                </a:lnTo>
                <a:lnTo>
                  <a:pt x="124814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FEC1E-05C1-F83E-B725-3780FF7A7099}"/>
              </a:ext>
            </a:extLst>
          </p:cNvPr>
          <p:cNvSpPr txBox="1"/>
          <p:nvPr/>
        </p:nvSpPr>
        <p:spPr>
          <a:xfrm>
            <a:off x="3723197" y="2952387"/>
            <a:ext cx="10841604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2: 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Phòng tránh bị xâm hại tình dục</a:t>
            </a:r>
            <a:endParaRPr kumimoji="0" lang="vi-VN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D79E1-540A-DC17-CA22-9CBD9893BF62}"/>
              </a:ext>
            </a:extLst>
          </p:cNvPr>
          <p:cNvGrpSpPr/>
          <p:nvPr/>
        </p:nvGrpSpPr>
        <p:grpSpPr>
          <a:xfrm>
            <a:off x="5125177" y="767957"/>
            <a:ext cx="8371462" cy="1497784"/>
            <a:chOff x="4734746" y="-10887"/>
            <a:chExt cx="8229642" cy="1497784"/>
          </a:xfrm>
        </p:grpSpPr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5C502E10-9A3D-56B6-1D67-13A37EAE36B6}"/>
                </a:ext>
              </a:extLst>
            </p:cNvPr>
            <p:cNvSpPr/>
            <p:nvPr/>
          </p:nvSpPr>
          <p:spPr>
            <a:xfrm flipV="1">
              <a:off x="4734746" y="-10887"/>
              <a:ext cx="8229642" cy="1497784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3C32D-1D06-845F-18DE-6826B6D9590B}"/>
                </a:ext>
              </a:extLst>
            </p:cNvPr>
            <p:cNvSpPr txBox="1"/>
            <p:nvPr/>
          </p:nvSpPr>
          <p:spPr>
            <a:xfrm>
              <a:off x="4890330" y="188967"/>
              <a:ext cx="792929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</a:t>
              </a:r>
              <a:endParaRPr lang="en-US" sz="6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07337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6873678">
            <a:off x="-156698" y="9399184"/>
            <a:ext cx="1075396" cy="925603"/>
          </a:xfrm>
          <a:custGeom>
            <a:avLst/>
            <a:gdLst/>
            <a:ahLst/>
            <a:cxnLst/>
            <a:rect l="l" t="t" r="r" b="b"/>
            <a:pathLst>
              <a:path w="1902076" h="1426557">
                <a:moveTo>
                  <a:pt x="0" y="0"/>
                </a:moveTo>
                <a:lnTo>
                  <a:pt x="1902076" y="0"/>
                </a:lnTo>
                <a:lnTo>
                  <a:pt x="1902076" y="1426557"/>
                </a:lnTo>
                <a:lnTo>
                  <a:pt x="0" y="14265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0BEFB15C-DE52-8C63-970B-BB97A1CDEBD8}"/>
              </a:ext>
            </a:extLst>
          </p:cNvPr>
          <p:cNvSpPr/>
          <p:nvPr/>
        </p:nvSpPr>
        <p:spPr>
          <a:xfrm rot="-7694192">
            <a:off x="17375063" y="504126"/>
            <a:ext cx="719569" cy="546873"/>
          </a:xfrm>
          <a:custGeom>
            <a:avLst/>
            <a:gdLst/>
            <a:ahLst/>
            <a:cxnLst/>
            <a:rect l="l" t="t" r="r" b="b"/>
            <a:pathLst>
              <a:path w="719569" h="546873">
                <a:moveTo>
                  <a:pt x="0" y="0"/>
                </a:moveTo>
                <a:lnTo>
                  <a:pt x="719569" y="0"/>
                </a:lnTo>
                <a:lnTo>
                  <a:pt x="719569" y="546873"/>
                </a:lnTo>
                <a:lnTo>
                  <a:pt x="0" y="5468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8E0D884-B559-9260-8ECC-9A213589DBC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 b="26406"/>
          <a:stretch>
            <a:fillRect/>
          </a:stretch>
        </p:blipFill>
        <p:spPr>
          <a:xfrm>
            <a:off x="179705" y="-4610100"/>
            <a:ext cx="5989767" cy="13944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55FFF-F785-39FF-6889-E0F4B9B109C2}"/>
              </a:ext>
            </a:extLst>
          </p:cNvPr>
          <p:cNvSpPr txBox="1"/>
          <p:nvPr/>
        </p:nvSpPr>
        <p:spPr>
          <a:xfrm>
            <a:off x="505579" y="2237213"/>
            <a:ext cx="575844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thảo luận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vi-VN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để lựa chọn cách phòng tránh theo nhiều cấp độ khác nhau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sẵn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4">
            <a:extLst>
              <a:ext uri="{FF2B5EF4-FFF2-40B4-BE49-F238E27FC236}">
                <a16:creationId xmlns:a16="http://schemas.microsoft.com/office/drawing/2014/main" id="{8CBFB896-4EB5-2D74-BC1C-FA76679FDA44}"/>
              </a:ext>
            </a:extLst>
          </p:cNvPr>
          <p:cNvSpPr/>
          <p:nvPr/>
        </p:nvSpPr>
        <p:spPr>
          <a:xfrm>
            <a:off x="4076698" y="224745"/>
            <a:ext cx="10134600" cy="1184956"/>
          </a:xfrm>
          <a:prstGeom prst="rect">
            <a:avLst/>
          </a:prstGeom>
          <a:solidFill>
            <a:srgbClr val="FFF3CD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A1B0-6BDC-28ED-A62D-FC49E45D5E2D}"/>
              </a:ext>
            </a:extLst>
          </p:cNvPr>
          <p:cNvSpPr txBox="1"/>
          <p:nvPr/>
        </p:nvSpPr>
        <p:spPr>
          <a:xfrm>
            <a:off x="3429000" y="370947"/>
            <a:ext cx="116773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52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THEO </a:t>
            </a:r>
            <a:r>
              <a:rPr lang="en-US" sz="52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4</a:t>
            </a:r>
            <a:endParaRPr lang="en-US" sz="52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Callout 1 (Border and Accent Bar) 3">
            <a:extLst>
              <a:ext uri="{FF2B5EF4-FFF2-40B4-BE49-F238E27FC236}">
                <a16:creationId xmlns:a16="http://schemas.microsoft.com/office/drawing/2014/main" id="{0EF8856B-C1E9-7786-EF2C-026E8A67AB2F}"/>
              </a:ext>
            </a:extLst>
          </p:cNvPr>
          <p:cNvSpPr/>
          <p:nvPr/>
        </p:nvSpPr>
        <p:spPr>
          <a:xfrm>
            <a:off x="6863454" y="1638300"/>
            <a:ext cx="11308842" cy="2255437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thể sử dụng các con số để tạo bí kíp như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36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không; Bốn quan sát; Năm ngón tay</a:t>
            </a:r>
            <a:endParaRPr lang="en-US" sz="36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3">
            <a:extLst>
              <a:ext uri="{FF2B5EF4-FFF2-40B4-BE49-F238E27FC236}">
                <a16:creationId xmlns:a16="http://schemas.microsoft.com/office/drawing/2014/main" id="{AC23449E-B3B6-B145-52B4-B29168E6C19C}"/>
              </a:ext>
            </a:extLst>
          </p:cNvPr>
          <p:cNvSpPr/>
          <p:nvPr/>
        </p:nvSpPr>
        <p:spPr>
          <a:xfrm>
            <a:off x="6784527" y="4122335"/>
            <a:ext cx="11466696" cy="6050364"/>
          </a:xfrm>
          <a:custGeom>
            <a:avLst/>
            <a:gdLst/>
            <a:ahLst/>
            <a:cxnLst/>
            <a:rect l="l" t="t" r="r" b="b"/>
            <a:pathLst>
              <a:path w="4137329" h="2167467">
                <a:moveTo>
                  <a:pt x="0" y="0"/>
                </a:moveTo>
                <a:lnTo>
                  <a:pt x="4137329" y="0"/>
                </a:lnTo>
                <a:lnTo>
                  <a:pt x="4137329" y="2167467"/>
                </a:lnTo>
                <a:lnTo>
                  <a:pt x="0" y="2167467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4E9C78-CFF8-59A7-88BD-E9A93A54FFC0}"/>
              </a:ext>
            </a:extLst>
          </p:cNvPr>
          <p:cNvSpPr txBox="1"/>
          <p:nvPr/>
        </p:nvSpPr>
        <p:spPr>
          <a:xfrm>
            <a:off x="6863454" y="4268538"/>
            <a:ext cx="11119746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lvl="0" indent="-571500" algn="just">
              <a:buFont typeface="Courier New" panose="02070309020205020404" pitchFamily="49" charset="0"/>
              <a:buChar char="o"/>
            </a:pP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 ra nguyên tắc “Ba không” hoặc “Năm không” để phòng tránh từ xa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lvl="0" indent="-571500" algn="just"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ở trong phòng kín một mình với người lạ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để người khác chạm vào vùng mặc đồ bơi của mình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lvl="0" indent="-571500" algn="just">
              <a:buFont typeface="Wingdings" panose="05000000000000000000" pitchFamily="2" charset="2"/>
              <a:buChar char="§"/>
            </a:pP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 chơi ở chỗ vắng vẻ hoặc nơi tối tăm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vi-VN" sz="3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A hand with a hand drawn on it&#10;&#10;Description automatically generated with medium confidence">
            <a:extLst>
              <a:ext uri="{FF2B5EF4-FFF2-40B4-BE49-F238E27FC236}">
                <a16:creationId xmlns:a16="http://schemas.microsoft.com/office/drawing/2014/main" id="{5B97E358-63F3-AE7D-A11D-370C6E41958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2858">
            <a:off x="3574070" y="7633628"/>
            <a:ext cx="3352800" cy="20438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365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-2279848">
            <a:off x="13792702" y="1160753"/>
            <a:ext cx="537771" cy="1581679"/>
          </a:xfrm>
          <a:custGeom>
            <a:avLst/>
            <a:gdLst/>
            <a:ahLst/>
            <a:cxnLst/>
            <a:rect l="l" t="t" r="r" b="b"/>
            <a:pathLst>
              <a:path w="537771" h="1581679">
                <a:moveTo>
                  <a:pt x="0" y="0"/>
                </a:moveTo>
                <a:lnTo>
                  <a:pt x="537771" y="0"/>
                </a:lnTo>
                <a:lnTo>
                  <a:pt x="537771" y="1581679"/>
                </a:lnTo>
                <a:lnTo>
                  <a:pt x="0" y="1581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2E40A1-0F2C-B96E-6A77-FEC90C3B301A}"/>
              </a:ext>
            </a:extLst>
          </p:cNvPr>
          <p:cNvSpPr/>
          <p:nvPr/>
        </p:nvSpPr>
        <p:spPr>
          <a:xfrm>
            <a:off x="1291938" y="1795165"/>
            <a:ext cx="12900551" cy="8491835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AE1537-CD42-4671-8378-8A6F15DC3859}"/>
              </a:ext>
            </a:extLst>
          </p:cNvPr>
          <p:cNvGrpSpPr/>
          <p:nvPr/>
        </p:nvGrpSpPr>
        <p:grpSpPr>
          <a:xfrm>
            <a:off x="2819400" y="1073675"/>
            <a:ext cx="9742645" cy="1442979"/>
            <a:chOff x="3614942" y="659644"/>
            <a:chExt cx="9742645" cy="1442979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41830AB5-91D8-A8F9-9809-63951917E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54633" y="659644"/>
              <a:ext cx="8663264" cy="1442979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975294-6123-2F12-CC0D-44E0E0B8C05B}"/>
                </a:ext>
              </a:extLst>
            </p:cNvPr>
            <p:cNvSpPr txBox="1"/>
            <p:nvPr/>
          </p:nvSpPr>
          <p:spPr>
            <a:xfrm>
              <a:off x="3614942" y="868477"/>
              <a:ext cx="9742645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kumimoji="0" lang="en-US" sz="5800" b="1" i="0" u="none" strike="noStrike" kern="1200" cap="none" spc="0" normalizeH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DỤNG</a:t>
              </a:r>
              <a:endParaRPr kumimoji="0" lang="en-US" sz="5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8D02090-31AE-B472-56AF-F76CC889FD6F}"/>
              </a:ext>
            </a:extLst>
          </p:cNvPr>
          <p:cNvSpPr txBox="1"/>
          <p:nvPr/>
        </p:nvSpPr>
        <p:spPr>
          <a:xfrm>
            <a:off x="2392681" y="3137075"/>
            <a:ext cx="10690608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thân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tưởng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thiết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kế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sản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phẩm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vi-VN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hòng </a:t>
            </a:r>
            <a:r>
              <a:rPr lang="vi-VN" sz="4800" dirty="0">
                <a:ea typeface="Calibri" panose="020F0502020204030204" pitchFamily="34" charset="0"/>
                <a:cs typeface="Arial" panose="020B0604020202020204" pitchFamily="34" charset="0"/>
              </a:rPr>
              <a:t>tránh bị xâm hại tình </a:t>
            </a:r>
            <a:r>
              <a:rPr lang="vi-VN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r>
              <a:rPr lang="en-US" sz="4800" dirty="0" smtClean="0">
                <a:ea typeface="Calibri" panose="020F0502020204030204" pitchFamily="34" charset="0"/>
                <a:cs typeface="Arial" panose="020B0604020202020204" pitchFamily="34" charset="0"/>
              </a:rPr>
              <a:t>* 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hiết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kế </a:t>
            </a:r>
            <a:r>
              <a:rPr lang="en-US" sz="4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sản </a:t>
            </a:r>
            <a:r>
              <a:rPr lang="vi-VN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dán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800" dirty="0" err="1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US" sz="4800" dirty="0" smtClean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r>
              <a:rPr lang="en-US" sz="4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hiển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vi-VN" sz="4800" dirty="0">
                <a:ea typeface="Calibri" panose="020F0502020204030204" pitchFamily="34" charset="0"/>
                <a:cs typeface="Arial" panose="020B0604020202020204" pitchFamily="34" charset="0"/>
              </a:rPr>
              <a:t>hòng tránh bị xâm hại tình dục</a:t>
            </a:r>
            <a:r>
              <a:rPr lang="en-US" sz="4800" dirty="0"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defRPr/>
            </a:pPr>
            <a:endParaRPr lang="vi-VN" sz="48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AA30CA9-90A6-9491-9008-1B0E312C7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441178" y="5524500"/>
            <a:ext cx="4770622" cy="4613787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434592" y="8207346"/>
            <a:ext cx="1600200" cy="1318119"/>
          </a:xfrm>
          <a:custGeom>
            <a:avLst/>
            <a:gdLst/>
            <a:ahLst/>
            <a:cxnLst/>
            <a:rect l="l" t="t" r="r" b="b"/>
            <a:pathLst>
              <a:path w="1248143" h="1240342">
                <a:moveTo>
                  <a:pt x="0" y="0"/>
                </a:moveTo>
                <a:lnTo>
                  <a:pt x="1248142" y="0"/>
                </a:lnTo>
                <a:lnTo>
                  <a:pt x="1248142" y="1240341"/>
                </a:lnTo>
                <a:lnTo>
                  <a:pt x="0" y="12403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8AD104D7-9B85-9493-88DD-98631F716C15}"/>
              </a:ext>
            </a:extLst>
          </p:cNvPr>
          <p:cNvSpPr/>
          <p:nvPr/>
        </p:nvSpPr>
        <p:spPr>
          <a:xfrm rot="1041092">
            <a:off x="936241" y="1035897"/>
            <a:ext cx="1070030" cy="1453880"/>
          </a:xfrm>
          <a:custGeom>
            <a:avLst/>
            <a:gdLst/>
            <a:ahLst/>
            <a:cxnLst/>
            <a:rect l="l" t="t" r="r" b="b"/>
            <a:pathLst>
              <a:path w="2038006" h="2816339">
                <a:moveTo>
                  <a:pt x="0" y="0"/>
                </a:moveTo>
                <a:lnTo>
                  <a:pt x="2038006" y="0"/>
                </a:lnTo>
                <a:lnTo>
                  <a:pt x="2038006" y="2816340"/>
                </a:lnTo>
                <a:lnTo>
                  <a:pt x="0" y="28163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09373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99373" y="9252636"/>
            <a:ext cx="1024469" cy="873593"/>
          </a:xfrm>
          <a:custGeom>
            <a:avLst/>
            <a:gdLst/>
            <a:ahLst/>
            <a:cxnLst/>
            <a:rect l="l" t="t" r="r" b="b"/>
            <a:pathLst>
              <a:path w="1024469" h="873593">
                <a:moveTo>
                  <a:pt x="0" y="0"/>
                </a:moveTo>
                <a:lnTo>
                  <a:pt x="1024468" y="0"/>
                </a:lnTo>
                <a:lnTo>
                  <a:pt x="1024468" y="873593"/>
                </a:lnTo>
                <a:lnTo>
                  <a:pt x="0" y="873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4B2438-6B35-71C0-F0BC-3648ACBB9050}"/>
              </a:ext>
            </a:extLst>
          </p:cNvPr>
          <p:cNvGrpSpPr/>
          <p:nvPr/>
        </p:nvGrpSpPr>
        <p:grpSpPr>
          <a:xfrm>
            <a:off x="952499" y="699790"/>
            <a:ext cx="16383000" cy="8887417"/>
            <a:chOff x="952500" y="745795"/>
            <a:chExt cx="16383000" cy="888741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FC5337-2E3C-C284-C7E4-FD384F073160}"/>
                </a:ext>
              </a:extLst>
            </p:cNvPr>
            <p:cNvGrpSpPr/>
            <p:nvPr/>
          </p:nvGrpSpPr>
          <p:grpSpPr>
            <a:xfrm>
              <a:off x="952500" y="745795"/>
              <a:ext cx="16383000" cy="8795409"/>
              <a:chOff x="1735164" y="697531"/>
              <a:chExt cx="14798168" cy="8795409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1925053" y="1028700"/>
                <a:ext cx="14437895" cy="8229600"/>
              </a:xfrm>
              <a:custGeom>
                <a:avLst/>
                <a:gdLst/>
                <a:ahLst/>
                <a:cxnLst/>
                <a:rect l="l" t="t" r="r" b="b"/>
                <a:pathLst>
                  <a:path w="14437895" h="8229600">
                    <a:moveTo>
                      <a:pt x="0" y="0"/>
                    </a:moveTo>
                    <a:lnTo>
                      <a:pt x="14437894" y="0"/>
                    </a:lnTo>
                    <a:lnTo>
                      <a:pt x="14437894" y="8229600"/>
                    </a:lnTo>
                    <a:lnTo>
                      <a:pt x="0" y="82296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=""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" name="Freeform 3"/>
              <p:cNvSpPr/>
              <p:nvPr/>
            </p:nvSpPr>
            <p:spPr>
              <a:xfrm>
                <a:off x="2260229" y="1219751"/>
                <a:ext cx="13767541" cy="7847499"/>
              </a:xfrm>
              <a:custGeom>
                <a:avLst/>
                <a:gdLst/>
                <a:ahLst/>
                <a:cxnLst/>
                <a:rect l="l" t="t" r="r" b="b"/>
                <a:pathLst>
                  <a:path w="13767541" h="7847499">
                    <a:moveTo>
                      <a:pt x="0" y="0"/>
                    </a:moveTo>
                    <a:lnTo>
                      <a:pt x="13767542" y="0"/>
                    </a:lnTo>
                    <a:lnTo>
                      <a:pt x="13767542" y="7847498"/>
                    </a:lnTo>
                    <a:lnTo>
                      <a:pt x="0" y="784749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=""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1735164" y="697531"/>
                <a:ext cx="1870620" cy="1858929"/>
              </a:xfrm>
              <a:custGeom>
                <a:avLst/>
                <a:gdLst/>
                <a:ahLst/>
                <a:cxnLst/>
                <a:rect l="l" t="t" r="r" b="b"/>
                <a:pathLst>
                  <a:path w="1870620" h="1858929">
                    <a:moveTo>
                      <a:pt x="0" y="0"/>
                    </a:moveTo>
                    <a:lnTo>
                      <a:pt x="1870620" y="0"/>
                    </a:lnTo>
                    <a:lnTo>
                      <a:pt x="1870620" y="1858928"/>
                    </a:lnTo>
                    <a:lnTo>
                      <a:pt x="0" y="185892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11"/>
              <p:cNvSpPr/>
              <p:nvPr/>
            </p:nvSpPr>
            <p:spPr>
              <a:xfrm flipH="1">
                <a:off x="14969480" y="7647288"/>
                <a:ext cx="1393468" cy="1845652"/>
              </a:xfrm>
              <a:custGeom>
                <a:avLst/>
                <a:gdLst/>
                <a:ahLst/>
                <a:cxnLst/>
                <a:rect l="l" t="t" r="r" b="b"/>
                <a:pathLst>
                  <a:path w="1393468" h="1845652">
                    <a:moveTo>
                      <a:pt x="1393467" y="0"/>
                    </a:moveTo>
                    <a:lnTo>
                      <a:pt x="0" y="0"/>
                    </a:lnTo>
                    <a:lnTo>
                      <a:pt x="0" y="1845653"/>
                    </a:lnTo>
                    <a:lnTo>
                      <a:pt x="1393467" y="1845653"/>
                    </a:lnTo>
                    <a:lnTo>
                      <a:pt x="1393467" y="0"/>
                    </a:lnTo>
                    <a:close/>
                  </a:path>
                </a:pathLst>
              </a:cu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12"/>
              <p:cNvSpPr/>
              <p:nvPr/>
            </p:nvSpPr>
            <p:spPr>
              <a:xfrm rot="1273820">
                <a:off x="14853192" y="729688"/>
                <a:ext cx="1680140" cy="1663339"/>
              </a:xfrm>
              <a:custGeom>
                <a:avLst/>
                <a:gdLst/>
                <a:ahLst/>
                <a:cxnLst/>
                <a:rect l="l" t="t" r="r" b="b"/>
                <a:pathLst>
                  <a:path w="1680140" h="1663339">
                    <a:moveTo>
                      <a:pt x="0" y="0"/>
                    </a:moveTo>
                    <a:lnTo>
                      <a:pt x="1680140" y="0"/>
                    </a:lnTo>
                    <a:lnTo>
                      <a:pt x="1680140" y="1663339"/>
                    </a:lnTo>
                    <a:lnTo>
                      <a:pt x="0" y="1663339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" name="Freeform 13"/>
            <p:cNvSpPr/>
            <p:nvPr/>
          </p:nvSpPr>
          <p:spPr>
            <a:xfrm rot="-1590096">
              <a:off x="1489114" y="8040386"/>
              <a:ext cx="1715021" cy="1592826"/>
            </a:xfrm>
            <a:custGeom>
              <a:avLst/>
              <a:gdLst/>
              <a:ahLst/>
              <a:cxnLst/>
              <a:rect l="l" t="t" r="r" b="b"/>
              <a:pathLst>
                <a:path w="1715021" h="1592826">
                  <a:moveTo>
                    <a:pt x="0" y="0"/>
                  </a:moveTo>
                  <a:lnTo>
                    <a:pt x="1715021" y="0"/>
                  </a:lnTo>
                  <a:lnTo>
                    <a:pt x="1715021" y="1592826"/>
                  </a:lnTo>
                  <a:lnTo>
                    <a:pt x="0" y="15928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TextBox 12">
            <a:extLst>
              <a:ext uri="{FF2B5EF4-FFF2-40B4-BE49-F238E27FC236}">
                <a16:creationId xmlns:a16="http://schemas.microsoft.com/office/drawing/2014/main" id="{9C05E148-39CC-A407-BD9C-AA1E846DF7EC}"/>
              </a:ext>
            </a:extLst>
          </p:cNvPr>
          <p:cNvSpPr txBox="1"/>
          <p:nvPr/>
        </p:nvSpPr>
        <p:spPr>
          <a:xfrm>
            <a:off x="3025289" y="3240737"/>
            <a:ext cx="12791041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8000" b="1" i="0" u="none" strike="noStrike" kern="1200" cap="none" spc="0" normalizeH="0" noProof="0" dirty="0" smtClean="0">
                <a:ln>
                  <a:noFill/>
                </a:ln>
                <a:solidFill>
                  <a:srgbClr val="8064A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BIỆT VÀ HẸN GẶP LẠI CÁC EM!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792160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E1E50E-6CB5-1C2D-7275-4463D24630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819" y="344723"/>
            <a:ext cx="8056563" cy="2917190"/>
          </a:xfrm>
          <a:prstGeom prst="rect">
            <a:avLst/>
          </a:prstGeom>
        </p:spPr>
      </p:pic>
      <p:sp>
        <p:nvSpPr>
          <p:cNvPr id="8" name="Speech Bubble: Rectangle with Corners Rounded 4">
            <a:extLst>
              <a:ext uri="{FF2B5EF4-FFF2-40B4-BE49-F238E27FC236}">
                <a16:creationId xmlns:a16="http://schemas.microsoft.com/office/drawing/2014/main" id="{A1F661F2-3CB4-EBDA-4ADC-A53FE5657395}"/>
              </a:ext>
            </a:extLst>
          </p:cNvPr>
          <p:cNvSpPr/>
          <p:nvPr/>
        </p:nvSpPr>
        <p:spPr>
          <a:xfrm flipH="1">
            <a:off x="2978243" y="3771900"/>
            <a:ext cx="12679712" cy="2371872"/>
          </a:xfrm>
          <a:prstGeom prst="wedgeRoundRectCallout">
            <a:avLst>
              <a:gd name="adj1" fmla="val 42483"/>
              <a:gd name="adj2" fmla="val 5885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phòng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xâm</a:t>
            </a:r>
            <a:r>
              <a:rPr lang="en-U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hại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tinh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thần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đối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trẻ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6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9021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4"/>
          <p:cNvSpPr/>
          <p:nvPr/>
        </p:nvSpPr>
        <p:spPr>
          <a:xfrm rot="8304443">
            <a:off x="14925627" y="8405563"/>
            <a:ext cx="1796066" cy="1104833"/>
          </a:xfrm>
          <a:custGeom>
            <a:avLst/>
            <a:gdLst/>
            <a:ahLst/>
            <a:cxnLst/>
            <a:rect l="l" t="t" r="r" b="b"/>
            <a:pathLst>
              <a:path w="1291308" h="597768">
                <a:moveTo>
                  <a:pt x="0" y="0"/>
                </a:moveTo>
                <a:lnTo>
                  <a:pt x="1291307" y="0"/>
                </a:lnTo>
                <a:lnTo>
                  <a:pt x="1291307" y="597767"/>
                </a:lnTo>
                <a:lnTo>
                  <a:pt x="0" y="5977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2"/>
          <p:cNvSpPr/>
          <p:nvPr/>
        </p:nvSpPr>
        <p:spPr>
          <a:xfrm>
            <a:off x="1977989" y="2623956"/>
            <a:ext cx="14437895" cy="7391400"/>
          </a:xfrm>
          <a:custGeom>
            <a:avLst/>
            <a:gdLst/>
            <a:ahLst/>
            <a:cxnLst/>
            <a:rect l="l" t="t" r="r" b="b"/>
            <a:pathLst>
              <a:path w="14437895" h="8229600">
                <a:moveTo>
                  <a:pt x="0" y="0"/>
                </a:moveTo>
                <a:lnTo>
                  <a:pt x="14437894" y="0"/>
                </a:lnTo>
                <a:lnTo>
                  <a:pt x="1443789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260229" y="3061035"/>
            <a:ext cx="13767541" cy="6792256"/>
          </a:xfrm>
          <a:custGeom>
            <a:avLst/>
            <a:gdLst/>
            <a:ahLst/>
            <a:cxnLst/>
            <a:rect l="l" t="t" r="r" b="b"/>
            <a:pathLst>
              <a:path w="13767541" h="7847499">
                <a:moveTo>
                  <a:pt x="0" y="0"/>
                </a:moveTo>
                <a:lnTo>
                  <a:pt x="13767542" y="0"/>
                </a:lnTo>
                <a:lnTo>
                  <a:pt x="13767542" y="7847498"/>
                </a:lnTo>
                <a:lnTo>
                  <a:pt x="0" y="78474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600200" y="8196891"/>
            <a:ext cx="1900458" cy="1522178"/>
          </a:xfrm>
          <a:custGeom>
            <a:avLst/>
            <a:gdLst/>
            <a:ahLst/>
            <a:cxnLst/>
            <a:rect l="l" t="t" r="r" b="b"/>
            <a:pathLst>
              <a:path w="988260" h="988260">
                <a:moveTo>
                  <a:pt x="0" y="0"/>
                </a:moveTo>
                <a:lnTo>
                  <a:pt x="988260" y="0"/>
                </a:lnTo>
                <a:lnTo>
                  <a:pt x="988260" y="988260"/>
                </a:lnTo>
                <a:lnTo>
                  <a:pt x="0" y="9882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949198" y="588226"/>
            <a:ext cx="1748926" cy="1752083"/>
          </a:xfrm>
          <a:custGeom>
            <a:avLst/>
            <a:gdLst/>
            <a:ahLst/>
            <a:cxnLst/>
            <a:rect l="l" t="t" r="r" b="b"/>
            <a:pathLst>
              <a:path w="1072016" h="1065315">
                <a:moveTo>
                  <a:pt x="0" y="0"/>
                </a:moveTo>
                <a:lnTo>
                  <a:pt x="1072016" y="0"/>
                </a:lnTo>
                <a:lnTo>
                  <a:pt x="1072016" y="1065315"/>
                </a:lnTo>
                <a:lnTo>
                  <a:pt x="0" y="10653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1060900" y="887742"/>
            <a:ext cx="1748925" cy="1600390"/>
          </a:xfrm>
          <a:custGeom>
            <a:avLst/>
            <a:gdLst/>
            <a:ahLst/>
            <a:cxnLst/>
            <a:rect l="l" t="t" r="r" b="b"/>
            <a:pathLst>
              <a:path w="1248143" h="1094205">
                <a:moveTo>
                  <a:pt x="1248143" y="0"/>
                </a:moveTo>
                <a:lnTo>
                  <a:pt x="0" y="0"/>
                </a:lnTo>
                <a:lnTo>
                  <a:pt x="0" y="1094205"/>
                </a:lnTo>
                <a:lnTo>
                  <a:pt x="1248143" y="1094205"/>
                </a:lnTo>
                <a:lnTo>
                  <a:pt x="124814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DFEC1E-05C1-F83E-B725-3780FF7A7099}"/>
              </a:ext>
            </a:extLst>
          </p:cNvPr>
          <p:cNvSpPr txBox="1"/>
          <p:nvPr/>
        </p:nvSpPr>
        <p:spPr>
          <a:xfrm>
            <a:off x="3500658" y="3429290"/>
            <a:ext cx="11620500" cy="5905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Hoạt động 1:</a:t>
            </a:r>
            <a:endParaRPr lang="en-US" sz="6600" b="1" dirty="0">
              <a:solidFill>
                <a:srgbClr val="C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600" b="1" dirty="0">
                <a:solidFill>
                  <a:srgbClr val="C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Tìm hiểu những trường hợp trẻ em bị xâm hại tinh thần trong thực tế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D79E1-540A-DC17-CA22-9CBD9893BF62}"/>
              </a:ext>
            </a:extLst>
          </p:cNvPr>
          <p:cNvGrpSpPr/>
          <p:nvPr/>
        </p:nvGrpSpPr>
        <p:grpSpPr>
          <a:xfrm>
            <a:off x="5125177" y="767957"/>
            <a:ext cx="8371462" cy="1497784"/>
            <a:chOff x="4734746" y="-10887"/>
            <a:chExt cx="8229642" cy="1497784"/>
          </a:xfrm>
        </p:grpSpPr>
        <p:sp>
          <p:nvSpPr>
            <p:cNvPr id="12" name="Round Same Side Corner Rectangle 11">
              <a:extLst>
                <a:ext uri="{FF2B5EF4-FFF2-40B4-BE49-F238E27FC236}">
                  <a16:creationId xmlns:a16="http://schemas.microsoft.com/office/drawing/2014/main" id="{5C502E10-9A3D-56B6-1D67-13A37EAE36B6}"/>
                </a:ext>
              </a:extLst>
            </p:cNvPr>
            <p:cNvSpPr/>
            <p:nvPr/>
          </p:nvSpPr>
          <p:spPr>
            <a:xfrm flipV="1">
              <a:off x="4734746" y="-10887"/>
              <a:ext cx="8229642" cy="1497784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E23C32D-1D06-845F-18DE-6826B6D9590B}"/>
                </a:ext>
              </a:extLst>
            </p:cNvPr>
            <p:cNvSpPr txBox="1"/>
            <p:nvPr/>
          </p:nvSpPr>
          <p:spPr>
            <a:xfrm>
              <a:off x="4890330" y="188967"/>
              <a:ext cx="7929290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</a:t>
              </a:r>
              <a:endParaRPr lang="en-US" sz="6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H="1">
            <a:off x="16980674" y="0"/>
            <a:ext cx="1248143" cy="1094205"/>
          </a:xfrm>
          <a:custGeom>
            <a:avLst/>
            <a:gdLst/>
            <a:ahLst/>
            <a:cxnLst/>
            <a:rect l="l" t="t" r="r" b="b"/>
            <a:pathLst>
              <a:path w="1248143" h="1094205">
                <a:moveTo>
                  <a:pt x="1248142" y="0"/>
                </a:moveTo>
                <a:lnTo>
                  <a:pt x="0" y="0"/>
                </a:lnTo>
                <a:lnTo>
                  <a:pt x="0" y="1094205"/>
                </a:lnTo>
                <a:lnTo>
                  <a:pt x="1248142" y="1094205"/>
                </a:lnTo>
                <a:lnTo>
                  <a:pt x="12481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2"/>
          <p:cNvSpPr/>
          <p:nvPr/>
        </p:nvSpPr>
        <p:spPr>
          <a:xfrm rot="-2227949">
            <a:off x="-317390" y="351643"/>
            <a:ext cx="2861519" cy="1324645"/>
          </a:xfrm>
          <a:custGeom>
            <a:avLst/>
            <a:gdLst/>
            <a:ahLst/>
            <a:cxnLst/>
            <a:rect l="l" t="t" r="r" b="b"/>
            <a:pathLst>
              <a:path w="2861519" h="1324645">
                <a:moveTo>
                  <a:pt x="0" y="0"/>
                </a:moveTo>
                <a:lnTo>
                  <a:pt x="2861519" y="0"/>
                </a:lnTo>
                <a:lnTo>
                  <a:pt x="2861519" y="1324645"/>
                </a:lnTo>
                <a:lnTo>
                  <a:pt x="0" y="132464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9CB23D-B8DA-E656-3FE5-6B6802B25D13}"/>
              </a:ext>
            </a:extLst>
          </p:cNvPr>
          <p:cNvGrpSpPr/>
          <p:nvPr/>
        </p:nvGrpSpPr>
        <p:grpSpPr>
          <a:xfrm>
            <a:off x="6001428" y="4883071"/>
            <a:ext cx="6800172" cy="1070827"/>
            <a:chOff x="3029863" y="1823688"/>
            <a:chExt cx="12362538" cy="12624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1BD2497-8D98-A9F6-858B-DEC3EAF02AF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1" y="1823688"/>
              <a:ext cx="0" cy="57661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FD14E2-2295-E12D-5C95-FAC3DAC0B3B2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12362538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5B376A-0D3D-AD11-2ACD-FCDD61FD5281}"/>
                </a:ext>
              </a:extLst>
            </p:cNvPr>
            <p:cNvCxnSpPr>
              <a:cxnSpLocks/>
            </p:cNvCxnSpPr>
            <p:nvPr/>
          </p:nvCxnSpPr>
          <p:spPr>
            <a:xfrm>
              <a:off x="3029863" y="2400300"/>
              <a:ext cx="0" cy="6858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69270A0-8BD6-BEBA-F886-21B35A978711}"/>
                </a:ext>
              </a:extLst>
            </p:cNvPr>
            <p:cNvCxnSpPr>
              <a:cxnSpLocks/>
            </p:cNvCxnSpPr>
            <p:nvPr/>
          </p:nvCxnSpPr>
          <p:spPr>
            <a:xfrm>
              <a:off x="15392401" y="2400300"/>
              <a:ext cx="0" cy="68579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CEA6C88-CF86-6566-F6C8-3FBC3A406C4B}"/>
              </a:ext>
            </a:extLst>
          </p:cNvPr>
          <p:cNvSpPr/>
          <p:nvPr/>
        </p:nvSpPr>
        <p:spPr>
          <a:xfrm>
            <a:off x="1981198" y="5953900"/>
            <a:ext cx="6629398" cy="3609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 tả những hành vi được thể hiện trên tranh ảnh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9CA12E-034C-C746-BE7E-F269E6D47F01}"/>
              </a:ext>
            </a:extLst>
          </p:cNvPr>
          <p:cNvSpPr/>
          <p:nvPr/>
        </p:nvSpPr>
        <p:spPr>
          <a:xfrm>
            <a:off x="9677401" y="5953899"/>
            <a:ext cx="6629397" cy="36092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vi-VN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các dấu hiệu có nguy cơ xâm hại tình dục</a:t>
            </a:r>
            <a:endParaRPr lang="en-US" sz="4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53BF97-733A-4FC2-78C8-BB7C3B1D475F}"/>
              </a:ext>
            </a:extLst>
          </p:cNvPr>
          <p:cNvGrpSpPr/>
          <p:nvPr/>
        </p:nvGrpSpPr>
        <p:grpSpPr>
          <a:xfrm>
            <a:off x="553697" y="1842451"/>
            <a:ext cx="16888221" cy="3040620"/>
            <a:chOff x="-445083" y="2294838"/>
            <a:chExt cx="16888221" cy="304062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F76A292-3D85-A16E-B8FB-504BCA87220C}"/>
                </a:ext>
              </a:extLst>
            </p:cNvPr>
            <p:cNvSpPr txBox="1"/>
            <p:nvPr/>
          </p:nvSpPr>
          <p:spPr>
            <a:xfrm>
              <a:off x="1035827" y="2294838"/>
              <a:ext cx="15407311" cy="3040620"/>
            </a:xfrm>
            <a:prstGeom prst="roundRect">
              <a:avLst/>
            </a:prstGeom>
            <a:solidFill>
              <a:srgbClr val="FFF5D5"/>
            </a:solidFill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 CẦU: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(SGK –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60)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dưới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đây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liệt kê những dấu hiệu có nguy cơ xâm hại tình dục trẻ em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endParaRPr lang="vi-VN" sz="40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Picture 9">
              <a:extLst>
                <a:ext uri="{FF2B5EF4-FFF2-40B4-BE49-F238E27FC236}">
                  <a16:creationId xmlns:a16="http://schemas.microsoft.com/office/drawing/2014/main" id="{CF012DD0-F41C-BA44-5E49-CEC9E7BED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445083" y="3109540"/>
              <a:ext cx="1255982" cy="141121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1A0D71-28DB-E114-9CBB-4B42B580D2AF}"/>
              </a:ext>
            </a:extLst>
          </p:cNvPr>
          <p:cNvGrpSpPr/>
          <p:nvPr/>
        </p:nvGrpSpPr>
        <p:grpSpPr>
          <a:xfrm>
            <a:off x="5408223" y="319936"/>
            <a:ext cx="7583876" cy="1388058"/>
            <a:chOff x="4834930" y="84191"/>
            <a:chExt cx="7359542" cy="1232175"/>
          </a:xfrm>
        </p:grpSpPr>
        <p:sp>
          <p:nvSpPr>
            <p:cNvPr id="25" name="Round Same Side Corner Rectangle 11">
              <a:extLst>
                <a:ext uri="{FF2B5EF4-FFF2-40B4-BE49-F238E27FC236}">
                  <a16:creationId xmlns:a16="http://schemas.microsoft.com/office/drawing/2014/main" id="{B16184E2-A7A8-DE75-6B16-A6E31A573C80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5">
                <a:lumMod val="75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B56907-078D-34BF-8FE5-1D54AA1DFB1C}"/>
                </a:ext>
              </a:extLst>
            </p:cNvPr>
            <p:cNvSpPr txBox="1"/>
            <p:nvPr/>
          </p:nvSpPr>
          <p:spPr>
            <a:xfrm>
              <a:off x="5313042" y="337067"/>
              <a:ext cx="6403317" cy="7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HOẠT ĐỘNG </a:t>
              </a:r>
              <a:r>
                <a:rPr kumimoji="0" lang="en-US" sz="4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NHÓM 4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Freeform 11">
            <a:extLst>
              <a:ext uri="{FF2B5EF4-FFF2-40B4-BE49-F238E27FC236}">
                <a16:creationId xmlns:a16="http://schemas.microsoft.com/office/drawing/2014/main" id="{D2DA229A-90D5-AD04-4F1F-E9906200F02A}"/>
              </a:ext>
            </a:extLst>
          </p:cNvPr>
          <p:cNvSpPr/>
          <p:nvPr/>
        </p:nvSpPr>
        <p:spPr>
          <a:xfrm>
            <a:off x="6835070" y="8724901"/>
            <a:ext cx="4617860" cy="1635243"/>
          </a:xfrm>
          <a:custGeom>
            <a:avLst/>
            <a:gdLst/>
            <a:ahLst/>
            <a:cxnLst/>
            <a:rect l="l" t="t" r="r" b="b"/>
            <a:pathLst>
              <a:path w="7056456" h="2676226">
                <a:moveTo>
                  <a:pt x="0" y="0"/>
                </a:moveTo>
                <a:lnTo>
                  <a:pt x="7056456" y="0"/>
                </a:lnTo>
                <a:lnTo>
                  <a:pt x="7056456" y="2676226"/>
                </a:lnTo>
                <a:lnTo>
                  <a:pt x="0" y="26762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cartoon of a person's face&#10;&#10;Description automatically generated">
            <a:extLst>
              <a:ext uri="{FF2B5EF4-FFF2-40B4-BE49-F238E27FC236}">
                <a16:creationId xmlns:a16="http://schemas.microsoft.com/office/drawing/2014/main" id="{52D0E267-6495-AFEC-A9A8-F8B71188DA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3020" r="7186" b="1678"/>
          <a:stretch/>
        </p:blipFill>
        <p:spPr>
          <a:xfrm>
            <a:off x="381000" y="1104900"/>
            <a:ext cx="4572000" cy="4386648"/>
          </a:xfrm>
          <a:prstGeom prst="ellipse">
            <a:avLst/>
          </a:prstGeom>
        </p:spPr>
      </p:pic>
      <p:pic>
        <p:nvPicPr>
          <p:cNvPr id="40" name="Picture 39" descr="A cartoon of hands holding a gift&#10;&#10;Description automatically generated">
            <a:extLst>
              <a:ext uri="{FF2B5EF4-FFF2-40B4-BE49-F238E27FC236}">
                <a16:creationId xmlns:a16="http://schemas.microsoft.com/office/drawing/2014/main" id="{2F333D2A-668C-0891-D6E6-5BCBD92EA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485" y="4606574"/>
            <a:ext cx="4876800" cy="4570083"/>
          </a:xfrm>
          <a:prstGeom prst="ellipse">
            <a:avLst/>
          </a:prstGeom>
        </p:spPr>
      </p:pic>
      <p:pic>
        <p:nvPicPr>
          <p:cNvPr id="42" name="Picture 41" descr="A hand pointing at a child&#10;&#10;Description automatically generated">
            <a:extLst>
              <a:ext uri="{FF2B5EF4-FFF2-40B4-BE49-F238E27FC236}">
                <a16:creationId xmlns:a16="http://schemas.microsoft.com/office/drawing/2014/main" id="{E2E6C857-F00A-11B8-6C88-EBD14D2E5F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104900"/>
            <a:ext cx="4556673" cy="4386648"/>
          </a:xfrm>
          <a:prstGeom prst="ellipse">
            <a:avLst/>
          </a:prstGeom>
        </p:spPr>
      </p:pic>
      <p:pic>
        <p:nvPicPr>
          <p:cNvPr id="44" name="Picture 43" descr="A cartoon of a child hugging a person&#10;&#10;Description automatically generated">
            <a:extLst>
              <a:ext uri="{FF2B5EF4-FFF2-40B4-BE49-F238E27FC236}">
                <a16:creationId xmlns:a16="http://schemas.microsoft.com/office/drawing/2014/main" id="{28276760-B5E9-A542-6CB7-8D9D60E81B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166" y="4606574"/>
            <a:ext cx="4675277" cy="4570083"/>
          </a:xfrm>
          <a:prstGeom prst="ellipse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7681F5-7491-938B-4479-8DDAE0B734D4}"/>
              </a:ext>
            </a:extLst>
          </p:cNvPr>
          <p:cNvSpPr txBox="1"/>
          <p:nvPr/>
        </p:nvSpPr>
        <p:spPr>
          <a:xfrm>
            <a:off x="1173902" y="5829300"/>
            <a:ext cx="298619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nhìn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tắm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14F71F-A2C2-A21A-E104-E8B2FC5DB71E}"/>
              </a:ext>
            </a:extLst>
          </p:cNvPr>
          <p:cNvSpPr txBox="1"/>
          <p:nvPr/>
        </p:nvSpPr>
        <p:spPr>
          <a:xfrm>
            <a:off x="5571230" y="1481611"/>
            <a:ext cx="298619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cớ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tiền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403986-5FB4-3776-3314-28DB9D8022AF}"/>
              </a:ext>
            </a:extLst>
          </p:cNvPr>
          <p:cNvSpPr txBox="1"/>
          <p:nvPr/>
        </p:nvSpPr>
        <p:spPr>
          <a:xfrm>
            <a:off x="9929238" y="5829300"/>
            <a:ext cx="2986196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gọi ra chỗ vắng một mình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752D3C4-B862-DBC6-EF6B-43181CEC514F}"/>
              </a:ext>
            </a:extLst>
          </p:cNvPr>
          <p:cNvSpPr txBox="1"/>
          <p:nvPr/>
        </p:nvSpPr>
        <p:spPr>
          <a:xfrm>
            <a:off x="14081706" y="635635"/>
            <a:ext cx="2986196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 ôm, đụng chạm vào vùng mặc đồ bơi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6873678">
            <a:off x="-156698" y="9399184"/>
            <a:ext cx="1075396" cy="925603"/>
          </a:xfrm>
          <a:custGeom>
            <a:avLst/>
            <a:gdLst/>
            <a:ahLst/>
            <a:cxnLst/>
            <a:rect l="l" t="t" r="r" b="b"/>
            <a:pathLst>
              <a:path w="1902076" h="1426557">
                <a:moveTo>
                  <a:pt x="0" y="0"/>
                </a:moveTo>
                <a:lnTo>
                  <a:pt x="1902076" y="0"/>
                </a:lnTo>
                <a:lnTo>
                  <a:pt x="1902076" y="1426557"/>
                </a:lnTo>
                <a:lnTo>
                  <a:pt x="0" y="1426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7282929" y="9436975"/>
            <a:ext cx="943343" cy="850025"/>
          </a:xfrm>
          <a:custGeom>
            <a:avLst/>
            <a:gdLst/>
            <a:ahLst/>
            <a:cxnLst/>
            <a:rect l="l" t="t" r="r" b="b"/>
            <a:pathLst>
              <a:path w="1248143" h="1240342">
                <a:moveTo>
                  <a:pt x="0" y="0"/>
                </a:moveTo>
                <a:lnTo>
                  <a:pt x="1248142" y="0"/>
                </a:lnTo>
                <a:lnTo>
                  <a:pt x="1248142" y="1240341"/>
                </a:lnTo>
                <a:lnTo>
                  <a:pt x="0" y="1240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4"/>
          <p:cNvSpPr/>
          <p:nvPr/>
        </p:nvSpPr>
        <p:spPr>
          <a:xfrm rot="-2279848">
            <a:off x="17320361" y="-29310"/>
            <a:ext cx="537771" cy="1581679"/>
          </a:xfrm>
          <a:custGeom>
            <a:avLst/>
            <a:gdLst/>
            <a:ahLst/>
            <a:cxnLst/>
            <a:rect l="l" t="t" r="r" b="b"/>
            <a:pathLst>
              <a:path w="537771" h="1581679">
                <a:moveTo>
                  <a:pt x="0" y="0"/>
                </a:moveTo>
                <a:lnTo>
                  <a:pt x="537771" y="0"/>
                </a:lnTo>
                <a:lnTo>
                  <a:pt x="537771" y="1581679"/>
                </a:lnTo>
                <a:lnTo>
                  <a:pt x="0" y="1581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1D2924-EC9E-6C60-BBC6-263ECB45C3AD}"/>
              </a:ext>
            </a:extLst>
          </p:cNvPr>
          <p:cNvGrpSpPr/>
          <p:nvPr/>
        </p:nvGrpSpPr>
        <p:grpSpPr>
          <a:xfrm>
            <a:off x="381000" y="352425"/>
            <a:ext cx="14635843" cy="2177566"/>
            <a:chOff x="236221" y="-308336"/>
            <a:chExt cx="14635843" cy="2177566"/>
          </a:xfrm>
        </p:grpSpPr>
        <p:sp>
          <p:nvSpPr>
            <p:cNvPr id="19" name="Line Callout 1 (Border and Accent Bar) 3">
              <a:extLst>
                <a:ext uri="{FF2B5EF4-FFF2-40B4-BE49-F238E27FC236}">
                  <a16:creationId xmlns:a16="http://schemas.microsoft.com/office/drawing/2014/main" id="{918F6236-D262-9950-E91E-A18E6AB856A6}"/>
                </a:ext>
              </a:extLst>
            </p:cNvPr>
            <p:cNvSpPr/>
            <p:nvPr/>
          </p:nvSpPr>
          <p:spPr>
            <a:xfrm>
              <a:off x="236221" y="291739"/>
              <a:ext cx="14097000" cy="1577491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 ý: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 số dấu hiệu có nguy cơ xâm hại tình dục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như: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648A1CE-5655-BC78-F328-C065190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1914" y="-308336"/>
              <a:ext cx="1200150" cy="120015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8CCA5E-23A3-37CB-8088-B8B063BD2B00}"/>
              </a:ext>
            </a:extLst>
          </p:cNvPr>
          <p:cNvSpPr/>
          <p:nvPr/>
        </p:nvSpPr>
        <p:spPr>
          <a:xfrm>
            <a:off x="617971" y="3130066"/>
            <a:ext cx="5225142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va chạm, ôm chặt,... khiến em khó chịu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05442D-8BF7-B1BB-0AE5-BAD0ECB420A3}"/>
              </a:ext>
            </a:extLst>
          </p:cNvPr>
          <p:cNvSpPr/>
          <p:nvPr/>
        </p:nvSpPr>
        <p:spPr>
          <a:xfrm>
            <a:off x="6531429" y="3130066"/>
            <a:ext cx="5225142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động chạm ở vùng đồ bơi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9B75DD-02DD-34B7-9E00-9ABD19B26E2C}"/>
              </a:ext>
            </a:extLst>
          </p:cNvPr>
          <p:cNvSpPr/>
          <p:nvPr/>
        </p:nvSpPr>
        <p:spPr>
          <a:xfrm>
            <a:off x="12444887" y="3130066"/>
            <a:ext cx="5225142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nhìn chằm chằm một cách bất thường hoặc bị nhìn trộm</a:t>
            </a:r>
          </a:p>
        </p:txBody>
      </p:sp>
      <p:pic>
        <p:nvPicPr>
          <p:cNvPr id="3074" name="Picture 2" descr="Những điều cha mẹ cần làm khi phát hiện trẻ bị xâm hại tình dục">
            <a:extLst>
              <a:ext uri="{FF2B5EF4-FFF2-40B4-BE49-F238E27FC236}">
                <a16:creationId xmlns:a16="http://schemas.microsoft.com/office/drawing/2014/main" id="{586D3F60-A4F3-942C-7F40-603FD5086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14" y="6591300"/>
            <a:ext cx="4806455" cy="300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" descr="Bị gọi vào phòng riêng cho món đồ chơi, bé gái 5 tuổi thoát khỏi thầy giáo  ấu dâm nhờ nói đúng 1 câu - GUU.vn">
            <a:extLst>
              <a:ext uri="{FF2B5EF4-FFF2-40B4-BE49-F238E27FC236}">
                <a16:creationId xmlns:a16="http://schemas.microsoft.com/office/drawing/2014/main" id="{C4E6A0C3-ACF2-BE27-8F39-718F3AEC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22007"/>
          <a:stretch/>
        </p:blipFill>
        <p:spPr bwMode="auto">
          <a:xfrm>
            <a:off x="7104021" y="6591300"/>
            <a:ext cx="4079958" cy="300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Giật mình với con số về xâm hại trẻ em - Đài Phát thanh và Truyền hình Ninh  Bình">
            <a:extLst>
              <a:ext uri="{FF2B5EF4-FFF2-40B4-BE49-F238E27FC236}">
                <a16:creationId xmlns:a16="http://schemas.microsoft.com/office/drawing/2014/main" id="{19EA93C5-EFA8-0E43-78A1-2A1DF83DD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848" y="6591300"/>
            <a:ext cx="4067220" cy="30040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 rot="-6873678">
            <a:off x="-156698" y="9399184"/>
            <a:ext cx="1075396" cy="925603"/>
          </a:xfrm>
          <a:custGeom>
            <a:avLst/>
            <a:gdLst/>
            <a:ahLst/>
            <a:cxnLst/>
            <a:rect l="l" t="t" r="r" b="b"/>
            <a:pathLst>
              <a:path w="1902076" h="1426557">
                <a:moveTo>
                  <a:pt x="0" y="0"/>
                </a:moveTo>
                <a:lnTo>
                  <a:pt x="1902076" y="0"/>
                </a:lnTo>
                <a:lnTo>
                  <a:pt x="1902076" y="1426557"/>
                </a:lnTo>
                <a:lnTo>
                  <a:pt x="0" y="14265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282929" y="9436975"/>
            <a:ext cx="943343" cy="850025"/>
          </a:xfrm>
          <a:custGeom>
            <a:avLst/>
            <a:gdLst/>
            <a:ahLst/>
            <a:cxnLst/>
            <a:rect l="l" t="t" r="r" b="b"/>
            <a:pathLst>
              <a:path w="1248143" h="1240342">
                <a:moveTo>
                  <a:pt x="0" y="0"/>
                </a:moveTo>
                <a:lnTo>
                  <a:pt x="1248142" y="0"/>
                </a:lnTo>
                <a:lnTo>
                  <a:pt x="1248142" y="1240341"/>
                </a:lnTo>
                <a:lnTo>
                  <a:pt x="0" y="124034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2279848">
            <a:off x="17320361" y="-29310"/>
            <a:ext cx="537771" cy="1581679"/>
          </a:xfrm>
          <a:custGeom>
            <a:avLst/>
            <a:gdLst/>
            <a:ahLst/>
            <a:cxnLst/>
            <a:rect l="l" t="t" r="r" b="b"/>
            <a:pathLst>
              <a:path w="537771" h="1581679">
                <a:moveTo>
                  <a:pt x="0" y="0"/>
                </a:moveTo>
                <a:lnTo>
                  <a:pt x="537771" y="0"/>
                </a:lnTo>
                <a:lnTo>
                  <a:pt x="537771" y="1581679"/>
                </a:lnTo>
                <a:lnTo>
                  <a:pt x="0" y="15816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B1D2924-EC9E-6C60-BBC6-263ECB45C3AD}"/>
              </a:ext>
            </a:extLst>
          </p:cNvPr>
          <p:cNvGrpSpPr/>
          <p:nvPr/>
        </p:nvGrpSpPr>
        <p:grpSpPr>
          <a:xfrm>
            <a:off x="381000" y="352425"/>
            <a:ext cx="14635843" cy="2177566"/>
            <a:chOff x="236221" y="-308336"/>
            <a:chExt cx="14635843" cy="2177566"/>
          </a:xfrm>
        </p:grpSpPr>
        <p:sp>
          <p:nvSpPr>
            <p:cNvPr id="19" name="Line Callout 1 (Border and Accent Bar) 3">
              <a:extLst>
                <a:ext uri="{FF2B5EF4-FFF2-40B4-BE49-F238E27FC236}">
                  <a16:creationId xmlns:a16="http://schemas.microsoft.com/office/drawing/2014/main" id="{918F6236-D262-9950-E91E-A18E6AB856A6}"/>
                </a:ext>
              </a:extLst>
            </p:cNvPr>
            <p:cNvSpPr/>
            <p:nvPr/>
          </p:nvSpPr>
          <p:spPr>
            <a:xfrm>
              <a:off x="236221" y="291739"/>
              <a:ext cx="14097000" cy="1577491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Gợi ý: </a:t>
              </a:r>
              <a:r>
                <a:rPr kumimoji="0" lang="vi-VN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Một số dấu hiệu có nguy cơ xâm hại tình dục</a:t>
              </a:r>
              <a:r>
                <a:rPr kumimoji="0" 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như: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id="{1648A1CE-5655-BC78-F328-C06519074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1914" y="-308336"/>
              <a:ext cx="1200150" cy="1200150"/>
            </a:xfrm>
            <a:prstGeom prst="rect">
              <a:avLst/>
            </a:prstGeom>
          </p:spPr>
        </p:pic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98CCA5E-23A3-37CB-8088-B8B063BD2B00}"/>
              </a:ext>
            </a:extLst>
          </p:cNvPr>
          <p:cNvSpPr/>
          <p:nvPr/>
        </p:nvSpPr>
        <p:spPr>
          <a:xfrm>
            <a:off x="729770" y="3130066"/>
            <a:ext cx="4680429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nghe những lời nói tục tĩu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05442D-8BF7-B1BB-0AE5-BAD0ECB420A3}"/>
              </a:ext>
            </a:extLst>
          </p:cNvPr>
          <p:cNvSpPr/>
          <p:nvPr/>
        </p:nvSpPr>
        <p:spPr>
          <a:xfrm>
            <a:off x="6019800" y="3130066"/>
            <a:ext cx="6324599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ép phải xem những hình ảnh, phim có nội dung không lành mạnh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99B75DD-02DD-34B7-9E00-9ABD19B26E2C}"/>
              </a:ext>
            </a:extLst>
          </p:cNvPr>
          <p:cNvSpPr/>
          <p:nvPr/>
        </p:nvSpPr>
        <p:spPr>
          <a:xfrm>
            <a:off x="13030199" y="3130066"/>
            <a:ext cx="4528031" cy="30040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 bắt ép cởi bỏ quần áo</a:t>
            </a:r>
          </a:p>
        </p:txBody>
      </p:sp>
      <p:pic>
        <p:nvPicPr>
          <p:cNvPr id="4" name="Picture 3" descr="Cartoon of children standing under a cloud of rain&#10;&#10;Description automatically generated">
            <a:extLst>
              <a:ext uri="{FF2B5EF4-FFF2-40B4-BE49-F238E27FC236}">
                <a16:creationId xmlns:a16="http://schemas.microsoft.com/office/drawing/2014/main" id="{FD6368FF-23C4-3F0E-84FF-4B8DA9E8A6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63"/>
          <a:stretch/>
        </p:blipFill>
        <p:spPr>
          <a:xfrm>
            <a:off x="729769" y="6701518"/>
            <a:ext cx="4680429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Phim ảnh tác động đến trẻ em như thế nào cả về tâm lý và hành">
            <a:extLst>
              <a:ext uri="{FF2B5EF4-FFF2-40B4-BE49-F238E27FC236}">
                <a16:creationId xmlns:a16="http://schemas.microsoft.com/office/drawing/2014/main" id="{B7734EA2-17A1-8FB0-0CA3-E239D5B99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9" y="6701518"/>
            <a:ext cx="4343401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ải Phòng: Bắt nghi phạm xâm hại tình dục bé gái lớp 8">
            <a:extLst>
              <a:ext uri="{FF2B5EF4-FFF2-40B4-BE49-F238E27FC236}">
                <a16:creationId xmlns:a16="http://schemas.microsoft.com/office/drawing/2014/main" id="{82B97A94-BDA7-CC6C-3331-E5E7E415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946" y="6701518"/>
            <a:ext cx="3864535" cy="28956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34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 flipH="1">
            <a:off x="152400" y="9078334"/>
            <a:ext cx="1248143" cy="1094205"/>
          </a:xfrm>
          <a:custGeom>
            <a:avLst/>
            <a:gdLst/>
            <a:ahLst/>
            <a:cxnLst/>
            <a:rect l="l" t="t" r="r" b="b"/>
            <a:pathLst>
              <a:path w="1248143" h="1094205">
                <a:moveTo>
                  <a:pt x="1248142" y="0"/>
                </a:moveTo>
                <a:lnTo>
                  <a:pt x="0" y="0"/>
                </a:lnTo>
                <a:lnTo>
                  <a:pt x="0" y="1094205"/>
                </a:lnTo>
                <a:lnTo>
                  <a:pt x="1248142" y="1094205"/>
                </a:lnTo>
                <a:lnTo>
                  <a:pt x="124814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61747AE9-5C7E-5702-4018-4A92D7EEE48B}"/>
              </a:ext>
            </a:extLst>
          </p:cNvPr>
          <p:cNvGrpSpPr/>
          <p:nvPr/>
        </p:nvGrpSpPr>
        <p:grpSpPr>
          <a:xfrm>
            <a:off x="-159715" y="-179686"/>
            <a:ext cx="18607430" cy="660193"/>
            <a:chOff x="0" y="0"/>
            <a:chExt cx="754546" cy="26771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A48C56A-B062-5CA8-C898-564B6C8D95BB}"/>
                </a:ext>
              </a:extLst>
            </p:cNvPr>
            <p:cNvSpPr/>
            <p:nvPr/>
          </p:nvSpPr>
          <p:spPr>
            <a:xfrm>
              <a:off x="0" y="0"/>
              <a:ext cx="754546" cy="26771"/>
            </a:xfrm>
            <a:custGeom>
              <a:avLst/>
              <a:gdLst/>
              <a:ahLst/>
              <a:cxnLst/>
              <a:rect l="l" t="t" r="r" b="b"/>
              <a:pathLst>
                <a:path w="754546" h="26771">
                  <a:moveTo>
                    <a:pt x="0" y="0"/>
                  </a:moveTo>
                  <a:lnTo>
                    <a:pt x="754546" y="0"/>
                  </a:lnTo>
                  <a:lnTo>
                    <a:pt x="754546" y="26771"/>
                  </a:lnTo>
                  <a:lnTo>
                    <a:pt x="0" y="26771"/>
                  </a:lnTo>
                  <a:close/>
                </a:path>
              </a:pathLst>
            </a:custGeom>
            <a:solidFill>
              <a:srgbClr val="8593F2"/>
            </a:solidFill>
            <a:ln w="19050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0CAD560-7D48-48F1-009A-37D308524D74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0"/>
                </a:lnSpc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3">
            <a:extLst>
              <a:ext uri="{FF2B5EF4-FFF2-40B4-BE49-F238E27FC236}">
                <a16:creationId xmlns:a16="http://schemas.microsoft.com/office/drawing/2014/main" id="{E9A50707-81B4-FC90-5F1C-EC13AA5223BD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 t="18041"/>
          <a:stretch>
            <a:fillRect/>
          </a:stretch>
        </p:blipFill>
        <p:spPr>
          <a:xfrm>
            <a:off x="87156" y="-342900"/>
            <a:ext cx="8904444" cy="7432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B2F90B-8609-A5D5-3CD7-2527925558E5}"/>
              </a:ext>
            </a:extLst>
          </p:cNvPr>
          <p:cNvSpPr txBox="1"/>
          <p:nvPr/>
        </p:nvSpPr>
        <p:spPr>
          <a:xfrm>
            <a:off x="533400" y="1532631"/>
            <a:ext cx="8305800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về những tình huống có nguy cơ bị xâm hại tình dục mà em đã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vi-VN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nghe kể hoặc chứng kiến.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D30A3096-6AF7-1BE7-B328-04E2F7EE3E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 l="8914" t="38319"/>
          <a:stretch>
            <a:fillRect/>
          </a:stretch>
        </p:blipFill>
        <p:spPr>
          <a:xfrm rot="10800000">
            <a:off x="9238469" y="1409699"/>
            <a:ext cx="8516129" cy="87240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4DCF9C-7BCF-7B9D-221B-42469C24F295}"/>
              </a:ext>
            </a:extLst>
          </p:cNvPr>
          <p:cNvSpPr txBox="1"/>
          <p:nvPr/>
        </p:nvSpPr>
        <p:spPr>
          <a:xfrm>
            <a:off x="10399458" y="3296595"/>
            <a:ext cx="6926885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các nhóm chia sẻ kết quả thảo luận về cách nhận diện nguy cơ xâm hại tình dục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đưa ra kết luận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của nhóm mình về các dấu hiệu có nguy cơ xâm hại tình dục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D5A98AC-697C-A850-498D-C96BC209232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1"/>
          <a:stretch/>
        </p:blipFill>
        <p:spPr>
          <a:xfrm rot="160527">
            <a:off x="866121" y="5415732"/>
            <a:ext cx="7316110" cy="40120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7728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8862C5C3-3FF7-1F31-49FF-A2B5A9DDBC87}"/>
              </a:ext>
            </a:extLst>
          </p:cNvPr>
          <p:cNvSpPr/>
          <p:nvPr/>
        </p:nvSpPr>
        <p:spPr>
          <a:xfrm>
            <a:off x="228601" y="1562100"/>
            <a:ext cx="8458200" cy="8724900"/>
          </a:xfrm>
          <a:custGeom>
            <a:avLst/>
            <a:gdLst/>
            <a:ahLst/>
            <a:cxnLst/>
            <a:rect l="l" t="t" r="r" b="b"/>
            <a:pathLst>
              <a:path w="14949872" h="6335005">
                <a:moveTo>
                  <a:pt x="0" y="0"/>
                </a:moveTo>
                <a:lnTo>
                  <a:pt x="14949872" y="0"/>
                </a:lnTo>
                <a:lnTo>
                  <a:pt x="14949872" y="6335005"/>
                </a:lnTo>
                <a:lnTo>
                  <a:pt x="0" y="63350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266B53A-9140-DE08-D769-A478443FA077}"/>
              </a:ext>
            </a:extLst>
          </p:cNvPr>
          <p:cNvGrpSpPr/>
          <p:nvPr/>
        </p:nvGrpSpPr>
        <p:grpSpPr>
          <a:xfrm>
            <a:off x="5791200" y="179728"/>
            <a:ext cx="7276528" cy="1244189"/>
            <a:chOff x="5844711" y="1270945"/>
            <a:chExt cx="7276528" cy="1244189"/>
          </a:xfrm>
        </p:grpSpPr>
        <p:pic>
          <p:nvPicPr>
            <p:cNvPr id="4" name="Picture 9">
              <a:extLst>
                <a:ext uri="{FF2B5EF4-FFF2-40B4-BE49-F238E27FC236}">
                  <a16:creationId xmlns:a16="http://schemas.microsoft.com/office/drawing/2014/main" id="{A859E7F0-B41E-E0AD-687C-671A8D74D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883946" y="1270945"/>
              <a:ext cx="6951410" cy="124418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985430C-10F0-D979-F050-13C36A2CE648}"/>
                </a:ext>
              </a:extLst>
            </p:cNvPr>
            <p:cNvSpPr txBox="1"/>
            <p:nvPr/>
          </p:nvSpPr>
          <p:spPr>
            <a:xfrm>
              <a:off x="5844711" y="1385207"/>
              <a:ext cx="727652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4A97FC4-C6B4-1C74-8CCA-DF2DD7C33CFE}"/>
              </a:ext>
            </a:extLst>
          </p:cNvPr>
          <p:cNvSpPr txBox="1"/>
          <p:nvPr/>
        </p:nvSpPr>
        <p:spPr>
          <a:xfrm>
            <a:off x="266702" y="1584960"/>
            <a:ext cx="8305799" cy="849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chạm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 chạm vùng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đồ bơi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tĩu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 xem những hình ảnh, phim có nội dung không lành mạnh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cởi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,…</a:t>
            </a:r>
            <a:endParaRPr lang="vi-VN" sz="36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281972" y="105323"/>
            <a:ext cx="1362218" cy="1362218"/>
          </a:xfrm>
          <a:custGeom>
            <a:avLst/>
            <a:gdLst/>
            <a:ahLst/>
            <a:cxnLst/>
            <a:rect l="l" t="t" r="r" b="b"/>
            <a:pathLst>
              <a:path w="1362218" h="1362218">
                <a:moveTo>
                  <a:pt x="0" y="0"/>
                </a:moveTo>
                <a:lnTo>
                  <a:pt x="1362218" y="0"/>
                </a:lnTo>
                <a:lnTo>
                  <a:pt x="1362218" y="1362218"/>
                </a:lnTo>
                <a:lnTo>
                  <a:pt x="0" y="1362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519930" y="176711"/>
            <a:ext cx="1375917" cy="1206220"/>
          </a:xfrm>
          <a:custGeom>
            <a:avLst/>
            <a:gdLst/>
            <a:ahLst/>
            <a:cxnLst/>
            <a:rect l="l" t="t" r="r" b="b"/>
            <a:pathLst>
              <a:path w="1375917" h="1206220">
                <a:moveTo>
                  <a:pt x="0" y="0"/>
                </a:moveTo>
                <a:lnTo>
                  <a:pt x="1375916" y="0"/>
                </a:lnTo>
                <a:lnTo>
                  <a:pt x="1375916" y="1206220"/>
                </a:lnTo>
                <a:lnTo>
                  <a:pt x="0" y="12062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3">
            <a:extLst>
              <a:ext uri="{FF2B5EF4-FFF2-40B4-BE49-F238E27FC236}">
                <a16:creationId xmlns:a16="http://schemas.microsoft.com/office/drawing/2014/main" id="{8862C5C3-3FF7-1F31-49FF-A2B5A9DDBC87}"/>
              </a:ext>
            </a:extLst>
          </p:cNvPr>
          <p:cNvSpPr/>
          <p:nvPr/>
        </p:nvSpPr>
        <p:spPr>
          <a:xfrm>
            <a:off x="9144000" y="1581804"/>
            <a:ext cx="8915400" cy="8705196"/>
          </a:xfrm>
          <a:custGeom>
            <a:avLst/>
            <a:gdLst/>
            <a:ahLst/>
            <a:cxnLst/>
            <a:rect l="l" t="t" r="r" b="b"/>
            <a:pathLst>
              <a:path w="14949872" h="6335005">
                <a:moveTo>
                  <a:pt x="0" y="0"/>
                </a:moveTo>
                <a:lnTo>
                  <a:pt x="14949872" y="0"/>
                </a:lnTo>
                <a:lnTo>
                  <a:pt x="14949872" y="6335005"/>
                </a:lnTo>
                <a:lnTo>
                  <a:pt x="0" y="63350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A97FC4-C6B4-1C74-8CCA-DF2DD7C33CFE}"/>
              </a:ext>
            </a:extLst>
          </p:cNvPr>
          <p:cNvSpPr txBox="1"/>
          <p:nvPr/>
        </p:nvSpPr>
        <p:spPr>
          <a:xfrm>
            <a:off x="9144000" y="1837298"/>
            <a:ext cx="8839200" cy="7986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 tượng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xâm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hại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 kì ai – cùng giới hoặc khác giới, ở mọi lứa tuổi, có thể là người thân, người quen, người lạ.</a:t>
            </a: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Bối cảnh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vi-VN" sz="3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 kì lúc nào,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ở đ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â</a:t>
            </a:r>
            <a:r>
              <a:rPr lang="vi-VN" sz="3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u; tuy nhiên sẽ thường là nơi vắng vẻ, chỗ tối, riêng tư,..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143292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spd="med">
        <p159:morph option="byObject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784A97E-1095-4D18-AD8E-DB2873F880C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Կ\uFFFD{8075FA74-6F99-4896-A9B9-AF60649E70A0}&quot;,&quot;D:\\ĐIỆN TỬ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Đỗ Hường. HDTN. Tuần 24 Hành vi xâm hại tình dục (Tiết 2)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B0A588-8261-4708-9AED-238DD42742CC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9F60081-A99E-4587-86F4-AD0EF41A4137}:27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E5BF50-54A0-40C2-8FA6-AEC46990AC64}:27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4AD31E2-F22C-4CA4-BD2E-E56318B6F09B}:2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24308C9-ADE8-4B7F-941E-24B4FFF3659D}:2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0442A3-F096-4358-92FB-276474233529}:2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4D4E2E3-A01E-49EF-A8F2-31E4C8D43E39}: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BF301-97B3-44EB-8914-EDFBB36CB5D9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6B280F-52AF-4499-81FC-D0B947943CD0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F95C80D-ED75-4569-99EB-7C7BB267A9B3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992692-32A5-4B8C-87EE-E7937A38F8A5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6CEEF36-04EA-4393-9003-EA0C3FCC0F99}:2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827F41-6261-4A0B-8E2B-764E46A4B4A9}:26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688</Words>
  <Application>Microsoft Office PowerPoint</Application>
  <PresentationFormat>Custom</PresentationFormat>
  <Paragraphs>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等线</vt:lpstr>
      <vt:lpstr>Times New Roman</vt:lpstr>
      <vt:lpstr>Courier New</vt:lpstr>
      <vt:lpstr>Time nes New Roman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Đỗ Hường. HDTN. Tuần 24 Hành vi xâm hại tình dục (Tiết 2)</dc:title>
  <dc:creator>DO HUONG</dc:creator>
  <cp:lastModifiedBy>HaiPhong</cp:lastModifiedBy>
  <cp:revision>10</cp:revision>
  <dcterms:created xsi:type="dcterms:W3CDTF">2006-08-16T00:00:00Z</dcterms:created>
  <dcterms:modified xsi:type="dcterms:W3CDTF">2025-02-23T03:37:07Z</dcterms:modified>
  <dc:identifier>DAFx3ntYxtU</dc:identifier>
</cp:coreProperties>
</file>