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460" r:id="rId3"/>
    <p:sldId id="261" r:id="rId4"/>
    <p:sldId id="263" r:id="rId5"/>
    <p:sldId id="443" r:id="rId6"/>
    <p:sldId id="445" r:id="rId7"/>
    <p:sldId id="446" r:id="rId8"/>
    <p:sldId id="447" r:id="rId9"/>
    <p:sldId id="454" r:id="rId10"/>
    <p:sldId id="455" r:id="rId11"/>
    <p:sldId id="456" r:id="rId12"/>
    <p:sldId id="457" r:id="rId13"/>
    <p:sldId id="4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3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CF88C-0DE1-42A6-87ED-AE350594759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CD103-F491-4285-996C-54FA2622D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03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849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ngoặc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trừ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, chia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1C304B-1242-4423-B48F-0B72ECBFF0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307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ngoặc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trừ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, chia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1C304B-1242-4423-B48F-0B72ECBFF0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09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88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7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7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1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9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6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05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80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84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20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74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33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35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36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99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3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5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8BA437D6-F065-9B05-17BB-BFEF02E62697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5826" y="95644"/>
            <a:ext cx="1129842" cy="112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5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3"/>
          <p:cNvPicPr>
            <a:picLocks noChangeAspect="1"/>
          </p:cNvPicPr>
          <p:nvPr/>
        </p:nvPicPr>
        <p:blipFill>
          <a:blip r:embed="rId4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5"/>
          <a:srcRect l="6633" t="33378" r="6274" b="47184"/>
          <a:stretch>
            <a:fillRect/>
          </a:stretch>
        </p:blipFill>
        <p:spPr>
          <a:xfrm>
            <a:off x="0" y="429895"/>
            <a:ext cx="12191365" cy="4837431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6"/>
          <a:srcRect t="5341" b="66761"/>
          <a:stretch>
            <a:fillRect/>
          </a:stretch>
        </p:blipFill>
        <p:spPr>
          <a:xfrm>
            <a:off x="740726" y="1285651"/>
            <a:ext cx="10709911" cy="4166522"/>
          </a:xfrm>
          <a:prstGeom prst="rect">
            <a:avLst/>
          </a:prstGeom>
        </p:spPr>
      </p:pic>
      <p:sp>
        <p:nvSpPr>
          <p:cNvPr id="21" name="矩形: 圆角 20"/>
          <p:cNvSpPr/>
          <p:nvPr/>
        </p:nvSpPr>
        <p:spPr>
          <a:xfrm>
            <a:off x="3954703" y="5249613"/>
            <a:ext cx="4147319" cy="459951"/>
          </a:xfrm>
          <a:prstGeom prst="roundRect">
            <a:avLst>
              <a:gd name="adj" fmla="val 50000"/>
            </a:avLst>
          </a:prstGeom>
          <a:solidFill>
            <a:srgbClr val="B28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2000" spc="300" dirty="0">
              <a:solidFill>
                <a:prstClr val="white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11" name="图片 10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275591" y="998856"/>
            <a:ext cx="1889125" cy="1174115"/>
          </a:xfrm>
          <a:prstGeom prst="rect">
            <a:avLst/>
          </a:prstGeom>
        </p:spPr>
      </p:pic>
      <p:pic>
        <p:nvPicPr>
          <p:cNvPr id="12" name="图片 11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10370821" y="1589406"/>
            <a:ext cx="1590675" cy="988695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4"/>
          <a:srcRect l="7172" t="20966" r="6105" b="62654"/>
          <a:stretch>
            <a:fillRect/>
          </a:stretch>
        </p:blipFill>
        <p:spPr>
          <a:xfrm>
            <a:off x="-30151" y="3437326"/>
            <a:ext cx="9693911" cy="3255011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7"/>
          <a:srcRect l="57553" t="9779" b="61888"/>
          <a:stretch>
            <a:fillRect/>
          </a:stretch>
        </p:blipFill>
        <p:spPr>
          <a:xfrm>
            <a:off x="8896128" y="2602519"/>
            <a:ext cx="3606165" cy="4279900"/>
          </a:xfrm>
          <a:prstGeom prst="rect">
            <a:avLst/>
          </a:prstGeom>
        </p:spPr>
      </p:pic>
      <p:pic>
        <p:nvPicPr>
          <p:cNvPr id="18" name="图片 17" descr="千库网_翱翔海鸥_元素编号127985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31" y="3196591"/>
            <a:ext cx="2070735" cy="207073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33" name="图片 32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275590" y="217806"/>
            <a:ext cx="803911" cy="560071"/>
          </a:xfrm>
          <a:prstGeom prst="rect">
            <a:avLst/>
          </a:prstGeom>
        </p:spPr>
      </p:pic>
      <p:sp>
        <p:nvSpPr>
          <p:cNvPr id="2" name="iṧļiḑé">
            <a:extLst>
              <a:ext uri="{FF2B5EF4-FFF2-40B4-BE49-F238E27FC236}">
                <a16:creationId xmlns:a16="http://schemas.microsoft.com/office/drawing/2014/main" xmlns="" id="{00B3BA14-4AD0-1DF5-C134-945702AC54CF}"/>
              </a:ext>
            </a:extLst>
          </p:cNvPr>
          <p:cNvSpPr txBox="1"/>
          <p:nvPr/>
        </p:nvSpPr>
        <p:spPr>
          <a:xfrm>
            <a:off x="1611907" y="2111508"/>
            <a:ext cx="85915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5400" b="1" dirty="0" err="1">
                <a:ln w="28575">
                  <a:solidFill>
                    <a:srgbClr val="F58125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庞门正道标题体" panose="02010600030101010101" pitchFamily="2" charset="-122"/>
              </a:rPr>
              <a:t>Bài</a:t>
            </a:r>
            <a:r>
              <a:rPr lang="en-US" altLang="zh-CN" sz="5400" b="1" dirty="0">
                <a:ln w="28575">
                  <a:solidFill>
                    <a:srgbClr val="F58125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庞门正道标题体" panose="02010600030101010101" pitchFamily="2" charset="-122"/>
              </a:rPr>
              <a:t> 42: TÍNH CHẤT PHÂN</a:t>
            </a:r>
          </a:p>
          <a:p>
            <a:pPr algn="ctr" defTabSz="914377">
              <a:defRPr/>
            </a:pPr>
            <a:r>
              <a:rPr lang="en-US" altLang="zh-CN" sz="5400" b="1" dirty="0">
                <a:ln w="28575">
                  <a:solidFill>
                    <a:srgbClr val="F58125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庞门正道标题体" panose="02010600030101010101" pitchFamily="2" charset="-122"/>
              </a:rPr>
              <a:t> PHỐI CỦA PHÉP NHÂN ĐỐI VỚI PHÉP CỘNG </a:t>
            </a:r>
            <a:endParaRPr lang="en-US" altLang="zh-CN" sz="6600" b="1" dirty="0">
              <a:ln w="28575">
                <a:solidFill>
                  <a:srgbClr val="F58125"/>
                </a:solidFill>
              </a:ln>
              <a:solidFill>
                <a:prstClr val="white"/>
              </a:solidFill>
              <a:latin typeface="Calibri" panose="020F0502020204030204" pitchFamily="34" charset="0"/>
              <a:ea typeface="Vogue-ExtraBold" panose="020B0500000000000000" pitchFamily="34" charset="0"/>
              <a:cs typeface="Calibri" panose="020F0502020204030204" pitchFamily="34" charset="0"/>
              <a:sym typeface="庞门正道标题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3420" y="561312"/>
            <a:ext cx="9505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TRƯỜNG TIỂU HỌC </a:t>
            </a:r>
            <a:r>
              <a:rPr lang="vi-VN" sz="4000" dirty="0" smtClean="0">
                <a:solidFill>
                  <a:srgbClr val="FF0000"/>
                </a:solidFill>
              </a:rPr>
              <a:t>QUANG TRUNG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87401" y="5266066"/>
            <a:ext cx="6651193" cy="77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HP001 5 hàng 1 ô ly" panose="020B0603050302020204" pitchFamily="34" charset="0"/>
              </a:rPr>
              <a:t>Giáo</a:t>
            </a:r>
            <a:r>
              <a:rPr lang="en-US" sz="3600" dirty="0" smtClean="0">
                <a:latin typeface="HP001 5 hàng 1 ô ly" panose="020B0603050302020204" pitchFamily="34" charset="0"/>
              </a:rPr>
              <a:t> </a:t>
            </a:r>
            <a:r>
              <a:rPr lang="en-US" sz="3600" dirty="0" err="1" smtClean="0">
                <a:latin typeface="HP001 5 hàng 1 ô ly" panose="020B0603050302020204" pitchFamily="34" charset="0"/>
              </a:rPr>
              <a:t>viên</a:t>
            </a:r>
            <a:r>
              <a:rPr lang="en-US" sz="3600" dirty="0" smtClean="0">
                <a:latin typeface="HP001 5 hàng 1 ô ly" panose="020B0603050302020204" pitchFamily="34" charset="0"/>
              </a:rPr>
              <a:t> : </a:t>
            </a:r>
            <a:r>
              <a:rPr lang="vi-VN" sz="3600" dirty="0" smtClean="0">
                <a:latin typeface="HP001 5 hàng 1 ô ly" panose="020B0603050302020204" pitchFamily="34" charset="0"/>
              </a:rPr>
              <a:t>Phạm Thị Thúy</a:t>
            </a:r>
            <a:endParaRPr lang="en-US" sz="3600" dirty="0">
              <a:latin typeface="HP001 5 hàng 1 ô ly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xmlns="" id="{63329F74-844A-41B1-826D-DCB6FEAF0718}"/>
              </a:ext>
            </a:extLst>
          </p:cNvPr>
          <p:cNvSpPr txBox="1"/>
          <p:nvPr/>
        </p:nvSpPr>
        <p:spPr>
          <a:xfrm>
            <a:off x="1467828" y="787400"/>
            <a:ext cx="10438421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trị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biểu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m = 4, n = 5, p = 3.</a:t>
            </a:r>
          </a:p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endParaRPr lang="en-US" altLang="en-US" sz="3200" dirty="0" err="1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25DAE31-F991-4D63-8360-7BA041F73F5C}"/>
              </a:ext>
            </a:extLst>
          </p:cNvPr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xmlns="" id="{14F85CFD-2607-4BE6-B05B-99AD277A5834}"/>
                </a:ext>
              </a:extLst>
            </p:cNvPr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xmlns="" id="{6EF52176-C633-4D37-8966-A67B928979DD}"/>
                </a:ext>
              </a:extLst>
            </p:cNvPr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10159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  <a:endParaRPr kumimoji="0" lang="fr-FR" alt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8E6AD1E-34D9-85DE-DABE-F1585040A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4" y="1924049"/>
            <a:ext cx="10487025" cy="7521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0E3614D-B200-BCC6-1789-7CD6BFDCEDD0}"/>
              </a:ext>
            </a:extLst>
          </p:cNvPr>
          <p:cNvSpPr txBox="1"/>
          <p:nvPr/>
        </p:nvSpPr>
        <p:spPr>
          <a:xfrm>
            <a:off x="2647950" y="2971800"/>
            <a:ext cx="9039225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>
              <a:lnSpc>
                <a:spcPct val="150000"/>
              </a:lnSpc>
            </a:pPr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 x (n + p) = 4 x (5 + 3) = 4 x 8 = 32</a:t>
            </a:r>
          </a:p>
          <a:p>
            <a:pPr algn="just" latinLnBrk="0">
              <a:lnSpc>
                <a:spcPct val="150000"/>
              </a:lnSpc>
            </a:pPr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(m + n) x p = (4 + 5) x 3 = 9 x 3 = 27</a:t>
            </a:r>
          </a:p>
          <a:p>
            <a:pPr algn="just" latinLnBrk="0">
              <a:lnSpc>
                <a:spcPct val="150000"/>
              </a:lnSpc>
            </a:pPr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 x n + m x p = 4 x 5 + 4 x 3 = 20 + 12 = 32</a:t>
            </a:r>
          </a:p>
          <a:p>
            <a:pPr algn="just" latinLnBrk="0">
              <a:lnSpc>
                <a:spcPct val="150000"/>
              </a:lnSpc>
            </a:pPr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 x p + n x p = 4 x 3 + 5 x 3 = 12 + 15 = 27</a:t>
            </a:r>
          </a:p>
        </p:txBody>
      </p:sp>
    </p:spTree>
    <p:extLst>
      <p:ext uri="{BB962C8B-B14F-4D97-AF65-F5344CB8AC3E}">
        <p14:creationId xmlns:p14="http://schemas.microsoft.com/office/powerpoint/2010/main" val="364905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xmlns="" id="{63329F74-844A-41B1-826D-DCB6FEAF0718}"/>
              </a:ext>
            </a:extLst>
          </p:cNvPr>
          <p:cNvSpPr txBox="1"/>
          <p:nvPr/>
        </p:nvSpPr>
        <p:spPr>
          <a:xfrm>
            <a:off x="1467828" y="787400"/>
            <a:ext cx="10438421" cy="5847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 Hai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biểu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ở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a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trị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nhau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25DAE31-F991-4D63-8360-7BA041F73F5C}"/>
              </a:ext>
            </a:extLst>
          </p:cNvPr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xmlns="" id="{14F85CFD-2607-4BE6-B05B-99AD277A5834}"/>
                </a:ext>
              </a:extLst>
            </p:cNvPr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xmlns="" id="{6EF52176-C633-4D37-8966-A67B928979DD}"/>
                </a:ext>
              </a:extLst>
            </p:cNvPr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10159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  <a:endParaRPr kumimoji="0" lang="fr-FR" alt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0E3614D-B200-BCC6-1789-7CD6BFDCEDD0}"/>
              </a:ext>
            </a:extLst>
          </p:cNvPr>
          <p:cNvSpPr txBox="1"/>
          <p:nvPr/>
        </p:nvSpPr>
        <p:spPr>
          <a:xfrm>
            <a:off x="2419350" y="2200275"/>
            <a:ext cx="7458075" cy="1998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x (n + p) = m x n + m x p</a:t>
            </a:r>
          </a:p>
          <a:p>
            <a:pPr lvl="0" algn="just">
              <a:lnSpc>
                <a:spcPct val="150000"/>
              </a:lnSpc>
            </a:pPr>
            <a:r>
              <a:rPr lang="pt-BR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(m + n) x p = m x p + n x p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54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86E876E-31F8-4990-B462-5415078936B3}"/>
              </a:ext>
            </a:extLst>
          </p:cNvPr>
          <p:cNvSpPr/>
          <p:nvPr/>
        </p:nvSpPr>
        <p:spPr>
          <a:xfrm>
            <a:off x="304800" y="361950"/>
            <a:ext cx="11582400" cy="61150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xmlns="" id="{63329F74-844A-41B1-826D-DCB6FEAF0718}"/>
              </a:ext>
            </a:extLst>
          </p:cNvPr>
          <p:cNvSpPr txBox="1"/>
          <p:nvPr/>
        </p:nvSpPr>
        <p:spPr>
          <a:xfrm>
            <a:off x="1420203" y="387350"/>
            <a:ext cx="10438421" cy="156966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Khối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Bốn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khối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Ba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3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mỗi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12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Hỏi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khối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bao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nhiêu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kumimoji="0" lang="en-US" altLang="en-US" sz="3200" b="0" i="0" u="none" strike="noStrike" kern="1200" cap="none" spc="0" normalizeH="0" baseline="0" noProof="0" dirty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25DAE31-F991-4D63-8360-7BA041F73F5C}"/>
              </a:ext>
            </a:extLst>
          </p:cNvPr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xmlns="" id="{14F85CFD-2607-4BE6-B05B-99AD277A5834}"/>
                </a:ext>
              </a:extLst>
            </p:cNvPr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xmlns="" id="{6EF52176-C633-4D37-8966-A67B928979DD}"/>
                </a:ext>
              </a:extLst>
            </p:cNvPr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10159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  <a:endParaRPr kumimoji="0" lang="fr-FR" alt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DA5D08E6-5EB5-CB92-C6F8-5D47BCA91D2A}"/>
              </a:ext>
            </a:extLst>
          </p:cNvPr>
          <p:cNvCxnSpPr/>
          <p:nvPr/>
        </p:nvCxnSpPr>
        <p:spPr>
          <a:xfrm>
            <a:off x="5876925" y="2257425"/>
            <a:ext cx="0" cy="320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7">
            <a:extLst>
              <a:ext uri="{FF2B5EF4-FFF2-40B4-BE49-F238E27FC236}">
                <a16:creationId xmlns:a16="http://schemas.microsoft.com/office/drawing/2014/main" xmlns="" id="{9C298080-E86A-D726-7B92-8784FEBEA689}"/>
              </a:ext>
            </a:extLst>
          </p:cNvPr>
          <p:cNvSpPr txBox="1"/>
          <p:nvPr/>
        </p:nvSpPr>
        <p:spPr>
          <a:xfrm>
            <a:off x="390524" y="2412207"/>
            <a:ext cx="5410201" cy="240065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1: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Cả  hai khối lớp có số bạn học vẽ là :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12 x 2 + 12 x 3  = 60 (bạn)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Đáp số : 60 bạn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xmlns="" id="{F9B8BE48-F6DE-52E3-8F91-4F31FEC48561}"/>
              </a:ext>
            </a:extLst>
          </p:cNvPr>
          <p:cNvSpPr txBox="1"/>
          <p:nvPr/>
        </p:nvSpPr>
        <p:spPr>
          <a:xfrm>
            <a:off x="5553075" y="2364582"/>
            <a:ext cx="6400800" cy="1938992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2: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Cả hai khối lớp có số bạn học vẽ là: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12 x (2 + 3)  = 60 ( bạn )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Đáp số: 60 bạn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91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 panose="020B0300000000000000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 panose="020B0300000000000000"/>
              <a:cs typeface="+mn-cs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3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4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2" name="图片 3" descr="4">
            <a:extLst>
              <a:ext uri="{FF2B5EF4-FFF2-40B4-BE49-F238E27FC236}">
                <a16:creationId xmlns:a16="http://schemas.microsoft.com/office/drawing/2014/main" xmlns="" id="{AD158CFC-39F4-D437-F3E9-54F555A7BC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60703C2-5A60-94AC-F39C-03659034FE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3010" y="2104126"/>
            <a:ext cx="4163929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6246" y="1674496"/>
            <a:ext cx="11319511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3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4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2" name="图片 3" descr="4">
            <a:extLst>
              <a:ext uri="{FF2B5EF4-FFF2-40B4-BE49-F238E27FC236}">
                <a16:creationId xmlns:a16="http://schemas.microsoft.com/office/drawing/2014/main" xmlns="" id="{AD158CFC-39F4-D437-F3E9-54F555A7BC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553" t="9779" b="61888"/>
          <a:stretch>
            <a:fillRect/>
          </a:stretch>
        </p:blipFill>
        <p:spPr>
          <a:xfrm>
            <a:off x="8213438" y="1197774"/>
            <a:ext cx="4675015" cy="55487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9BEB794-5E22-9233-B29D-49D4078E91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058" y="1809428"/>
            <a:ext cx="8881306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7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4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4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5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2" name="图片 3" descr="4">
            <a:extLst>
              <a:ext uri="{FF2B5EF4-FFF2-40B4-BE49-F238E27FC236}">
                <a16:creationId xmlns:a16="http://schemas.microsoft.com/office/drawing/2014/main" xmlns="" id="{AD158CFC-39F4-D437-F3E9-54F555A7BC4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162F26B-9B30-B8F0-8731-C50DEA4C32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5818" y="1871054"/>
            <a:ext cx="5202371" cy="37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7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E9A7BF3-2ADF-46A0-9605-4849264476CE}"/>
              </a:ext>
            </a:extLst>
          </p:cNvPr>
          <p:cNvSpPr/>
          <p:nvPr/>
        </p:nvSpPr>
        <p:spPr>
          <a:xfrm>
            <a:off x="304800" y="247650"/>
            <a:ext cx="11582400" cy="6286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sp>
        <p:nvSpPr>
          <p:cNvPr id="64" name="TextBox 4">
            <a:extLst>
              <a:ext uri="{FF2B5EF4-FFF2-40B4-BE49-F238E27FC236}">
                <a16:creationId xmlns:a16="http://schemas.microsoft.com/office/drawing/2014/main" xmlns="" id="{2001F6F1-C0C5-4C2C-BD7C-4F113FC03F1C}"/>
              </a:ext>
            </a:extLst>
          </p:cNvPr>
          <p:cNvSpPr txBox="1"/>
          <p:nvPr/>
        </p:nvSpPr>
        <p:spPr>
          <a:xfrm>
            <a:off x="571501" y="244475"/>
            <a:ext cx="110013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defRPr/>
            </a:pPr>
            <a:r>
              <a:rPr lang="vi-VN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đội đồng diễn có 3 hàng mặc áo đỏ và 2 hàng mặc áo vàng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mỗi hàng đều có 15 người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48E8A86-7A83-F0B4-F5AA-703CB1AA3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69" y="2794554"/>
            <a:ext cx="1999661" cy="18594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B858176-A6E9-D1DF-4C61-B0825015C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7913" y="3119558"/>
            <a:ext cx="2066723" cy="1609483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xmlns="" id="{36B8B9EB-E24D-8CEB-AE87-4C419100EB06}"/>
              </a:ext>
            </a:extLst>
          </p:cNvPr>
          <p:cNvSpPr/>
          <p:nvPr/>
        </p:nvSpPr>
        <p:spPr>
          <a:xfrm>
            <a:off x="1171574" y="2019300"/>
            <a:ext cx="4286251" cy="1047750"/>
          </a:xfrm>
          <a:prstGeom prst="wedgeRoundRectCallout">
            <a:avLst>
              <a:gd name="adj1" fmla="val -39052"/>
              <a:gd name="adj2" fmla="val 67955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D2FEDE-D71A-145F-5EB8-C90A46E1F0DB}"/>
              </a:ext>
            </a:extLst>
          </p:cNvPr>
          <p:cNvSpPr/>
          <p:nvPr/>
        </p:nvSpPr>
        <p:spPr>
          <a:xfrm>
            <a:off x="2028825" y="3371850"/>
            <a:ext cx="386715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x (3 + 2) = 15 x 5</a:t>
            </a:r>
          </a:p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= 75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endParaRPr lang="en-US" sz="2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xmlns="" id="{C804B7E7-5708-36EB-45C5-BAC1B154D26C}"/>
              </a:ext>
            </a:extLst>
          </p:cNvPr>
          <p:cNvSpPr/>
          <p:nvPr/>
        </p:nvSpPr>
        <p:spPr>
          <a:xfrm>
            <a:off x="6610351" y="1885950"/>
            <a:ext cx="4629150" cy="1047750"/>
          </a:xfrm>
          <a:prstGeom prst="wedgeRoundRectCallout">
            <a:avLst>
              <a:gd name="adj1" fmla="val 33170"/>
              <a:gd name="adj2" fmla="val 75228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mặc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mặc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D3C288B-CE99-312C-0F5D-3B6CA4A887FD}"/>
              </a:ext>
            </a:extLst>
          </p:cNvPr>
          <p:cNvSpPr/>
          <p:nvPr/>
        </p:nvSpPr>
        <p:spPr>
          <a:xfrm>
            <a:off x="6076950" y="3352800"/>
            <a:ext cx="386715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x 3 + 15 x 2 = 45 + 30</a:t>
            </a:r>
          </a:p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= 75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endParaRPr lang="en-US" sz="2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2FBB7DB-A40B-7C7E-724C-864412EEDA8E}"/>
              </a:ext>
            </a:extLst>
          </p:cNvPr>
          <p:cNvSpPr/>
          <p:nvPr/>
        </p:nvSpPr>
        <p:spPr>
          <a:xfrm>
            <a:off x="3705224" y="4772025"/>
            <a:ext cx="4733925" cy="75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x (3 + 2) = 15 x 3 + 15 x 2</a:t>
            </a:r>
          </a:p>
        </p:txBody>
      </p:sp>
    </p:spTree>
    <p:extLst>
      <p:ext uri="{BB962C8B-B14F-4D97-AF65-F5344CB8AC3E}">
        <p14:creationId xmlns:p14="http://schemas.microsoft.com/office/powerpoint/2010/main" val="28020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uiExpand="1" build="p" animBg="1"/>
      <p:bldP spid="15" grpId="0" animBg="1"/>
      <p:bldP spid="16" grpId="0" uiExpand="1" build="p" animBg="1"/>
      <p:bldP spid="17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D0F4937-75A7-44E3-A27C-228F247BEAA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xmlns="" id="{91AD4F02-75DC-42DC-B824-8398FAAFBFDA}"/>
              </a:ext>
            </a:extLst>
          </p:cNvPr>
          <p:cNvSpPr txBox="1"/>
          <p:nvPr/>
        </p:nvSpPr>
        <p:spPr>
          <a:xfrm>
            <a:off x="419193" y="1300453"/>
            <a:ext cx="8572407" cy="403187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457200" indent="-457200" algn="just" defTabSz="1015975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vi-VN" alt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Khi nhân một số với một tổng ta có thể nhân số đó với từng số hạng của tổng rồi cộng các kết quả với nhau.</a:t>
            </a:r>
            <a:endParaRPr lang="en-US" altLang="en-US" sz="320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  <a:p>
            <a:pPr algn="ctr" defTabSz="1015975" fontAlgn="base">
              <a:spcAft>
                <a:spcPct val="0"/>
              </a:spcAft>
            </a:pPr>
            <a:r>
              <a:rPr lang="en-US" alt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x (b + c) = a x b + a x c</a:t>
            </a:r>
          </a:p>
          <a:p>
            <a:pPr marL="457200" indent="-457200" algn="just" defTabSz="1015975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vi-VN" altLang="en-US" sz="320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Khi nhân một tổng với một số, ta có thể nhân từng số hạng của tổng với số đó rồi cộng các kết quả với nhau</a:t>
            </a:r>
            <a:endParaRPr lang="en-US" altLang="en-US" sz="3200" dirty="0">
              <a:solidFill>
                <a:sysClr val="windowText" lastClr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1015975" fontAlgn="base">
              <a:spcAft>
                <a:spcPct val="0"/>
              </a:spcAft>
            </a:pPr>
            <a:r>
              <a:rPr lang="en-US" alt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 + b) x c = a x c + b x c</a:t>
            </a:r>
            <a:endParaRPr lang="vi-VN" altLang="en-US" sz="320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D0D98D7-29A0-0357-BDE3-2AF574C3E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512" y="1676400"/>
            <a:ext cx="2488188" cy="325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5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3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4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2" name="图片 3" descr="4">
            <a:extLst>
              <a:ext uri="{FF2B5EF4-FFF2-40B4-BE49-F238E27FC236}">
                <a16:creationId xmlns:a16="http://schemas.microsoft.com/office/drawing/2014/main" xmlns="" id="{AD158CFC-39F4-D437-F3E9-54F555A7BC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7E36189-D4BD-87E5-69FF-33763B3F53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4594" y="1886552"/>
            <a:ext cx="5072312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7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xmlns="" id="{63329F74-844A-41B1-826D-DCB6FEAF0718}"/>
              </a:ext>
            </a:extLst>
          </p:cNvPr>
          <p:cNvSpPr txBox="1"/>
          <p:nvPr/>
        </p:nvSpPr>
        <p:spPr>
          <a:xfrm>
            <a:off x="1467829" y="787400"/>
            <a:ext cx="9809772" cy="6667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cách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endParaRPr lang="fr-FR" altLang="en-US" sz="3733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25DAE31-F991-4D63-8360-7BA041F73F5C}"/>
              </a:ext>
            </a:extLst>
          </p:cNvPr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xmlns="" id="{14F85CFD-2607-4BE6-B05B-99AD277A5834}"/>
                </a:ext>
              </a:extLst>
            </p:cNvPr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xmlns="" id="{6EF52176-C633-4D37-8966-A67B928979DD}"/>
                </a:ext>
              </a:extLst>
            </p:cNvPr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defTabSz="1015975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733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</a:t>
              </a:r>
              <a:endParaRPr lang="fr-FR" altLang="en-US" sz="3733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02D442C-BE54-1AD8-37B0-13983E02B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1704974"/>
            <a:ext cx="6972300" cy="1958985"/>
          </a:xfrm>
          <a:prstGeom prst="rect">
            <a:avLst/>
          </a:prstGeom>
        </p:spPr>
      </p:pic>
      <p:sp>
        <p:nvSpPr>
          <p:cNvPr id="6" name="Text Box 27">
            <a:extLst>
              <a:ext uri="{FF2B5EF4-FFF2-40B4-BE49-F238E27FC236}">
                <a16:creationId xmlns:a16="http://schemas.microsoft.com/office/drawing/2014/main" xmlns="" id="{C72D4417-FFEB-B5EA-A6AD-460155188E8C}"/>
              </a:ext>
            </a:extLst>
          </p:cNvPr>
          <p:cNvSpPr txBox="1"/>
          <p:nvPr/>
        </p:nvSpPr>
        <p:spPr>
          <a:xfrm>
            <a:off x="1001104" y="3778249"/>
            <a:ext cx="3799496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sz="4000" dirty="0">
                <a:latin typeface="Cambria" panose="02040503050406030204" pitchFamily="18" charset="0"/>
                <a:ea typeface="Cambria" panose="02040503050406030204" pitchFamily="18" charset="0"/>
              </a:rPr>
              <a:t>a) 43 x (2 + 6) </a:t>
            </a:r>
            <a:endParaRPr lang="fr-FR" altLang="en-US" sz="66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 Box 27">
            <a:extLst>
              <a:ext uri="{FF2B5EF4-FFF2-40B4-BE49-F238E27FC236}">
                <a16:creationId xmlns:a16="http://schemas.microsoft.com/office/drawing/2014/main" xmlns="" id="{CC0CED42-289B-B72F-5CCD-C2C37A4ADE1A}"/>
              </a:ext>
            </a:extLst>
          </p:cNvPr>
          <p:cNvSpPr txBox="1"/>
          <p:nvPr/>
        </p:nvSpPr>
        <p:spPr>
          <a:xfrm>
            <a:off x="7020904" y="3702049"/>
            <a:ext cx="3799496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b) (15 + 21) x 7</a:t>
            </a:r>
            <a:endParaRPr lang="fr-FR" altLang="en-US" sz="66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59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xmlns="" id="{6ABE283F-3C46-EA95-9D85-FDF7F6216C35}"/>
              </a:ext>
            </a:extLst>
          </p:cNvPr>
          <p:cNvSpPr txBox="1"/>
          <p:nvPr/>
        </p:nvSpPr>
        <p:spPr>
          <a:xfrm>
            <a:off x="4496779" y="987424"/>
            <a:ext cx="3799496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sz="4000" b="1" dirty="0">
                <a:latin typeface="Cambria" panose="02040503050406030204" pitchFamily="18" charset="0"/>
                <a:ea typeface="Cambria" panose="02040503050406030204" pitchFamily="18" charset="0"/>
              </a:rPr>
              <a:t>a) 43 x (2 + 6) </a:t>
            </a:r>
            <a:endParaRPr lang="fr-FR" altLang="en-US" sz="66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454AC93A-EE38-D054-8D55-4445E1CD54FC}"/>
              </a:ext>
            </a:extLst>
          </p:cNvPr>
          <p:cNvCxnSpPr/>
          <p:nvPr/>
        </p:nvCxnSpPr>
        <p:spPr>
          <a:xfrm>
            <a:off x="5600700" y="2171700"/>
            <a:ext cx="0" cy="320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7">
            <a:extLst>
              <a:ext uri="{FF2B5EF4-FFF2-40B4-BE49-F238E27FC236}">
                <a16:creationId xmlns:a16="http://schemas.microsoft.com/office/drawing/2014/main" xmlns="" id="{B47E4A57-77F4-61FD-476A-C36C266C5783}"/>
              </a:ext>
            </a:extLst>
          </p:cNvPr>
          <p:cNvSpPr txBox="1"/>
          <p:nvPr/>
        </p:nvSpPr>
        <p:spPr>
          <a:xfrm>
            <a:off x="717387" y="2412207"/>
            <a:ext cx="3930814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43 x (2 + 6) = 43 x 8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= 344</a:t>
            </a:r>
            <a:endParaRPr lang="vi-VN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xmlns="" id="{9F5E53FB-F7B1-FC5B-7E79-E3747C1DCF5E}"/>
              </a:ext>
            </a:extLst>
          </p:cNvPr>
          <p:cNvSpPr txBox="1"/>
          <p:nvPr/>
        </p:nvSpPr>
        <p:spPr>
          <a:xfrm>
            <a:off x="6296024" y="2402682"/>
            <a:ext cx="5457825" cy="206210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43 x (2 + 6) = 43 x 2 + 43 x 6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= 86 + 258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= 344</a:t>
            </a:r>
            <a:endParaRPr lang="vi-VN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86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+mn-ea"/>
              <a:cs typeface="+mn-cs"/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xmlns="" id="{6ABE283F-3C46-EA95-9D85-FDF7F6216C35}"/>
              </a:ext>
            </a:extLst>
          </p:cNvPr>
          <p:cNvSpPr txBox="1"/>
          <p:nvPr/>
        </p:nvSpPr>
        <p:spPr>
          <a:xfrm>
            <a:off x="4496779" y="987424"/>
            <a:ext cx="3799496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l-PL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(15 + 21) x 7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454AC93A-EE38-D054-8D55-4445E1CD54FC}"/>
              </a:ext>
            </a:extLst>
          </p:cNvPr>
          <p:cNvCxnSpPr/>
          <p:nvPr/>
        </p:nvCxnSpPr>
        <p:spPr>
          <a:xfrm>
            <a:off x="5600700" y="2171700"/>
            <a:ext cx="0" cy="320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7">
            <a:extLst>
              <a:ext uri="{FF2B5EF4-FFF2-40B4-BE49-F238E27FC236}">
                <a16:creationId xmlns:a16="http://schemas.microsoft.com/office/drawing/2014/main" xmlns="" id="{B47E4A57-77F4-61FD-476A-C36C266C5783}"/>
              </a:ext>
            </a:extLst>
          </p:cNvPr>
          <p:cNvSpPr txBox="1"/>
          <p:nvPr/>
        </p:nvSpPr>
        <p:spPr>
          <a:xfrm>
            <a:off x="717387" y="2412207"/>
            <a:ext cx="4626138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(15 + 21) x 7= 36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x 7</a:t>
            </a:r>
          </a:p>
          <a:p>
            <a:pPr marL="0" marR="0" lvl="0" indent="0" algn="l" defTabSz="10159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= 252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xmlns="" id="{9F5E53FB-F7B1-FC5B-7E79-E3747C1DCF5E}"/>
              </a:ext>
            </a:extLst>
          </p:cNvPr>
          <p:cNvSpPr txBox="1"/>
          <p:nvPr/>
        </p:nvSpPr>
        <p:spPr>
          <a:xfrm>
            <a:off x="5791200" y="2402682"/>
            <a:ext cx="5962649" cy="206210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(15 + 21) x 7=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15 x 7 + 21 x 7</a:t>
            </a:r>
          </a:p>
          <a:p>
            <a:pPr marL="0" marR="0" lvl="0" indent="0" algn="l" defTabSz="10159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= 105 + 147</a:t>
            </a:r>
          </a:p>
          <a:p>
            <a:pPr marL="0" marR="0" lvl="0" indent="0" algn="l" defTabSz="10159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= 252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1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思源黑体 CN Light"/>
        <a:ea typeface=""/>
        <a:cs typeface=""/>
        <a:font script="Jpan" typeface="游ゴシック Light"/>
        <a:font script="Hang" typeface="맑은 고딕"/>
        <a:font script="Hans" typeface="思源黑体 C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Light"/>
        <a:ea typeface=""/>
        <a:cs typeface=""/>
        <a:font script="Jpan" typeface="游ゴシック"/>
        <a:font script="Hang" typeface="맑은 고딕"/>
        <a:font script="Hans" typeface="思源黑体 CN Light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690</Words>
  <Application>Microsoft Office PowerPoint</Application>
  <PresentationFormat>Widescreen</PresentationFormat>
  <Paragraphs>56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Cambria</vt:lpstr>
      <vt:lpstr>HP001 5 hàng 1 ô ly</vt:lpstr>
      <vt:lpstr>Times New Roman</vt:lpstr>
      <vt:lpstr>Vogue-ExtraBold</vt:lpstr>
      <vt:lpstr>庞门正道标题体</vt:lpstr>
      <vt:lpstr>思源黑体 CN Bold</vt:lpstr>
      <vt:lpstr>思源黑体 CN Light</vt:lpstr>
      <vt:lpstr>等线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</cp:lastModifiedBy>
  <cp:revision>32</cp:revision>
  <dcterms:created xsi:type="dcterms:W3CDTF">2023-11-15T13:22:26Z</dcterms:created>
  <dcterms:modified xsi:type="dcterms:W3CDTF">2025-02-04T08:58:43Z</dcterms:modified>
</cp:coreProperties>
</file>