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9" r:id="rId2"/>
    <p:sldMasterId id="2147483691" r:id="rId3"/>
  </p:sldMasterIdLst>
  <p:notesMasterIdLst>
    <p:notesMasterId r:id="rId15"/>
  </p:notesMasterIdLst>
  <p:sldIdLst>
    <p:sldId id="897" r:id="rId4"/>
    <p:sldId id="287" r:id="rId5"/>
    <p:sldId id="319" r:id="rId6"/>
    <p:sldId id="890" r:id="rId7"/>
    <p:sldId id="855" r:id="rId8"/>
    <p:sldId id="894" r:id="rId9"/>
    <p:sldId id="895" r:id="rId10"/>
    <p:sldId id="873" r:id="rId11"/>
    <p:sldId id="881" r:id="rId12"/>
    <p:sldId id="896" r:id="rId13"/>
    <p:sldId id="865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B293"/>
    <a:srgbClr val="ADDB7B"/>
    <a:srgbClr val="FFFDF0"/>
    <a:srgbClr val="CCF8F1"/>
    <a:srgbClr val="FFFF99"/>
    <a:srgbClr val="F8E4AA"/>
    <a:srgbClr val="B5F5EA"/>
    <a:srgbClr val="F9F5A1"/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2927" autoAdjust="0"/>
  </p:normalViewPr>
  <p:slideViewPr>
    <p:cSldViewPr snapToGrid="0">
      <p:cViewPr varScale="1">
        <p:scale>
          <a:sx n="66" d="100"/>
          <a:sy n="66" d="100"/>
        </p:scale>
        <p:origin x="768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52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8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cần cho HS chỉ ra sai ở đâu</a:t>
            </a:r>
          </a:p>
        </p:txBody>
      </p:sp>
    </p:spTree>
    <p:extLst>
      <p:ext uri="{BB962C8B-B14F-4D97-AF65-F5344CB8AC3E}">
        <p14:creationId xmlns:p14="http://schemas.microsoft.com/office/powerpoint/2010/main" val="2860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 rot="-7338898">
            <a:off x="-3206933" y="436832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282023" y="5237588"/>
            <a:ext cx="1373709" cy="2161424"/>
            <a:chOff x="3624975" y="3615525"/>
            <a:chExt cx="448650" cy="704200"/>
          </a:xfrm>
        </p:grpSpPr>
        <p:sp>
          <p:nvSpPr>
            <p:cNvPr id="160" name="Google Shape;160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8472323">
            <a:off x="725202" y="6182319"/>
            <a:ext cx="996346" cy="897107"/>
            <a:chOff x="3297850" y="4229575"/>
            <a:chExt cx="663850" cy="596250"/>
          </a:xfrm>
        </p:grpSpPr>
        <p:sp>
          <p:nvSpPr>
            <p:cNvPr id="166" name="Google Shape;166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11179869" y="5064055"/>
            <a:ext cx="1373709" cy="2161424"/>
            <a:chOff x="3624975" y="3615525"/>
            <a:chExt cx="448650" cy="704200"/>
          </a:xfrm>
        </p:grpSpPr>
        <p:sp>
          <p:nvSpPr>
            <p:cNvPr id="175" name="Google Shape;175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8472323" flipH="1">
            <a:off x="10623991" y="6016185"/>
            <a:ext cx="996346" cy="897107"/>
            <a:chOff x="3297850" y="4229575"/>
            <a:chExt cx="663850" cy="596250"/>
          </a:xfrm>
        </p:grpSpPr>
        <p:sp>
          <p:nvSpPr>
            <p:cNvPr id="181" name="Google Shape;181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7489260" y="3099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6"/>
          <p:cNvSpPr/>
          <p:nvPr/>
        </p:nvSpPr>
        <p:spPr>
          <a:xfrm>
            <a:off x="181999" y="164295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11448973" y="19173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125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1"/>
          <p:cNvSpPr/>
          <p:nvPr/>
        </p:nvSpPr>
        <p:spPr>
          <a:xfrm rot="-7267023">
            <a:off x="-493484" y="511533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9" name="Google Shape;1169;p41"/>
          <p:cNvSpPr/>
          <p:nvPr/>
        </p:nvSpPr>
        <p:spPr>
          <a:xfrm rot="-7267023">
            <a:off x="9353195" y="-312697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0" name="Google Shape;1170;p41"/>
          <p:cNvSpPr/>
          <p:nvPr/>
        </p:nvSpPr>
        <p:spPr>
          <a:xfrm>
            <a:off x="725800" y="5035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171" name="Google Shape;1171;p41"/>
          <p:cNvGrpSpPr/>
          <p:nvPr/>
        </p:nvGrpSpPr>
        <p:grpSpPr>
          <a:xfrm rot="5675998" flipH="1">
            <a:off x="-47188" y="5482524"/>
            <a:ext cx="1551900" cy="1206600"/>
            <a:chOff x="5869825" y="3260950"/>
            <a:chExt cx="1163900" cy="907175"/>
          </a:xfrm>
        </p:grpSpPr>
        <p:sp>
          <p:nvSpPr>
            <p:cNvPr id="1172" name="Google Shape;1172;p41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 rot="-6721266" flipH="1">
            <a:off x="1107494" y="5947052"/>
            <a:ext cx="998805" cy="894877"/>
            <a:chOff x="3297850" y="4229575"/>
            <a:chExt cx="663850" cy="596250"/>
          </a:xfrm>
        </p:grpSpPr>
        <p:sp>
          <p:nvSpPr>
            <p:cNvPr id="1179" name="Google Shape;1179;p41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 rot="-5225802" flipH="1">
            <a:off x="10591769" y="-335630"/>
            <a:ext cx="1377089" cy="2156036"/>
            <a:chOff x="3624975" y="3615525"/>
            <a:chExt cx="448650" cy="704200"/>
          </a:xfrm>
        </p:grpSpPr>
        <p:sp>
          <p:nvSpPr>
            <p:cNvPr id="1188" name="Google Shape;1188;p41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 rot="-9731521" flipH="1">
            <a:off x="11178151" y="1514807"/>
            <a:ext cx="790833" cy="630643"/>
            <a:chOff x="2814675" y="2284550"/>
            <a:chExt cx="594650" cy="473025"/>
          </a:xfrm>
        </p:grpSpPr>
        <p:sp>
          <p:nvSpPr>
            <p:cNvPr id="1194" name="Google Shape;1194;p41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 rot="-5400000" flipH="1">
            <a:off x="9396920" y="5861482"/>
            <a:ext cx="588352" cy="566582"/>
            <a:chOff x="2963650" y="2018625"/>
            <a:chExt cx="305500" cy="294925"/>
          </a:xfrm>
        </p:grpSpPr>
        <p:sp>
          <p:nvSpPr>
            <p:cNvPr id="1203" name="Google Shape;1203;p41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6" name="Google Shape;1206;p41"/>
          <p:cNvSpPr/>
          <p:nvPr/>
        </p:nvSpPr>
        <p:spPr>
          <a:xfrm>
            <a:off x="7279513" y="5265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7" name="Google Shape;1207;p41"/>
          <p:cNvSpPr/>
          <p:nvPr/>
        </p:nvSpPr>
        <p:spPr>
          <a:xfrm>
            <a:off x="11100887" y="55776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60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338898" flipH="1">
            <a:off x="5742189" y="3561857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 rot="-3461102" flipH="1">
            <a:off x="-2581151" y="-3747210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rot="5998766">
            <a:off x="449014" y="-217605"/>
            <a:ext cx="1551913" cy="1206612"/>
            <a:chOff x="5869825" y="3260950"/>
            <a:chExt cx="1163900" cy="907175"/>
          </a:xfrm>
        </p:grpSpPr>
        <p:sp>
          <p:nvSpPr>
            <p:cNvPr id="15" name="Google Shape;1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4238671" flipH="1">
            <a:off x="-331716" y="-372841"/>
            <a:ext cx="1499705" cy="887257"/>
            <a:chOff x="5787975" y="2528550"/>
            <a:chExt cx="1124875" cy="667150"/>
          </a:xfrm>
        </p:grpSpPr>
        <p:sp>
          <p:nvSpPr>
            <p:cNvPr id="22" name="Google Shape;2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86855" y="287701"/>
            <a:ext cx="5104757" cy="5899300"/>
            <a:chOff x="140488" y="215775"/>
            <a:chExt cx="3838063" cy="4424475"/>
          </a:xfrm>
        </p:grpSpPr>
        <p:sp>
          <p:nvSpPr>
            <p:cNvPr id="28" name="Google Shape;28;p2"/>
            <p:cNvSpPr/>
            <p:nvPr/>
          </p:nvSpPr>
          <p:spPr>
            <a:xfrm>
              <a:off x="3050775" y="21577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43500" y="431652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488" y="3256263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7332531" flipH="1">
            <a:off x="-366263" y="5758604"/>
            <a:ext cx="1551847" cy="1206558"/>
            <a:chOff x="5869825" y="3260950"/>
            <a:chExt cx="1163900" cy="907175"/>
          </a:xfrm>
        </p:grpSpPr>
        <p:sp>
          <p:nvSpPr>
            <p:cNvPr id="35" name="Google Shape;3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7448769" flipH="1">
            <a:off x="309630" y="6263524"/>
            <a:ext cx="1499817" cy="887323"/>
            <a:chOff x="5787975" y="2528550"/>
            <a:chExt cx="1124875" cy="667150"/>
          </a:xfrm>
        </p:grpSpPr>
        <p:sp>
          <p:nvSpPr>
            <p:cNvPr id="42" name="Google Shape;4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1670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40513" y="2798619"/>
            <a:ext cx="442248" cy="429491"/>
          </a:xfrm>
          <a:prstGeom prst="rect">
            <a:avLst/>
          </a:prstGeom>
          <a:solidFill>
            <a:srgbClr val="61C9FF"/>
          </a:solidFill>
          <a:ln>
            <a:solidFill>
              <a:srgbClr val="5F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8" name="Rectangle 7"/>
          <p:cNvSpPr/>
          <p:nvPr userDrawn="1"/>
        </p:nvSpPr>
        <p:spPr>
          <a:xfrm>
            <a:off x="1994326" y="4419601"/>
            <a:ext cx="522499" cy="429491"/>
          </a:xfrm>
          <a:prstGeom prst="rect">
            <a:avLst/>
          </a:prstGeom>
          <a:solidFill>
            <a:srgbClr val="78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9" name="Rectangle 8"/>
          <p:cNvSpPr/>
          <p:nvPr userDrawn="1"/>
        </p:nvSpPr>
        <p:spPr>
          <a:xfrm>
            <a:off x="4056281" y="4419601"/>
            <a:ext cx="420341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1" name="Rectangle 10"/>
          <p:cNvSpPr/>
          <p:nvPr userDrawn="1"/>
        </p:nvSpPr>
        <p:spPr>
          <a:xfrm>
            <a:off x="4865551" y="4419600"/>
            <a:ext cx="413920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1278"/>
          <a:stretch/>
        </p:blipFill>
        <p:spPr>
          <a:xfrm>
            <a:off x="3252512" y="4423611"/>
            <a:ext cx="406204" cy="4294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94324" y="4648200"/>
            <a:ext cx="522500" cy="200891"/>
          </a:xfrm>
          <a:prstGeom prst="rect">
            <a:avLst/>
          </a:prstGeom>
          <a:solidFill>
            <a:srgbClr val="81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4" name="Rectangle 13"/>
          <p:cNvSpPr/>
          <p:nvPr userDrawn="1"/>
        </p:nvSpPr>
        <p:spPr>
          <a:xfrm>
            <a:off x="1994324" y="4576012"/>
            <a:ext cx="522500" cy="72187"/>
          </a:xfrm>
          <a:prstGeom prst="rect">
            <a:avLst/>
          </a:prstGeom>
          <a:solidFill>
            <a:srgbClr val="7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</p:spTree>
    <p:extLst>
      <p:ext uri="{BB962C8B-B14F-4D97-AF65-F5344CB8AC3E}">
        <p14:creationId xmlns:p14="http://schemas.microsoft.com/office/powerpoint/2010/main" val="38819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65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356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2A05-5791-DDF4-B60C-D3BCFFC84174}"/>
              </a:ext>
            </a:extLst>
          </p:cNvPr>
          <p:cNvSpPr txBox="1"/>
          <p:nvPr userDrawn="1"/>
        </p:nvSpPr>
        <p:spPr>
          <a:xfrm>
            <a:off x="3048000" y="7772400"/>
            <a:ext cx="94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9170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  <p:sldLayoutId id="2147483706" r:id="rId4"/>
    <p:sldLayoutId id="214748370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mario background Google Search Super Sibs in 2019 Super  [3840x2400] for your Desktop, Mobile &amp;amp; Tablet | Explore 41+ Background  Mario | Mario Backgrounds, Mario Wallpapers, Mario Wallpap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434"/>
            <a:ext cx="1217824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7223" y="5190565"/>
            <a:ext cx="957041" cy="9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per Mario Bros background | Mario bros, Mario games, Super mario br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1"/>
            <a:ext cx="12184930" cy="68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628723" y="4055166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6" name="Rectangle 15"/>
          <p:cNvSpPr/>
          <p:nvPr userDrawn="1"/>
        </p:nvSpPr>
        <p:spPr>
          <a:xfrm>
            <a:off x="6874083" y="2080592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7" name="Rectangle 16"/>
          <p:cNvSpPr/>
          <p:nvPr userDrawn="1"/>
        </p:nvSpPr>
        <p:spPr>
          <a:xfrm>
            <a:off x="6391673" y="4128249"/>
            <a:ext cx="543258" cy="576470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8" name="Rectangle 17"/>
          <p:cNvSpPr/>
          <p:nvPr userDrawn="1"/>
        </p:nvSpPr>
        <p:spPr>
          <a:xfrm>
            <a:off x="7508614" y="4114802"/>
            <a:ext cx="543258" cy="576469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9" name="Rectangle 18"/>
          <p:cNvSpPr/>
          <p:nvPr userDrawn="1"/>
        </p:nvSpPr>
        <p:spPr>
          <a:xfrm>
            <a:off x="902843" y="5470359"/>
            <a:ext cx="2725880" cy="681708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5280629" y="4163704"/>
            <a:ext cx="551905" cy="4965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184286" y="3281925"/>
            <a:ext cx="551905" cy="503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1749887" y="4704719"/>
            <a:ext cx="551905" cy="503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2301793" y="4704719"/>
            <a:ext cx="551905" cy="5034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736191" y="3281925"/>
            <a:ext cx="551905" cy="503418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074795" y="4951563"/>
            <a:ext cx="2725880" cy="12005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77767" y="5375445"/>
            <a:ext cx="984071" cy="9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" y="8483"/>
            <a:ext cx="12161838" cy="684103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8756" y="387747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192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1185" y="2210440"/>
            <a:ext cx="10688714" cy="10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3591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394" b="1" kern="120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94" b="1" kern="120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4767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9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0066" y="3232237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3575" y="3309320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7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20866" y="0"/>
            <a:ext cx="110050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3. a) Đ, S? 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EF93A-C3E1-3BC3-53EC-DDA155E5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623" y="1284760"/>
            <a:ext cx="12249083" cy="402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C0CA11-93D7-F7EB-3767-A4AC50372F59}"/>
              </a:ext>
            </a:extLst>
          </p:cNvPr>
          <p:cNvSpPr/>
          <p:nvPr/>
        </p:nvSpPr>
        <p:spPr>
          <a:xfrm>
            <a:off x="4076700" y="4248150"/>
            <a:ext cx="704850" cy="704850"/>
          </a:xfrm>
          <a:prstGeom prst="round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Đ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FE24D0-65AE-3DBF-38C5-A9F649F7B356}"/>
              </a:ext>
            </a:extLst>
          </p:cNvPr>
          <p:cNvSpPr/>
          <p:nvPr/>
        </p:nvSpPr>
        <p:spPr>
          <a:xfrm>
            <a:off x="8763000" y="4248150"/>
            <a:ext cx="704850" cy="704850"/>
          </a:xfrm>
          <a:prstGeom prst="round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886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FA125-E5BE-6DBA-E2D9-8C80205A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662"/>
            <a:ext cx="1200406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-190797" y="2719919"/>
            <a:ext cx="12543431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BÀI 43:</a:t>
            </a:r>
          </a:p>
          <a:p>
            <a:r>
              <a:rPr lang="en-US" sz="5400" b="1">
                <a:solidFill>
                  <a:srgbClr val="7030A0"/>
                </a:solidFill>
                <a:latin typeface="+mj-lt"/>
              </a:rPr>
              <a:t>NHÂN VỚI SỐ CÓ HAI CHỮ SỐ</a:t>
            </a:r>
          </a:p>
          <a:p>
            <a:r>
              <a:rPr lang="en-US" sz="4400" b="1">
                <a:solidFill>
                  <a:srgbClr val="7030A0"/>
                </a:solidFill>
                <a:latin typeface="+mj-lt"/>
              </a:rPr>
              <a:t>(tiết 2)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7722081" y="6084150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Trang 22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11B95D3C-0519-2746-29DD-20DA51F14C07}"/>
              </a:ext>
            </a:extLst>
          </p:cNvPr>
          <p:cNvSpPr txBox="1">
            <a:spLocks/>
          </p:cNvSpPr>
          <p:nvPr/>
        </p:nvSpPr>
        <p:spPr>
          <a:xfrm>
            <a:off x="904555" y="594933"/>
            <a:ext cx="10367963" cy="164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3350" indent="0" algn="ctr">
              <a:buFont typeface="Open Sans"/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CHỦ ĐỀ 8:</a:t>
            </a:r>
          </a:p>
          <a:p>
            <a:pPr marL="133350" indent="0" algn="ctr">
              <a:buFont typeface="Open Sans"/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PHÉP NHÂN VÀ PHÉP CHIA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1F0E7-3188-56F2-30E7-25D3BE8C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" y="1928092"/>
            <a:ext cx="120040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1. Đặt tính rồi tính.</a:t>
            </a:r>
            <a:endParaRPr lang="en-US" sz="4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D6640-B8FC-D349-4795-F27D9BCE044D}"/>
              </a:ext>
            </a:extLst>
          </p:cNvPr>
          <p:cNvSpPr txBox="1"/>
          <p:nvPr/>
        </p:nvSpPr>
        <p:spPr>
          <a:xfrm>
            <a:off x="737711" y="1652175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34 x 47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ED167-76F8-98B6-A14E-C133FC3BF890}"/>
              </a:ext>
            </a:extLst>
          </p:cNvPr>
          <p:cNvSpPr txBox="1"/>
          <p:nvPr/>
        </p:nvSpPr>
        <p:spPr>
          <a:xfrm>
            <a:off x="8511142" y="1652174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425 x 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FDA7C-0078-AA9E-2EC6-06AA78536185}"/>
              </a:ext>
            </a:extLst>
          </p:cNvPr>
          <p:cNvSpPr txBox="1"/>
          <p:nvPr/>
        </p:nvSpPr>
        <p:spPr>
          <a:xfrm>
            <a:off x="4624426" y="1652174"/>
            <a:ext cx="3072289" cy="7831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62 x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60F1E-D435-F6DD-D696-8FEF3ADE560B}"/>
              </a:ext>
            </a:extLst>
          </p:cNvPr>
          <p:cNvSpPr txBox="1"/>
          <p:nvPr/>
        </p:nvSpPr>
        <p:spPr>
          <a:xfrm>
            <a:off x="2013605" y="2536233"/>
            <a:ext cx="86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A6709-F7AB-A032-C1AD-596601426938}"/>
              </a:ext>
            </a:extLst>
          </p:cNvPr>
          <p:cNvSpPr txBox="1"/>
          <p:nvPr/>
        </p:nvSpPr>
        <p:spPr>
          <a:xfrm>
            <a:off x="2013605" y="3259416"/>
            <a:ext cx="86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9C55-053D-6C47-73D8-3CC4EF871248}"/>
              </a:ext>
            </a:extLst>
          </p:cNvPr>
          <p:cNvSpPr txBox="1"/>
          <p:nvPr/>
        </p:nvSpPr>
        <p:spPr>
          <a:xfrm>
            <a:off x="1678513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C3F2F-D0E6-E4C5-3A5A-B95BD20A75A6}"/>
              </a:ext>
            </a:extLst>
          </p:cNvPr>
          <p:cNvCxnSpPr/>
          <p:nvPr/>
        </p:nvCxnSpPr>
        <p:spPr>
          <a:xfrm>
            <a:off x="1511660" y="3982599"/>
            <a:ext cx="1371165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BA917D-7D9D-9147-A86F-AC9C6CEF702A}"/>
              </a:ext>
            </a:extLst>
          </p:cNvPr>
          <p:cNvSpPr txBox="1"/>
          <p:nvPr/>
        </p:nvSpPr>
        <p:spPr>
          <a:xfrm>
            <a:off x="1678513" y="4058683"/>
            <a:ext cx="1204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09F6D-E6D1-A5B6-8DC1-F14EED009438}"/>
              </a:ext>
            </a:extLst>
          </p:cNvPr>
          <p:cNvSpPr txBox="1"/>
          <p:nvPr/>
        </p:nvSpPr>
        <p:spPr>
          <a:xfrm>
            <a:off x="1346861" y="5539592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1598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CA9B7E-C895-FDB6-B7D6-0CD1622A5E3F}"/>
              </a:ext>
            </a:extLst>
          </p:cNvPr>
          <p:cNvCxnSpPr/>
          <p:nvPr/>
        </p:nvCxnSpPr>
        <p:spPr>
          <a:xfrm>
            <a:off x="1496453" y="5479690"/>
            <a:ext cx="1371165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A0206B-9797-667F-5D1E-550D6B6B2371}"/>
              </a:ext>
            </a:extLst>
          </p:cNvPr>
          <p:cNvSpPr txBox="1"/>
          <p:nvPr/>
        </p:nvSpPr>
        <p:spPr>
          <a:xfrm>
            <a:off x="1348438" y="4769187"/>
            <a:ext cx="120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136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CDA2C5-8E90-93CB-007E-4B845F1D8337}"/>
              </a:ext>
            </a:extLst>
          </p:cNvPr>
          <p:cNvSpPr/>
          <p:nvPr/>
        </p:nvSpPr>
        <p:spPr>
          <a:xfrm>
            <a:off x="2380760" y="4190072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53756E-D42B-CF8C-D074-6FB01119A387}"/>
              </a:ext>
            </a:extLst>
          </p:cNvPr>
          <p:cNvSpPr/>
          <p:nvPr/>
        </p:nvSpPr>
        <p:spPr>
          <a:xfrm>
            <a:off x="2062374" y="4113989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B53CA5-B7B9-FC05-7550-98D87CEB08F6}"/>
              </a:ext>
            </a:extLst>
          </p:cNvPr>
          <p:cNvSpPr txBox="1"/>
          <p:nvPr/>
        </p:nvSpPr>
        <p:spPr>
          <a:xfrm>
            <a:off x="5754590" y="2536233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7F086-FFFA-5378-BAB3-F398D8B96214}"/>
              </a:ext>
            </a:extLst>
          </p:cNvPr>
          <p:cNvSpPr txBox="1"/>
          <p:nvPr/>
        </p:nvSpPr>
        <p:spPr>
          <a:xfrm>
            <a:off x="5736856" y="3263205"/>
            <a:ext cx="104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5D16C8-A483-C85C-F894-1EF766F88325}"/>
              </a:ext>
            </a:extLst>
          </p:cNvPr>
          <p:cNvSpPr txBox="1"/>
          <p:nvPr/>
        </p:nvSpPr>
        <p:spPr>
          <a:xfrm>
            <a:off x="5419498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28BEDB-FACA-16B3-B856-B23CFBFC09D3}"/>
              </a:ext>
            </a:extLst>
          </p:cNvPr>
          <p:cNvCxnSpPr>
            <a:cxnSpLocks/>
          </p:cNvCxnSpPr>
          <p:nvPr/>
        </p:nvCxnSpPr>
        <p:spPr>
          <a:xfrm>
            <a:off x="5252645" y="3982599"/>
            <a:ext cx="176024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2AC9AFB-2A83-38A1-471E-3B94456078B5}"/>
              </a:ext>
            </a:extLst>
          </p:cNvPr>
          <p:cNvSpPr txBox="1"/>
          <p:nvPr/>
        </p:nvSpPr>
        <p:spPr>
          <a:xfrm>
            <a:off x="5419499" y="4058683"/>
            <a:ext cx="1593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558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90F639-6372-3799-0D20-78B3A40BFBFF}"/>
              </a:ext>
            </a:extLst>
          </p:cNvPr>
          <p:cNvSpPr txBox="1"/>
          <p:nvPr/>
        </p:nvSpPr>
        <p:spPr>
          <a:xfrm>
            <a:off x="5109030" y="5539592"/>
            <a:ext cx="2349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1178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2CDA7E-32BC-0AA6-5A25-4EB2D6289999}"/>
              </a:ext>
            </a:extLst>
          </p:cNvPr>
          <p:cNvCxnSpPr>
            <a:cxnSpLocks/>
          </p:cNvCxnSpPr>
          <p:nvPr/>
        </p:nvCxnSpPr>
        <p:spPr>
          <a:xfrm>
            <a:off x="5237438" y="5479690"/>
            <a:ext cx="1775454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687A392-1A79-1842-36A2-1999E2948B89}"/>
              </a:ext>
            </a:extLst>
          </p:cNvPr>
          <p:cNvSpPr txBox="1"/>
          <p:nvPr/>
        </p:nvSpPr>
        <p:spPr>
          <a:xfrm>
            <a:off x="5419498" y="4752040"/>
            <a:ext cx="129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CCD37-6C02-DF1F-934D-5F2F3EB5FDAE}"/>
              </a:ext>
            </a:extLst>
          </p:cNvPr>
          <p:cNvSpPr txBox="1"/>
          <p:nvPr/>
        </p:nvSpPr>
        <p:spPr>
          <a:xfrm>
            <a:off x="9680629" y="2536233"/>
            <a:ext cx="1704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1266D-0D96-8015-A043-6935149AD69A}"/>
              </a:ext>
            </a:extLst>
          </p:cNvPr>
          <p:cNvSpPr txBox="1"/>
          <p:nvPr/>
        </p:nvSpPr>
        <p:spPr>
          <a:xfrm>
            <a:off x="10001342" y="3259416"/>
            <a:ext cx="90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A4A4F-B7C8-C311-8921-F9A0EE656C26}"/>
              </a:ext>
            </a:extLst>
          </p:cNvPr>
          <p:cNvSpPr txBox="1"/>
          <p:nvPr/>
        </p:nvSpPr>
        <p:spPr>
          <a:xfrm>
            <a:off x="9345537" y="2848854"/>
            <a:ext cx="5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855AE5-A46E-A867-D332-06B4681A97C8}"/>
              </a:ext>
            </a:extLst>
          </p:cNvPr>
          <p:cNvCxnSpPr>
            <a:cxnSpLocks/>
          </p:cNvCxnSpPr>
          <p:nvPr/>
        </p:nvCxnSpPr>
        <p:spPr>
          <a:xfrm>
            <a:off x="9178684" y="3982599"/>
            <a:ext cx="220634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202D45-CEC5-F9A8-64FC-80E96AB35E42}"/>
              </a:ext>
            </a:extLst>
          </p:cNvPr>
          <p:cNvSpPr txBox="1"/>
          <p:nvPr/>
        </p:nvSpPr>
        <p:spPr>
          <a:xfrm>
            <a:off x="9435650" y="4058683"/>
            <a:ext cx="214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1700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EDDC4-1408-398A-335F-AFD0BB6E72B1}"/>
              </a:ext>
            </a:extLst>
          </p:cNvPr>
          <p:cNvSpPr txBox="1"/>
          <p:nvPr/>
        </p:nvSpPr>
        <p:spPr>
          <a:xfrm>
            <a:off x="9178685" y="5539592"/>
            <a:ext cx="22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14450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144B27-6B1C-28C2-40F9-75C27D041A74}"/>
              </a:ext>
            </a:extLst>
          </p:cNvPr>
          <p:cNvCxnSpPr>
            <a:cxnSpLocks/>
          </p:cNvCxnSpPr>
          <p:nvPr/>
        </p:nvCxnSpPr>
        <p:spPr>
          <a:xfrm>
            <a:off x="9163477" y="5479690"/>
            <a:ext cx="222154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D7AAED-B69C-9560-D6B4-04AC0F4B6430}"/>
              </a:ext>
            </a:extLst>
          </p:cNvPr>
          <p:cNvSpPr txBox="1"/>
          <p:nvPr/>
        </p:nvSpPr>
        <p:spPr>
          <a:xfrm>
            <a:off x="9178684" y="4752040"/>
            <a:ext cx="22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1275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7DB540-4A32-A0B0-3FC3-6F3ADB81562D}"/>
              </a:ext>
            </a:extLst>
          </p:cNvPr>
          <p:cNvSpPr/>
          <p:nvPr/>
        </p:nvSpPr>
        <p:spPr>
          <a:xfrm>
            <a:off x="1784955" y="4229861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DD40199-A9E1-41EC-26D7-AE34C213009C}"/>
              </a:ext>
            </a:extLst>
          </p:cNvPr>
          <p:cNvSpPr/>
          <p:nvPr/>
        </p:nvSpPr>
        <p:spPr>
          <a:xfrm>
            <a:off x="2057102" y="4848198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97FE68-1972-23BE-7F16-4745BD124D29}"/>
              </a:ext>
            </a:extLst>
          </p:cNvPr>
          <p:cNvSpPr/>
          <p:nvPr/>
        </p:nvSpPr>
        <p:spPr>
          <a:xfrm>
            <a:off x="1752708" y="4871868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ABBBBE-34AB-C59C-C9BE-1E40AD8CD597}"/>
              </a:ext>
            </a:extLst>
          </p:cNvPr>
          <p:cNvSpPr/>
          <p:nvPr/>
        </p:nvSpPr>
        <p:spPr>
          <a:xfrm>
            <a:off x="1448314" y="4857950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1E3237-2D3A-5912-16C2-FA9447896499}"/>
              </a:ext>
            </a:extLst>
          </p:cNvPr>
          <p:cNvSpPr/>
          <p:nvPr/>
        </p:nvSpPr>
        <p:spPr>
          <a:xfrm>
            <a:off x="2388380" y="558926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212ABA9-C9D8-2E14-713B-CF05FC34BCB0}"/>
              </a:ext>
            </a:extLst>
          </p:cNvPr>
          <p:cNvSpPr/>
          <p:nvPr/>
        </p:nvSpPr>
        <p:spPr>
          <a:xfrm>
            <a:off x="2031603" y="558926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36390D7-3AB3-09F1-66F0-1AF8459F5210}"/>
              </a:ext>
            </a:extLst>
          </p:cNvPr>
          <p:cNvSpPr/>
          <p:nvPr/>
        </p:nvSpPr>
        <p:spPr>
          <a:xfrm>
            <a:off x="1725503" y="5582372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F3D950F-4715-FAEA-7AB2-54BC8F14CFF0}"/>
              </a:ext>
            </a:extLst>
          </p:cNvPr>
          <p:cNvSpPr/>
          <p:nvPr/>
        </p:nvSpPr>
        <p:spPr>
          <a:xfrm>
            <a:off x="1391884" y="5567565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2B4650F-623C-95D8-227A-3E28C7A279F3}"/>
              </a:ext>
            </a:extLst>
          </p:cNvPr>
          <p:cNvSpPr/>
          <p:nvPr/>
        </p:nvSpPr>
        <p:spPr>
          <a:xfrm>
            <a:off x="6160570" y="4214631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7E85260-9918-414D-7544-3E4E0282750C}"/>
              </a:ext>
            </a:extLst>
          </p:cNvPr>
          <p:cNvSpPr/>
          <p:nvPr/>
        </p:nvSpPr>
        <p:spPr>
          <a:xfrm>
            <a:off x="5834420" y="4162905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1629682-8605-2132-C7DA-995AF68C5599}"/>
              </a:ext>
            </a:extLst>
          </p:cNvPr>
          <p:cNvSpPr/>
          <p:nvPr/>
        </p:nvSpPr>
        <p:spPr>
          <a:xfrm>
            <a:off x="5503142" y="4159098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ADB1CE6-1D21-7758-9DA9-B8443C48A5E6}"/>
              </a:ext>
            </a:extLst>
          </p:cNvPr>
          <p:cNvSpPr/>
          <p:nvPr/>
        </p:nvSpPr>
        <p:spPr>
          <a:xfrm>
            <a:off x="5828723" y="482812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0BD907A-9A45-F78D-8EC8-B0FA88CAA502}"/>
              </a:ext>
            </a:extLst>
          </p:cNvPr>
          <p:cNvSpPr/>
          <p:nvPr/>
        </p:nvSpPr>
        <p:spPr>
          <a:xfrm>
            <a:off x="5497445" y="482431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32F45C5-BA0D-00EF-838A-4A29976928E9}"/>
              </a:ext>
            </a:extLst>
          </p:cNvPr>
          <p:cNvSpPr/>
          <p:nvPr/>
        </p:nvSpPr>
        <p:spPr>
          <a:xfrm>
            <a:off x="6135054" y="564381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A8CEC45-C7DF-ED8E-F02A-6A7C99BC2449}"/>
              </a:ext>
            </a:extLst>
          </p:cNvPr>
          <p:cNvSpPr/>
          <p:nvPr/>
        </p:nvSpPr>
        <p:spPr>
          <a:xfrm>
            <a:off x="5802681" y="5608281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9B4BFDC-A48C-14C3-64D4-336FBF81E425}"/>
              </a:ext>
            </a:extLst>
          </p:cNvPr>
          <p:cNvSpPr/>
          <p:nvPr/>
        </p:nvSpPr>
        <p:spPr>
          <a:xfrm>
            <a:off x="5496878" y="5630098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75E9F3B8-F7C2-DBC2-D51C-F90117D5A959}"/>
              </a:ext>
            </a:extLst>
          </p:cNvPr>
          <p:cNvSpPr/>
          <p:nvPr/>
        </p:nvSpPr>
        <p:spPr>
          <a:xfrm>
            <a:off x="5098606" y="564381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20A658A-64CE-C0BF-BEB6-17DFED9D892D}"/>
              </a:ext>
            </a:extLst>
          </p:cNvPr>
          <p:cNvSpPr/>
          <p:nvPr/>
        </p:nvSpPr>
        <p:spPr>
          <a:xfrm>
            <a:off x="10449752" y="4159098"/>
            <a:ext cx="400847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76FA7D8-B08D-F5AE-532E-00971B7134AD}"/>
              </a:ext>
            </a:extLst>
          </p:cNvPr>
          <p:cNvSpPr/>
          <p:nvPr/>
        </p:nvSpPr>
        <p:spPr>
          <a:xfrm>
            <a:off x="10152047" y="4151190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83FC599-BE61-3C8F-2B39-D953581E91D2}"/>
              </a:ext>
            </a:extLst>
          </p:cNvPr>
          <p:cNvSpPr/>
          <p:nvPr/>
        </p:nvSpPr>
        <p:spPr>
          <a:xfrm>
            <a:off x="9820769" y="4191502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F3BE67C-2163-46B2-E6AB-D66F08A86E0D}"/>
              </a:ext>
            </a:extLst>
          </p:cNvPr>
          <p:cNvSpPr/>
          <p:nvPr/>
        </p:nvSpPr>
        <p:spPr>
          <a:xfrm>
            <a:off x="9449800" y="4198163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6918583-7FB7-B9C7-762C-DA23BD825C49}"/>
              </a:ext>
            </a:extLst>
          </p:cNvPr>
          <p:cNvSpPr/>
          <p:nvPr/>
        </p:nvSpPr>
        <p:spPr>
          <a:xfrm>
            <a:off x="10211244" y="4800259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A7993D9-DB01-5BE7-73B3-FD04B259501D}"/>
              </a:ext>
            </a:extLst>
          </p:cNvPr>
          <p:cNvSpPr/>
          <p:nvPr/>
        </p:nvSpPr>
        <p:spPr>
          <a:xfrm>
            <a:off x="9881647" y="483844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8622D82-6F14-44F8-0271-1D087794DF7C}"/>
              </a:ext>
            </a:extLst>
          </p:cNvPr>
          <p:cNvSpPr/>
          <p:nvPr/>
        </p:nvSpPr>
        <p:spPr>
          <a:xfrm>
            <a:off x="9549566" y="4830078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C9EAFFB-EA1B-CD3B-C831-DB043BDC3256}"/>
              </a:ext>
            </a:extLst>
          </p:cNvPr>
          <p:cNvSpPr/>
          <p:nvPr/>
        </p:nvSpPr>
        <p:spPr>
          <a:xfrm>
            <a:off x="9176316" y="4823304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52DDB32-F38D-7928-6CAC-567D554B42DB}"/>
              </a:ext>
            </a:extLst>
          </p:cNvPr>
          <p:cNvSpPr/>
          <p:nvPr/>
        </p:nvSpPr>
        <p:spPr>
          <a:xfrm>
            <a:off x="10519321" y="565855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BCCCF54-AD36-ECF5-B711-8CE0AF992AF5}"/>
              </a:ext>
            </a:extLst>
          </p:cNvPr>
          <p:cNvSpPr/>
          <p:nvPr/>
        </p:nvSpPr>
        <p:spPr>
          <a:xfrm>
            <a:off x="10188397" y="565855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F30B397-7670-EDE0-D703-6CCC32B57DC7}"/>
              </a:ext>
            </a:extLst>
          </p:cNvPr>
          <p:cNvSpPr/>
          <p:nvPr/>
        </p:nvSpPr>
        <p:spPr>
          <a:xfrm>
            <a:off x="9863904" y="565855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DB920A8-0FB9-C975-ABFC-05B71F95999D}"/>
              </a:ext>
            </a:extLst>
          </p:cNvPr>
          <p:cNvSpPr/>
          <p:nvPr/>
        </p:nvSpPr>
        <p:spPr>
          <a:xfrm>
            <a:off x="9539411" y="565855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13537A8-F33E-1DD3-67FB-7E6D15B1BA31}"/>
              </a:ext>
            </a:extLst>
          </p:cNvPr>
          <p:cNvSpPr/>
          <p:nvPr/>
        </p:nvSpPr>
        <p:spPr>
          <a:xfrm>
            <a:off x="9170007" y="5658557"/>
            <a:ext cx="331278" cy="571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CBB0A6-4E80-7240-E3D5-A9C1AEF6BC22}"/>
              </a:ext>
            </a:extLst>
          </p:cNvPr>
          <p:cNvSpPr txBox="1"/>
          <p:nvPr/>
        </p:nvSpPr>
        <p:spPr>
          <a:xfrm>
            <a:off x="78595" y="1691271"/>
            <a:ext cx="126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1" grpId="0" animBg="1"/>
      <p:bldP spid="24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1. Đặt tính rồi tính.</a:t>
            </a:r>
            <a:endParaRPr lang="en-US" sz="40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85D1E4-95C4-52B4-F6A0-804098048DE0}"/>
              </a:ext>
            </a:extLst>
          </p:cNvPr>
          <p:cNvGrpSpPr/>
          <p:nvPr/>
        </p:nvGrpSpPr>
        <p:grpSpPr>
          <a:xfrm>
            <a:off x="1107294" y="2796291"/>
            <a:ext cx="1487044" cy="1487044"/>
            <a:chOff x="1107294" y="2796291"/>
            <a:chExt cx="1487044" cy="148704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E68F07C-B72F-1859-12BC-76426D2FE4F3}"/>
                </a:ext>
              </a:extLst>
            </p:cNvPr>
            <p:cNvSpPr/>
            <p:nvPr/>
          </p:nvSpPr>
          <p:spPr>
            <a:xfrm>
              <a:off x="1107294" y="2796291"/>
              <a:ext cx="1487044" cy="14870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60F1E-D435-F6DD-D696-8FEF3ADE560B}"/>
                </a:ext>
              </a:extLst>
            </p:cNvPr>
            <p:cNvSpPr txBox="1"/>
            <p:nvPr/>
          </p:nvSpPr>
          <p:spPr>
            <a:xfrm>
              <a:off x="1238368" y="3155092"/>
              <a:ext cx="1224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/>
                <a:t>62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9CBB0A6-4E80-7240-E3D5-A9C1AEF6BC22}"/>
              </a:ext>
            </a:extLst>
          </p:cNvPr>
          <p:cNvSpPr txBox="1"/>
          <p:nvPr/>
        </p:nvSpPr>
        <p:spPr>
          <a:xfrm>
            <a:off x="1107294" y="1337328"/>
            <a:ext cx="170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b) Số?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4C12E0-C82A-35E7-797E-A7D8D182C549}"/>
              </a:ext>
            </a:extLst>
          </p:cNvPr>
          <p:cNvSpPr txBox="1"/>
          <p:nvPr/>
        </p:nvSpPr>
        <p:spPr>
          <a:xfrm>
            <a:off x="3141130" y="2770370"/>
            <a:ext cx="164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x 11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0239BB-64FB-3B02-27CC-586F5D951D86}"/>
              </a:ext>
            </a:extLst>
          </p:cNvPr>
          <p:cNvGrpSpPr/>
          <p:nvPr/>
        </p:nvGrpSpPr>
        <p:grpSpPr>
          <a:xfrm>
            <a:off x="5337395" y="2796290"/>
            <a:ext cx="1487044" cy="1487044"/>
            <a:chOff x="1107294" y="2796291"/>
            <a:chExt cx="1487044" cy="148704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A71A249-6AE9-63DF-145C-CE8FAE5B4799}"/>
                </a:ext>
              </a:extLst>
            </p:cNvPr>
            <p:cNvSpPr/>
            <p:nvPr/>
          </p:nvSpPr>
          <p:spPr>
            <a:xfrm>
              <a:off x="1107294" y="2796291"/>
              <a:ext cx="1487044" cy="148704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0328A0-300E-3654-05CA-6D24E1BFD7CF}"/>
                </a:ext>
              </a:extLst>
            </p:cNvPr>
            <p:cNvSpPr txBox="1"/>
            <p:nvPr/>
          </p:nvSpPr>
          <p:spPr>
            <a:xfrm>
              <a:off x="1238368" y="3155092"/>
              <a:ext cx="1224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C00000"/>
                  </a:solidFill>
                </a:rPr>
                <a:t>682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CE1EAD-8C75-ACF5-4C65-48FB38AED56C}"/>
              </a:ext>
            </a:extLst>
          </p:cNvPr>
          <p:cNvGrpSpPr/>
          <p:nvPr/>
        </p:nvGrpSpPr>
        <p:grpSpPr>
          <a:xfrm>
            <a:off x="9354747" y="2609278"/>
            <a:ext cx="2057680" cy="1487044"/>
            <a:chOff x="536658" y="2796291"/>
            <a:chExt cx="2057680" cy="1487044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D03F6F1-2E5F-9586-ABEB-5A37FB73A2AF}"/>
                </a:ext>
              </a:extLst>
            </p:cNvPr>
            <p:cNvSpPr/>
            <p:nvPr/>
          </p:nvSpPr>
          <p:spPr>
            <a:xfrm>
              <a:off x="536658" y="2796291"/>
              <a:ext cx="2057680" cy="1487044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95D229-B206-DB4E-E1C5-2E1E8F96F11E}"/>
                </a:ext>
              </a:extLst>
            </p:cNvPr>
            <p:cNvSpPr txBox="1"/>
            <p:nvPr/>
          </p:nvSpPr>
          <p:spPr>
            <a:xfrm>
              <a:off x="935197" y="3429000"/>
              <a:ext cx="1224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C00000"/>
                  </a:solidFill>
                </a:rPr>
                <a:t>429</a:t>
              </a: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5253852-BA97-60A0-2E61-0CEE43F1EF7F}"/>
              </a:ext>
            </a:extLst>
          </p:cNvPr>
          <p:cNvCxnSpPr>
            <a:stCxn id="45" idx="6"/>
            <a:endCxn id="48" idx="1"/>
          </p:cNvCxnSpPr>
          <p:nvPr/>
        </p:nvCxnSpPr>
        <p:spPr>
          <a:xfrm flipV="1">
            <a:off x="2594338" y="3539812"/>
            <a:ext cx="274305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322FBE1-8852-E253-5EFC-4FE01FA4F933}"/>
              </a:ext>
            </a:extLst>
          </p:cNvPr>
          <p:cNvSpPr txBox="1"/>
          <p:nvPr/>
        </p:nvSpPr>
        <p:spPr>
          <a:xfrm>
            <a:off x="7502305" y="2796290"/>
            <a:ext cx="164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– 253 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67FCA79-4144-E653-385D-8095182D070D}"/>
              </a:ext>
            </a:extLst>
          </p:cNvPr>
          <p:cNvCxnSpPr/>
          <p:nvPr/>
        </p:nvCxnSpPr>
        <p:spPr>
          <a:xfrm flipV="1">
            <a:off x="6955513" y="3565732"/>
            <a:ext cx="274305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B934F36-5864-9E1C-5E4B-D3786D13B83E}"/>
              </a:ext>
            </a:extLst>
          </p:cNvPr>
          <p:cNvSpPr/>
          <p:nvPr/>
        </p:nvSpPr>
        <p:spPr>
          <a:xfrm>
            <a:off x="5437669" y="3181010"/>
            <a:ext cx="1292172" cy="7078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9125628-6391-0E96-2B2C-4A72D7AD58AB}"/>
              </a:ext>
            </a:extLst>
          </p:cNvPr>
          <p:cNvSpPr/>
          <p:nvPr/>
        </p:nvSpPr>
        <p:spPr>
          <a:xfrm>
            <a:off x="9856827" y="3376255"/>
            <a:ext cx="1121354" cy="5970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23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69657" y="190121"/>
            <a:ext cx="1100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Từ các thừa số và tích tương ứng, hãy lập các phép nhân thích hợp.</a:t>
            </a:r>
            <a:endParaRPr lang="en-US" sz="36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0A5670-2B1B-13B2-C304-DE3997BA6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68540"/>
              </p:ext>
            </p:extLst>
          </p:nvPr>
        </p:nvGraphicFramePr>
        <p:xfrm>
          <a:off x="223042" y="1559013"/>
          <a:ext cx="11715750" cy="2645482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68091919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3625753925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3680549551"/>
                    </a:ext>
                  </a:extLst>
                </a:gridCol>
              </a:tblGrid>
              <a:tr h="999393"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Thừa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Thừa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Tích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000201"/>
                  </a:ext>
                </a:extLst>
              </a:tr>
              <a:tr h="16460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03783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FFE2EAA-028B-47DC-5AE9-50BCC2055DE7}"/>
              </a:ext>
            </a:extLst>
          </p:cNvPr>
          <p:cNvGrpSpPr/>
          <p:nvPr/>
        </p:nvGrpSpPr>
        <p:grpSpPr>
          <a:xfrm>
            <a:off x="344095" y="2706158"/>
            <a:ext cx="1770453" cy="1307836"/>
            <a:chOff x="536658" y="2796291"/>
            <a:chExt cx="2057680" cy="148704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5760F5DA-B051-4C87-7409-FCFF9B191C85}"/>
                </a:ext>
              </a:extLst>
            </p:cNvPr>
            <p:cNvSpPr/>
            <p:nvPr/>
          </p:nvSpPr>
          <p:spPr>
            <a:xfrm>
              <a:off x="536658" y="2796291"/>
              <a:ext cx="2057680" cy="1487044"/>
            </a:xfrm>
            <a:prstGeom prst="triangle">
              <a:avLst/>
            </a:prstGeom>
            <a:solidFill>
              <a:srgbClr val="ADDB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D37910-0DD8-021D-22BB-6E4B82A58388}"/>
                </a:ext>
              </a:extLst>
            </p:cNvPr>
            <p:cNvSpPr txBox="1"/>
            <p:nvPr/>
          </p:nvSpPr>
          <p:spPr>
            <a:xfrm>
              <a:off x="935197" y="3429000"/>
              <a:ext cx="1224895" cy="74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48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08C8B5-2541-C8A6-E539-2A6EB35917D2}"/>
              </a:ext>
            </a:extLst>
          </p:cNvPr>
          <p:cNvGrpSpPr/>
          <p:nvPr/>
        </p:nvGrpSpPr>
        <p:grpSpPr>
          <a:xfrm>
            <a:off x="2261241" y="2706158"/>
            <a:ext cx="1770453" cy="1307836"/>
            <a:chOff x="536658" y="2796291"/>
            <a:chExt cx="2057680" cy="148704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6145DEF-0805-1693-D73E-1465770B2551}"/>
                </a:ext>
              </a:extLst>
            </p:cNvPr>
            <p:cNvSpPr/>
            <p:nvPr/>
          </p:nvSpPr>
          <p:spPr>
            <a:xfrm>
              <a:off x="536658" y="2796291"/>
              <a:ext cx="2057680" cy="1487044"/>
            </a:xfrm>
            <a:prstGeom prst="triangle">
              <a:avLst/>
            </a:prstGeom>
            <a:solidFill>
              <a:srgbClr val="ADDB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62DAF2-8BFB-C5D1-F959-35C9E76AFF33}"/>
                </a:ext>
              </a:extLst>
            </p:cNvPr>
            <p:cNvSpPr txBox="1"/>
            <p:nvPr/>
          </p:nvSpPr>
          <p:spPr>
            <a:xfrm>
              <a:off x="935197" y="3429000"/>
              <a:ext cx="1224895" cy="74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72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00AB6C-E135-3AB6-1D9D-2B06E1BBA14E}"/>
              </a:ext>
            </a:extLst>
          </p:cNvPr>
          <p:cNvGrpSpPr/>
          <p:nvPr/>
        </p:nvGrpSpPr>
        <p:grpSpPr>
          <a:xfrm>
            <a:off x="4494931" y="2685498"/>
            <a:ext cx="1349155" cy="1349155"/>
            <a:chOff x="1107294" y="2796291"/>
            <a:chExt cx="1487044" cy="14870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68995E-6BCA-AC2C-DD3F-FE148AA5656D}"/>
                </a:ext>
              </a:extLst>
            </p:cNvPr>
            <p:cNvSpPr/>
            <p:nvPr/>
          </p:nvSpPr>
          <p:spPr>
            <a:xfrm>
              <a:off x="1107294" y="2796291"/>
              <a:ext cx="1487044" cy="14870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ECE7FA-8C15-2A07-2E5B-F52DCFEB05F2}"/>
                </a:ext>
              </a:extLst>
            </p:cNvPr>
            <p:cNvSpPr txBox="1"/>
            <p:nvPr/>
          </p:nvSpPr>
          <p:spPr>
            <a:xfrm>
              <a:off x="1238368" y="3216646"/>
              <a:ext cx="1224895" cy="71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12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B40B59-84CD-B457-6926-229391BB4385}"/>
              </a:ext>
            </a:extLst>
          </p:cNvPr>
          <p:cNvGrpSpPr/>
          <p:nvPr/>
        </p:nvGrpSpPr>
        <p:grpSpPr>
          <a:xfrm>
            <a:off x="6080915" y="2685498"/>
            <a:ext cx="1349155" cy="1349155"/>
            <a:chOff x="1107294" y="2796291"/>
            <a:chExt cx="1487044" cy="14870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512864-E4F0-1F0F-F773-CE8A501E9F56}"/>
                </a:ext>
              </a:extLst>
            </p:cNvPr>
            <p:cNvSpPr/>
            <p:nvPr/>
          </p:nvSpPr>
          <p:spPr>
            <a:xfrm>
              <a:off x="1107294" y="2796291"/>
              <a:ext cx="1487044" cy="14870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83B7DB-060B-7150-DFC6-D4A9F2C484CD}"/>
                </a:ext>
              </a:extLst>
            </p:cNvPr>
            <p:cNvSpPr txBox="1"/>
            <p:nvPr/>
          </p:nvSpPr>
          <p:spPr>
            <a:xfrm>
              <a:off x="1238368" y="3216646"/>
              <a:ext cx="1224895" cy="71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/>
                <a:t>60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4A58B9-1EF5-60D4-45C3-6F57263A3194}"/>
              </a:ext>
            </a:extLst>
          </p:cNvPr>
          <p:cNvGrpSpPr/>
          <p:nvPr/>
        </p:nvGrpSpPr>
        <p:grpSpPr>
          <a:xfrm>
            <a:off x="8142340" y="2587838"/>
            <a:ext cx="1822813" cy="1446815"/>
            <a:chOff x="8142342" y="3135084"/>
            <a:chExt cx="1822813" cy="14468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738D827-C366-A7B2-393C-AAF047E3BD1D}"/>
                </a:ext>
              </a:extLst>
            </p:cNvPr>
            <p:cNvGrpSpPr/>
            <p:nvPr/>
          </p:nvGrpSpPr>
          <p:grpSpPr>
            <a:xfrm>
              <a:off x="8379171" y="3640021"/>
              <a:ext cx="1349155" cy="941878"/>
              <a:chOff x="1107294" y="2796291"/>
              <a:chExt cx="1487044" cy="148704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EC5A0E-B89D-7ABA-1870-582D50444B7B}"/>
                  </a:ext>
                </a:extLst>
              </p:cNvPr>
              <p:cNvSpPr/>
              <p:nvPr/>
            </p:nvSpPr>
            <p:spPr>
              <a:xfrm>
                <a:off x="1107294" y="2796291"/>
                <a:ext cx="1487044" cy="1487044"/>
              </a:xfrm>
              <a:prstGeom prst="rect">
                <a:avLst/>
              </a:prstGeom>
              <a:solidFill>
                <a:srgbClr val="F7B2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8446E4-93C4-591E-C578-B23C3D621739}"/>
                  </a:ext>
                </a:extLst>
              </p:cNvPr>
              <p:cNvSpPr txBox="1"/>
              <p:nvPr/>
            </p:nvSpPr>
            <p:spPr>
              <a:xfrm>
                <a:off x="1238368" y="3115480"/>
                <a:ext cx="1224895" cy="102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576</a:t>
                </a:r>
              </a:p>
            </p:txBody>
          </p: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D3C2045-9DD7-2DBB-011F-569F763A0C85}"/>
                </a:ext>
              </a:extLst>
            </p:cNvPr>
            <p:cNvSpPr/>
            <p:nvPr/>
          </p:nvSpPr>
          <p:spPr>
            <a:xfrm>
              <a:off x="8142342" y="3135084"/>
              <a:ext cx="1822813" cy="504937"/>
            </a:xfrm>
            <a:prstGeom prst="triangle">
              <a:avLst/>
            </a:prstGeom>
            <a:solidFill>
              <a:srgbClr val="F7B2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45E76B-5762-2D09-0907-583E5E93506E}"/>
              </a:ext>
            </a:extLst>
          </p:cNvPr>
          <p:cNvGrpSpPr/>
          <p:nvPr/>
        </p:nvGrpSpPr>
        <p:grpSpPr>
          <a:xfrm>
            <a:off x="9994926" y="2613738"/>
            <a:ext cx="1822813" cy="1420915"/>
            <a:chOff x="9994928" y="3135084"/>
            <a:chExt cx="1822813" cy="142091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D172DF-C41E-F47E-5216-6D1679BF9049}"/>
                </a:ext>
              </a:extLst>
            </p:cNvPr>
            <p:cNvGrpSpPr/>
            <p:nvPr/>
          </p:nvGrpSpPr>
          <p:grpSpPr>
            <a:xfrm>
              <a:off x="10179694" y="3614121"/>
              <a:ext cx="1453279" cy="941878"/>
              <a:chOff x="1049910" y="2796291"/>
              <a:chExt cx="1601810" cy="14870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3151C63-0188-2536-880F-C8F492428B9D}"/>
                  </a:ext>
                </a:extLst>
              </p:cNvPr>
              <p:cNvSpPr/>
              <p:nvPr/>
            </p:nvSpPr>
            <p:spPr>
              <a:xfrm>
                <a:off x="1107294" y="2796291"/>
                <a:ext cx="1487044" cy="1487044"/>
              </a:xfrm>
              <a:prstGeom prst="rect">
                <a:avLst/>
              </a:prstGeom>
              <a:solidFill>
                <a:srgbClr val="F7B2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4958D6-9D6E-4385-4600-93FBCB5A15EE}"/>
                  </a:ext>
                </a:extLst>
              </p:cNvPr>
              <p:cNvSpPr txBox="1"/>
              <p:nvPr/>
            </p:nvSpPr>
            <p:spPr>
              <a:xfrm>
                <a:off x="1049910" y="3114541"/>
                <a:ext cx="1601810" cy="102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4 320</a:t>
                </a:r>
              </a:p>
            </p:txBody>
          </p:sp>
        </p:grp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1297F8F-2CBE-7385-6F02-2FB28E47F021}"/>
                </a:ext>
              </a:extLst>
            </p:cNvPr>
            <p:cNvSpPr/>
            <p:nvPr/>
          </p:nvSpPr>
          <p:spPr>
            <a:xfrm>
              <a:off x="9994928" y="3135084"/>
              <a:ext cx="1822813" cy="504937"/>
            </a:xfrm>
            <a:prstGeom prst="triangle">
              <a:avLst/>
            </a:prstGeom>
            <a:solidFill>
              <a:srgbClr val="F7B2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28E157-4209-998B-8FF9-D6208857D469}"/>
              </a:ext>
            </a:extLst>
          </p:cNvPr>
          <p:cNvSpPr txBox="1"/>
          <p:nvPr/>
        </p:nvSpPr>
        <p:spPr>
          <a:xfrm>
            <a:off x="3465191" y="4585872"/>
            <a:ext cx="816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48 x 12 = 576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75FF1-2AFA-8C35-A422-713C5815A6F7}"/>
              </a:ext>
            </a:extLst>
          </p:cNvPr>
          <p:cNvSpPr txBox="1"/>
          <p:nvPr/>
        </p:nvSpPr>
        <p:spPr>
          <a:xfrm>
            <a:off x="3465191" y="5529439"/>
            <a:ext cx="816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C00000"/>
                </a:solidFill>
              </a:rPr>
              <a:t>72 x 60 = 4 320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617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/>
              <a:t>3. </a:t>
            </a:r>
            <a:r>
              <a:rPr lang="vi-VN" sz="5400" b="1"/>
              <a:t>Hộp A đựng 18 gói kẹo chanh, mỗi gói có 25 cái kẹo. Hộp B đựng 22 gói kẹo dừa, mỗi gói có 20 cái kẹo. Hỏi số kẹo ở hai hộp hơn kém nhau bao nhiêu cái?</a:t>
            </a:r>
            <a:endParaRPr lang="en-US" sz="5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B1B0C-D7F1-9BE3-8A2E-165B00610FD7}"/>
              </a:ext>
            </a:extLst>
          </p:cNvPr>
          <p:cNvSpPr txBox="1"/>
          <p:nvPr/>
        </p:nvSpPr>
        <p:spPr>
          <a:xfrm>
            <a:off x="758966" y="278996"/>
            <a:ext cx="11005027" cy="617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/>
              <a:t>3. </a:t>
            </a:r>
            <a:r>
              <a:rPr lang="vi-VN" sz="5400" b="1"/>
              <a:t>Hộp A đựng 18 gói kẹo chanh, mỗi gói có 25 cái kẹo. Hộp B đựng 22 gói kẹo dừa, mỗi gói có 20 cái kẹo. </a:t>
            </a:r>
            <a:r>
              <a:rPr lang="vi-VN" sz="5400" b="1">
                <a:solidFill>
                  <a:srgbClr val="0070C0"/>
                </a:solidFill>
              </a:rPr>
              <a:t>Hỏi số kẹo ở hai hộp hơn kém nhau bao nhiêu cái?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3EFFC-022A-7303-5C0B-61F4A35DCE9A}"/>
              </a:ext>
            </a:extLst>
          </p:cNvPr>
          <p:cNvSpPr/>
          <p:nvPr/>
        </p:nvSpPr>
        <p:spPr>
          <a:xfrm>
            <a:off x="5728078" y="683625"/>
            <a:ext cx="2272922" cy="74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24161-D0F1-78CA-E306-DC98F590E657}"/>
              </a:ext>
            </a:extLst>
          </p:cNvPr>
          <p:cNvSpPr/>
          <p:nvPr/>
        </p:nvSpPr>
        <p:spPr>
          <a:xfrm>
            <a:off x="4854178" y="1874957"/>
            <a:ext cx="2453481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2C927-5DEA-3C24-1E03-AF2CED89DE88}"/>
              </a:ext>
            </a:extLst>
          </p:cNvPr>
          <p:cNvSpPr/>
          <p:nvPr/>
        </p:nvSpPr>
        <p:spPr>
          <a:xfrm>
            <a:off x="2717800" y="3130899"/>
            <a:ext cx="2230437" cy="74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23BCA-0715-044D-934D-3BA0C50CF6A7}"/>
              </a:ext>
            </a:extLst>
          </p:cNvPr>
          <p:cNvSpPr/>
          <p:nvPr/>
        </p:nvSpPr>
        <p:spPr>
          <a:xfrm>
            <a:off x="758966" y="4329691"/>
            <a:ext cx="2230437" cy="748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20866" y="0"/>
            <a:ext cx="1100502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8FCB-DD4A-9F0E-68EE-EE2F43E43DDA}"/>
              </a:ext>
            </a:extLst>
          </p:cNvPr>
          <p:cNvSpPr txBox="1"/>
          <p:nvPr/>
        </p:nvSpPr>
        <p:spPr>
          <a:xfrm>
            <a:off x="1711092" y="1205394"/>
            <a:ext cx="934805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Hộp A có số cái kẹo chanh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</a:t>
            </a:r>
            <a:r>
              <a:rPr lang="vi-VN" sz="4000"/>
              <a:t>25 × 18 = 450 (cái)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Hộp B có số cái kẹo dừa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</a:t>
            </a:r>
            <a:r>
              <a:rPr lang="vi-VN" sz="4000"/>
              <a:t>20 × 22 = 440 (cái)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Hộp A có nhiều hơn hộp B số cái kẹo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</a:t>
            </a:r>
            <a:r>
              <a:rPr lang="vi-VN" sz="4000"/>
              <a:t>450 – 440 = 10 (cái)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		 </a:t>
            </a:r>
            <a:r>
              <a:rPr lang="vi-VN" sz="4000"/>
              <a:t>Đáp số: 10 cái kẹo.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62F1-EDD4-E0F8-6CB8-0E2F9452845B}"/>
              </a:ext>
            </a:extLst>
          </p:cNvPr>
          <p:cNvSpPr txBox="1"/>
          <p:nvPr/>
        </p:nvSpPr>
        <p:spPr>
          <a:xfrm>
            <a:off x="873493" y="435953"/>
            <a:ext cx="9348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040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9C6AB1-1A01-4C7E-8C04-7452D0E87EE5}:4411"/>
</p:tagLst>
</file>

<file path=ppt/theme/theme1.xml><?xml version="1.0" encoding="utf-8"?>
<a:theme xmlns:a="http://schemas.openxmlformats.org/drawingml/2006/main" name="Latin American Folk Dances by Slidesgo">
  <a:themeElements>
    <a:clrScheme name="Simple Light">
      <a:dk1>
        <a:srgbClr val="2E2723"/>
      </a:dk1>
      <a:lt1>
        <a:srgbClr val="FFFDF0"/>
      </a:lt1>
      <a:dk2>
        <a:srgbClr val="83B24A"/>
      </a:dk2>
      <a:lt2>
        <a:srgbClr val="A5D16D"/>
      </a:lt2>
      <a:accent1>
        <a:srgbClr val="DA4280"/>
      </a:accent1>
      <a:accent2>
        <a:srgbClr val="E172A8"/>
      </a:accent2>
      <a:accent3>
        <a:srgbClr val="D5095D"/>
      </a:accent3>
      <a:accent4>
        <a:srgbClr val="3C78D8"/>
      </a:accent4>
      <a:accent5>
        <a:srgbClr val="FFD966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369</Words>
  <Application>Microsoft Office PowerPoint</Application>
  <PresentationFormat>Custom</PresentationFormat>
  <Paragraphs>85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Libre Baskerville</vt:lpstr>
      <vt:lpstr>Open Sans</vt:lpstr>
      <vt:lpstr>Times New Roman</vt:lpstr>
      <vt:lpstr>Varela Round</vt:lpstr>
      <vt:lpstr>Wingdings</vt:lpstr>
      <vt:lpstr>华康少女文字W5(P)</vt:lpstr>
      <vt:lpstr>Latin American Folk Dances by Slidesgo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Admin</cp:lastModifiedBy>
  <cp:revision>182</cp:revision>
  <dcterms:modified xsi:type="dcterms:W3CDTF">2025-02-04T09:08:48Z</dcterms:modified>
</cp:coreProperties>
</file>