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719" r:id="rId2"/>
  </p:sldMasterIdLst>
  <p:notesMasterIdLst>
    <p:notesMasterId r:id="rId16"/>
  </p:notesMasterIdLst>
  <p:sldIdLst>
    <p:sldId id="889" r:id="rId3"/>
    <p:sldId id="868" r:id="rId4"/>
    <p:sldId id="869" r:id="rId5"/>
    <p:sldId id="870" r:id="rId6"/>
    <p:sldId id="871" r:id="rId7"/>
    <p:sldId id="883" r:id="rId8"/>
    <p:sldId id="884" r:id="rId9"/>
    <p:sldId id="885" r:id="rId10"/>
    <p:sldId id="886" r:id="rId11"/>
    <p:sldId id="887" r:id="rId12"/>
    <p:sldId id="888" r:id="rId13"/>
    <p:sldId id="698" r:id="rId14"/>
    <p:sldId id="713" r:id="rId15"/>
  </p:sldIdLst>
  <p:sldSz cx="12161838" cy="6858000"/>
  <p:notesSz cx="6858000" cy="9144000"/>
  <p:embeddedFontLst>
    <p:embeddedFont>
      <p:font typeface="Calibri" panose="020F0502020204030204" pitchFamily="34" charset="0"/>
      <p:regular r:id="rId17"/>
      <p:bold r:id="rId18"/>
      <p:italic r:id="rId19"/>
      <p:boldItalic r:id="rId20"/>
    </p:embeddedFont>
    <p:embeddedFont>
      <p:font typeface="AvantGarde" panose="00000400000000000000"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D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0836F6-F874-4F47-8357-3ECD2B7886F3}">
  <a:tblStyle styleId="{4A0836F6-F874-4F47-8357-3ECD2B7886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6000" autoAdjust="0"/>
  </p:normalViewPr>
  <p:slideViewPr>
    <p:cSldViewPr snapToGrid="0">
      <p:cViewPr varScale="1">
        <p:scale>
          <a:sx n="62" d="100"/>
          <a:sy n="62" d="100"/>
        </p:scale>
        <p:origin x="9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84606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86314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212262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có thể chọn những đáp án khác miễn sao phù hợp</a:t>
            </a:r>
          </a:p>
        </p:txBody>
      </p:sp>
    </p:spTree>
    <p:extLst>
      <p:ext uri="{BB962C8B-B14F-4D97-AF65-F5344CB8AC3E}">
        <p14:creationId xmlns:p14="http://schemas.microsoft.com/office/powerpoint/2010/main" val="1161316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viết câu hoàn chỉnh vào vở</a:t>
            </a:r>
          </a:p>
        </p:txBody>
      </p:sp>
    </p:spTree>
    <p:extLst>
      <p:ext uri="{BB962C8B-B14F-4D97-AF65-F5344CB8AC3E}">
        <p14:creationId xmlns:p14="http://schemas.microsoft.com/office/powerpoint/2010/main" val="166370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viết câu hoàn chỉnh vào vở</a:t>
            </a:r>
          </a:p>
        </p:txBody>
      </p:sp>
    </p:spTree>
    <p:extLst>
      <p:ext uri="{BB962C8B-B14F-4D97-AF65-F5344CB8AC3E}">
        <p14:creationId xmlns:p14="http://schemas.microsoft.com/office/powerpoint/2010/main" val="79825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viết câu hoàn chỉnh vào vở</a:t>
            </a:r>
          </a:p>
        </p:txBody>
      </p:sp>
    </p:spTree>
    <p:extLst>
      <p:ext uri="{BB962C8B-B14F-4D97-AF65-F5344CB8AC3E}">
        <p14:creationId xmlns:p14="http://schemas.microsoft.com/office/powerpoint/2010/main" val="316937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403210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157086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viết vào vở</a:t>
            </a:r>
          </a:p>
        </p:txBody>
      </p:sp>
    </p:spTree>
    <p:extLst>
      <p:ext uri="{BB962C8B-B14F-4D97-AF65-F5344CB8AC3E}">
        <p14:creationId xmlns:p14="http://schemas.microsoft.com/office/powerpoint/2010/main" val="157635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57625" y="2023700"/>
            <a:ext cx="5741361" cy="19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980"/>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11" name="Google Shape;11;p2"/>
          <p:cNvSpPr txBox="1">
            <a:spLocks noGrp="1"/>
          </p:cNvSpPr>
          <p:nvPr>
            <p:ph type="subTitle" idx="1"/>
          </p:nvPr>
        </p:nvSpPr>
        <p:spPr>
          <a:xfrm>
            <a:off x="953070" y="4232300"/>
            <a:ext cx="5750538"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527">
                <a:solidFill>
                  <a:srgbClr val="9D6ED3"/>
                </a:solidFill>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12" name="Google Shape;12;p2"/>
          <p:cNvSpPr/>
          <p:nvPr/>
        </p:nvSpPr>
        <p:spPr>
          <a:xfrm>
            <a:off x="511052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510851" y="56222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973996" y="10141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10249109" y="1233975"/>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761904" y="5369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5298287" y="6011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9025045" y="5936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9" name="Google Shape;19;p2"/>
          <p:cNvSpPr/>
          <p:nvPr/>
        </p:nvSpPr>
        <p:spPr>
          <a:xfrm rot="198691">
            <a:off x="3872537" y="5247920"/>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 name="Google Shape;20;p2"/>
          <p:cNvSpPr/>
          <p:nvPr/>
        </p:nvSpPr>
        <p:spPr>
          <a:xfrm rot="-4032455">
            <a:off x="2870948" y="433650"/>
            <a:ext cx="207589" cy="92564"/>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 name="Google Shape;21;p2"/>
          <p:cNvSpPr/>
          <p:nvPr/>
        </p:nvSpPr>
        <p:spPr>
          <a:xfrm rot="5400000">
            <a:off x="663166" y="4317060"/>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 name="Google Shape;22;p2"/>
          <p:cNvSpPr/>
          <p:nvPr/>
        </p:nvSpPr>
        <p:spPr>
          <a:xfrm rot="5400000">
            <a:off x="962803" y="6468229"/>
            <a:ext cx="210167" cy="15014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2"/>
          <p:cNvSpPr/>
          <p:nvPr/>
        </p:nvSpPr>
        <p:spPr>
          <a:xfrm rot="5400000">
            <a:off x="8410617" y="1872307"/>
            <a:ext cx="138731" cy="10468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2"/>
          <p:cNvSpPr/>
          <p:nvPr/>
        </p:nvSpPr>
        <p:spPr>
          <a:xfrm rot="684164">
            <a:off x="4240513" y="1245955"/>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5" name="Google Shape;25;p2"/>
          <p:cNvSpPr/>
          <p:nvPr/>
        </p:nvSpPr>
        <p:spPr>
          <a:xfrm rot="1746969">
            <a:off x="2343516" y="1266381"/>
            <a:ext cx="129907" cy="18795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6" name="Google Shape;26;p2"/>
          <p:cNvSpPr/>
          <p:nvPr/>
        </p:nvSpPr>
        <p:spPr>
          <a:xfrm rot="684164">
            <a:off x="11302033" y="680422"/>
            <a:ext cx="113731" cy="228812"/>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0187196" y="58517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 name="Google Shape;28;p2"/>
          <p:cNvSpPr/>
          <p:nvPr/>
        </p:nvSpPr>
        <p:spPr>
          <a:xfrm rot="5400000">
            <a:off x="10744597" y="5250093"/>
            <a:ext cx="126800" cy="9855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rot="198691">
            <a:off x="7345058" y="2370487"/>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07897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274613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39"/>
            <a:ext cx="10489585" cy="2852737"/>
          </a:xfrm>
        </p:spPr>
        <p:txBody>
          <a:bodyPr anchor="b"/>
          <a:lstStyle>
            <a:lvl1pPr>
              <a:defRPr sz="5985"/>
            </a:lvl1pPr>
          </a:lstStyle>
          <a:p>
            <a:r>
              <a:rPr lang="zh-CN" altLang="en-US"/>
              <a:t>单击此处编辑母版标题样式</a:t>
            </a:r>
          </a:p>
        </p:txBody>
      </p:sp>
      <p:sp>
        <p:nvSpPr>
          <p:cNvPr id="3" name="文本占位符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319844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1"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561475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1" y="365126"/>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4" name="内容占位符 3"/>
          <p:cNvSpPr>
            <a:spLocks noGrp="1"/>
          </p:cNvSpPr>
          <p:nvPr>
            <p:ph sz="half" idx="2"/>
          </p:nvPr>
        </p:nvSpPr>
        <p:spPr>
          <a:xfrm>
            <a:off x="837711"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zh-CN" altLang="en-US"/>
              <a:t>单击此处编辑母版文本样式</a:t>
            </a:r>
          </a:p>
        </p:txBody>
      </p:sp>
      <p:sp>
        <p:nvSpPr>
          <p:cNvPr id="6" name="内容占位符 5"/>
          <p:cNvSpPr>
            <a:spLocks noGrp="1"/>
          </p:cNvSpPr>
          <p:nvPr>
            <p:ph sz="quarter" idx="4"/>
          </p:nvPr>
        </p:nvSpPr>
        <p:spPr>
          <a:xfrm>
            <a:off x="6156931"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861644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134223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689486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内容占位符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856932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1" y="457200"/>
            <a:ext cx="3922509" cy="1600200"/>
          </a:xfrm>
        </p:spPr>
        <p:txBody>
          <a:bodyPr anchor="b"/>
          <a:lstStyle>
            <a:lvl1pPr>
              <a:defRPr sz="3192"/>
            </a:lvl1pPr>
          </a:lstStyle>
          <a:p>
            <a:r>
              <a:rPr lang="zh-CN" altLang="en-US"/>
              <a:t>单击此处编辑母版标题样式</a:t>
            </a:r>
          </a:p>
        </p:txBody>
      </p:sp>
      <p:sp>
        <p:nvSpPr>
          <p:cNvPr id="3" name="图片占位符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zh-CN" altLang="en-US"/>
          </a:p>
        </p:txBody>
      </p:sp>
      <p:sp>
        <p:nvSpPr>
          <p:cNvPr id="4" name="文本占位符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358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29448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18833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userDrawn="1">
  <p:cSld name="Caption">
    <p:spTree>
      <p:nvGrpSpPr>
        <p:cNvPr id="1" name="Shape 181"/>
        <p:cNvGrpSpPr/>
        <p:nvPr/>
      </p:nvGrpSpPr>
      <p:grpSpPr>
        <a:xfrm>
          <a:off x="0" y="0"/>
          <a:ext cx="0" cy="0"/>
          <a:chOff x="0" y="0"/>
          <a:chExt cx="0" cy="0"/>
        </a:xfrm>
      </p:grpSpPr>
      <p:pic>
        <p:nvPicPr>
          <p:cNvPr id="183" name="Google Shape;183;p10"/>
          <p:cNvPicPr preferRelativeResize="0"/>
          <p:nvPr/>
        </p:nvPicPr>
        <p:blipFill>
          <a:blip r:embed="rId2">
            <a:alphaModFix/>
          </a:blip>
          <a:stretch>
            <a:fillRect/>
          </a:stretch>
        </p:blipFill>
        <p:spPr>
          <a:xfrm rot="-1140812">
            <a:off x="10598458" y="-696357"/>
            <a:ext cx="3159242" cy="1495473"/>
          </a:xfrm>
          <a:prstGeom prst="rect">
            <a:avLst/>
          </a:prstGeom>
          <a:noFill/>
          <a:ln>
            <a:noFill/>
          </a:ln>
        </p:spPr>
      </p:pic>
      <p:pic>
        <p:nvPicPr>
          <p:cNvPr id="184" name="Google Shape;184;p10"/>
          <p:cNvPicPr preferRelativeResize="0"/>
          <p:nvPr/>
        </p:nvPicPr>
        <p:blipFill>
          <a:blip r:embed="rId3">
            <a:alphaModFix/>
          </a:blip>
          <a:stretch>
            <a:fillRect/>
          </a:stretch>
        </p:blipFill>
        <p:spPr>
          <a:xfrm>
            <a:off x="10482360" y="609387"/>
            <a:ext cx="1728471" cy="1178716"/>
          </a:xfrm>
          <a:prstGeom prst="rect">
            <a:avLst/>
          </a:prstGeom>
          <a:noFill/>
          <a:ln>
            <a:noFill/>
          </a:ln>
        </p:spPr>
      </p:pic>
    </p:spTree>
    <p:extLst>
      <p:ext uri="{BB962C8B-B14F-4D97-AF65-F5344CB8AC3E}">
        <p14:creationId xmlns:p14="http://schemas.microsoft.com/office/powerpoint/2010/main" val="2432889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98678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extLst>
      <p:ext uri="{BB962C8B-B14F-4D97-AF65-F5344CB8AC3E}">
        <p14:creationId xmlns:p14="http://schemas.microsoft.com/office/powerpoint/2010/main" val="392747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spTree>
      <p:nvGrpSpPr>
        <p:cNvPr id="1" name="Shape 270"/>
        <p:cNvGrpSpPr/>
        <p:nvPr/>
      </p:nvGrpSpPr>
      <p:grpSpPr>
        <a:xfrm>
          <a:off x="0" y="0"/>
          <a:ext cx="0" cy="0"/>
          <a:chOff x="0" y="0"/>
          <a:chExt cx="0" cy="0"/>
        </a:xfrm>
      </p:grpSpPr>
      <p:grpSp>
        <p:nvGrpSpPr>
          <p:cNvPr id="273" name="Google Shape;273;p15"/>
          <p:cNvGrpSpPr/>
          <p:nvPr/>
        </p:nvGrpSpPr>
        <p:grpSpPr>
          <a:xfrm rot="6215510">
            <a:off x="5803747" y="-1027623"/>
            <a:ext cx="1347535" cy="4545267"/>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1" name="Google Shape;281;p15"/>
          <p:cNvSpPr/>
          <p:nvPr/>
        </p:nvSpPr>
        <p:spPr>
          <a:xfrm rot="2871884">
            <a:off x="825662" y="47797"/>
            <a:ext cx="124236" cy="174169"/>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2" name="Google Shape;282;p15"/>
          <p:cNvSpPr/>
          <p:nvPr/>
        </p:nvSpPr>
        <p:spPr>
          <a:xfrm rot="2871884">
            <a:off x="279464" y="1975176"/>
            <a:ext cx="126808" cy="9855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3" name="Google Shape;283;p15"/>
          <p:cNvSpPr/>
          <p:nvPr/>
        </p:nvSpPr>
        <p:spPr>
          <a:xfrm rot="2871790">
            <a:off x="852533" y="2665703"/>
            <a:ext cx="210179" cy="150154"/>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4" name="Google Shape;284;p15"/>
          <p:cNvSpPr/>
          <p:nvPr/>
        </p:nvSpPr>
        <p:spPr>
          <a:xfrm rot="2871884">
            <a:off x="1190636" y="587487"/>
            <a:ext cx="138739" cy="104687"/>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5" name="Google Shape;285;p15"/>
          <p:cNvSpPr/>
          <p:nvPr/>
        </p:nvSpPr>
        <p:spPr>
          <a:xfrm rot="2871884">
            <a:off x="2079292" y="308516"/>
            <a:ext cx="114020" cy="22825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6" name="Google Shape;286;p15"/>
          <p:cNvSpPr/>
          <p:nvPr/>
        </p:nvSpPr>
        <p:spPr>
          <a:xfrm rot="-4499962">
            <a:off x="6662194" y="5838867"/>
            <a:ext cx="163071" cy="128093"/>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7" name="Google Shape;287;p15"/>
          <p:cNvSpPr/>
          <p:nvPr/>
        </p:nvSpPr>
        <p:spPr>
          <a:xfrm rot="-4499962">
            <a:off x="7301022" y="5006351"/>
            <a:ext cx="113913" cy="107613"/>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8" name="Google Shape;288;p15"/>
          <p:cNvSpPr/>
          <p:nvPr/>
        </p:nvSpPr>
        <p:spPr>
          <a:xfrm rot="-4499962">
            <a:off x="4912861" y="5168585"/>
            <a:ext cx="185809" cy="135801"/>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89" name="Google Shape;289;p15"/>
          <p:cNvSpPr/>
          <p:nvPr/>
        </p:nvSpPr>
        <p:spPr>
          <a:xfrm rot="-4499962">
            <a:off x="7244207" y="5608427"/>
            <a:ext cx="134077" cy="170888"/>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0" name="Google Shape;290;p15"/>
          <p:cNvSpPr/>
          <p:nvPr/>
        </p:nvSpPr>
        <p:spPr>
          <a:xfrm rot="-4499962">
            <a:off x="5261234" y="5696645"/>
            <a:ext cx="133193" cy="130736"/>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1" name="Google Shape;291;p15"/>
          <p:cNvGrpSpPr/>
          <p:nvPr/>
        </p:nvGrpSpPr>
        <p:grpSpPr>
          <a:xfrm rot="2871884">
            <a:off x="10838418" y="2689483"/>
            <a:ext cx="435577" cy="937631"/>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4" name="Google Shape;294;p15"/>
          <p:cNvSpPr/>
          <p:nvPr/>
        </p:nvSpPr>
        <p:spPr>
          <a:xfrm rot="2871790">
            <a:off x="1082971" y="3382711"/>
            <a:ext cx="207608" cy="9257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295" name="Google Shape;295;p15"/>
          <p:cNvPicPr preferRelativeResize="0"/>
          <p:nvPr/>
        </p:nvPicPr>
        <p:blipFill>
          <a:blip r:embed="rId2">
            <a:alphaModFix/>
          </a:blip>
          <a:stretch>
            <a:fillRect/>
          </a:stretch>
        </p:blipFill>
        <p:spPr>
          <a:xfrm>
            <a:off x="724505" y="4872802"/>
            <a:ext cx="1641097" cy="1119167"/>
          </a:xfrm>
          <a:prstGeom prst="rect">
            <a:avLst/>
          </a:prstGeom>
          <a:noFill/>
          <a:ln>
            <a:noFill/>
          </a:ln>
        </p:spPr>
      </p:pic>
      <p:pic>
        <p:nvPicPr>
          <p:cNvPr id="296" name="Google Shape;296;p15"/>
          <p:cNvPicPr preferRelativeResize="0"/>
          <p:nvPr/>
        </p:nvPicPr>
        <p:blipFill>
          <a:blip r:embed="rId3">
            <a:alphaModFix/>
          </a:blip>
          <a:stretch>
            <a:fillRect/>
          </a:stretch>
        </p:blipFill>
        <p:spPr>
          <a:xfrm>
            <a:off x="9447968" y="802834"/>
            <a:ext cx="3061940" cy="1468233"/>
          </a:xfrm>
          <a:prstGeom prst="rect">
            <a:avLst/>
          </a:prstGeom>
          <a:noFill/>
          <a:ln>
            <a:noFill/>
          </a:ln>
        </p:spPr>
      </p:pic>
      <p:pic>
        <p:nvPicPr>
          <p:cNvPr id="297" name="Google Shape;297;p15"/>
          <p:cNvPicPr preferRelativeResize="0"/>
          <p:nvPr/>
        </p:nvPicPr>
        <p:blipFill>
          <a:blip r:embed="rId4">
            <a:alphaModFix/>
          </a:blip>
          <a:stretch>
            <a:fillRect/>
          </a:stretch>
        </p:blipFill>
        <p:spPr>
          <a:xfrm>
            <a:off x="1206375" y="5166267"/>
            <a:ext cx="4435599" cy="3024791"/>
          </a:xfrm>
          <a:prstGeom prst="rect">
            <a:avLst/>
          </a:prstGeom>
          <a:noFill/>
          <a:ln>
            <a:noFill/>
          </a:ln>
        </p:spPr>
      </p:pic>
    </p:spTree>
    <p:extLst>
      <p:ext uri="{BB962C8B-B14F-4D97-AF65-F5344CB8AC3E}">
        <p14:creationId xmlns:p14="http://schemas.microsoft.com/office/powerpoint/2010/main" val="365789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9853713" y="-379658"/>
            <a:ext cx="3573503" cy="1691599"/>
          </a:xfrm>
          <a:prstGeom prst="rect">
            <a:avLst/>
          </a:prstGeom>
          <a:noFill/>
          <a:ln>
            <a:noFill/>
          </a:ln>
        </p:spPr>
      </p:pic>
      <p:grpSp>
        <p:nvGrpSpPr>
          <p:cNvPr id="570" name="Google Shape;570;p27"/>
          <p:cNvGrpSpPr/>
          <p:nvPr/>
        </p:nvGrpSpPr>
        <p:grpSpPr>
          <a:xfrm rot="5400000">
            <a:off x="2890046" y="-2133420"/>
            <a:ext cx="6246891" cy="11148942"/>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78" name="Google Shape;578;p27"/>
          <p:cNvSpPr/>
          <p:nvPr/>
        </p:nvSpPr>
        <p:spPr>
          <a:xfrm rot="198691">
            <a:off x="8526794" y="6326071"/>
            <a:ext cx="123926" cy="174597"/>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79" name="Google Shape;579;p27"/>
          <p:cNvGrpSpPr/>
          <p:nvPr/>
        </p:nvGrpSpPr>
        <p:grpSpPr>
          <a:xfrm>
            <a:off x="534508" y="898085"/>
            <a:ext cx="278443" cy="780567"/>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94" name="Google Shape;594;p27"/>
          <p:cNvGrpSpPr/>
          <p:nvPr/>
        </p:nvGrpSpPr>
        <p:grpSpPr>
          <a:xfrm>
            <a:off x="11204213" y="3428985"/>
            <a:ext cx="339425" cy="487100"/>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pic>
        <p:nvPicPr>
          <p:cNvPr id="606" name="Google Shape;606;p27"/>
          <p:cNvPicPr preferRelativeResize="0"/>
          <p:nvPr/>
        </p:nvPicPr>
        <p:blipFill>
          <a:blip r:embed="rId3">
            <a:alphaModFix/>
          </a:blip>
          <a:stretch>
            <a:fillRect/>
          </a:stretch>
        </p:blipFill>
        <p:spPr>
          <a:xfrm>
            <a:off x="11204214" y="4353268"/>
            <a:ext cx="1921468" cy="1012433"/>
          </a:xfrm>
          <a:prstGeom prst="rect">
            <a:avLst/>
          </a:prstGeom>
          <a:noFill/>
          <a:ln>
            <a:noFill/>
          </a:ln>
        </p:spPr>
      </p:pic>
      <p:pic>
        <p:nvPicPr>
          <p:cNvPr id="607" name="Google Shape;607;p27"/>
          <p:cNvPicPr preferRelativeResize="0"/>
          <p:nvPr/>
        </p:nvPicPr>
        <p:blipFill>
          <a:blip r:embed="rId3">
            <a:alphaModFix/>
          </a:blip>
          <a:stretch>
            <a:fillRect/>
          </a:stretch>
        </p:blipFill>
        <p:spPr>
          <a:xfrm>
            <a:off x="-383748" y="2925301"/>
            <a:ext cx="1196699" cy="816100"/>
          </a:xfrm>
          <a:prstGeom prst="rect">
            <a:avLst/>
          </a:prstGeom>
          <a:noFill/>
          <a:ln>
            <a:noFill/>
          </a:ln>
        </p:spPr>
      </p:pic>
    </p:spTree>
    <p:extLst>
      <p:ext uri="{BB962C8B-B14F-4D97-AF65-F5344CB8AC3E}">
        <p14:creationId xmlns:p14="http://schemas.microsoft.com/office/powerpoint/2010/main" val="58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54"/>
        <p:cNvGrpSpPr/>
        <p:nvPr/>
      </p:nvGrpSpPr>
      <p:grpSpPr>
        <a:xfrm>
          <a:off x="0" y="0"/>
          <a:ext cx="0" cy="0"/>
          <a:chOff x="0" y="0"/>
          <a:chExt cx="0" cy="0"/>
        </a:xfrm>
      </p:grpSpPr>
      <p:grpSp>
        <p:nvGrpSpPr>
          <p:cNvPr id="655" name="Google Shape;655;p30"/>
          <p:cNvGrpSpPr/>
          <p:nvPr/>
        </p:nvGrpSpPr>
        <p:grpSpPr>
          <a:xfrm rot="5400000">
            <a:off x="3160327" y="-1853435"/>
            <a:ext cx="5667397" cy="11086865"/>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4" name="Google Shape;664;p30"/>
          <p:cNvSpPr/>
          <p:nvPr/>
        </p:nvSpPr>
        <p:spPr>
          <a:xfrm>
            <a:off x="11381639" y="3818557"/>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5" name="Google Shape;665;p30"/>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6" name="Google Shape;666;p30"/>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7" name="Google Shape;667;p30"/>
          <p:cNvSpPr/>
          <p:nvPr/>
        </p:nvSpPr>
        <p:spPr>
          <a:xfrm>
            <a:off x="1633793" y="30324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668" name="Google Shape;668;p30"/>
          <p:cNvPicPr preferRelativeResize="0"/>
          <p:nvPr/>
        </p:nvPicPr>
        <p:blipFill>
          <a:blip r:embed="rId2">
            <a:alphaModFix/>
          </a:blip>
          <a:stretch>
            <a:fillRect/>
          </a:stretch>
        </p:blipFill>
        <p:spPr>
          <a:xfrm>
            <a:off x="10778036" y="304983"/>
            <a:ext cx="2145147" cy="1462933"/>
          </a:xfrm>
          <a:prstGeom prst="rect">
            <a:avLst/>
          </a:prstGeom>
          <a:noFill/>
          <a:ln>
            <a:noFill/>
          </a:ln>
        </p:spPr>
      </p:pic>
      <p:pic>
        <p:nvPicPr>
          <p:cNvPr id="669" name="Google Shape;669;p30"/>
          <p:cNvPicPr preferRelativeResize="0"/>
          <p:nvPr/>
        </p:nvPicPr>
        <p:blipFill>
          <a:blip r:embed="rId2">
            <a:alphaModFix/>
          </a:blip>
          <a:stretch>
            <a:fillRect/>
          </a:stretch>
        </p:blipFill>
        <p:spPr>
          <a:xfrm>
            <a:off x="3848689" y="5974836"/>
            <a:ext cx="2611158" cy="1375833"/>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2155642" y="607593"/>
            <a:ext cx="3977238" cy="2128964"/>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7868968" y="5218073"/>
            <a:ext cx="6103903" cy="2889388"/>
          </a:xfrm>
          <a:prstGeom prst="rect">
            <a:avLst/>
          </a:prstGeom>
          <a:noFill/>
          <a:ln>
            <a:noFill/>
          </a:ln>
        </p:spPr>
      </p:pic>
      <p:pic>
        <p:nvPicPr>
          <p:cNvPr id="672" name="Google Shape;672;p30"/>
          <p:cNvPicPr preferRelativeResize="0"/>
          <p:nvPr/>
        </p:nvPicPr>
        <p:blipFill>
          <a:blip r:embed="rId2">
            <a:alphaModFix/>
          </a:blip>
          <a:stretch>
            <a:fillRect/>
          </a:stretch>
        </p:blipFill>
        <p:spPr>
          <a:xfrm>
            <a:off x="3196506" y="-208499"/>
            <a:ext cx="1196699" cy="816100"/>
          </a:xfrm>
          <a:prstGeom prst="rect">
            <a:avLst/>
          </a:prstGeom>
          <a:noFill/>
          <a:ln>
            <a:noFill/>
          </a:ln>
        </p:spPr>
      </p:pic>
    </p:spTree>
    <p:extLst>
      <p:ext uri="{BB962C8B-B14F-4D97-AF65-F5344CB8AC3E}">
        <p14:creationId xmlns:p14="http://schemas.microsoft.com/office/powerpoint/2010/main" val="224690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90"/>
        <p:cNvGrpSpPr/>
        <p:nvPr/>
      </p:nvGrpSpPr>
      <p:grpSpPr>
        <a:xfrm>
          <a:off x="0" y="0"/>
          <a:ext cx="0" cy="0"/>
          <a:chOff x="0" y="0"/>
          <a:chExt cx="0" cy="0"/>
        </a:xfrm>
      </p:grpSpPr>
      <p:grpSp>
        <p:nvGrpSpPr>
          <p:cNvPr id="691" name="Google Shape;691;p32"/>
          <p:cNvGrpSpPr/>
          <p:nvPr/>
        </p:nvGrpSpPr>
        <p:grpSpPr>
          <a:xfrm rot="5400000">
            <a:off x="2357509" y="-959679"/>
            <a:ext cx="5286533" cy="8918488"/>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99" name="Google Shape;699;p32"/>
          <p:cNvSpPr/>
          <p:nvPr/>
        </p:nvSpPr>
        <p:spPr>
          <a:xfrm flipH="1">
            <a:off x="2092554" y="1834090"/>
            <a:ext cx="246757" cy="392767"/>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0" name="Google Shape;700;p32"/>
          <p:cNvSpPr/>
          <p:nvPr/>
        </p:nvSpPr>
        <p:spPr>
          <a:xfrm>
            <a:off x="9945337" y="1576221"/>
            <a:ext cx="142419" cy="191676"/>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1" name="Google Shape;701;p32"/>
          <p:cNvSpPr/>
          <p:nvPr/>
        </p:nvSpPr>
        <p:spPr>
          <a:xfrm>
            <a:off x="5401050" y="720009"/>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02" name="Google Shape;702;p32"/>
          <p:cNvSpPr/>
          <p:nvPr/>
        </p:nvSpPr>
        <p:spPr>
          <a:xfrm>
            <a:off x="10931800" y="4190342"/>
            <a:ext cx="187786" cy="252791"/>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pic>
        <p:nvPicPr>
          <p:cNvPr id="703" name="Google Shape;703;p32"/>
          <p:cNvPicPr preferRelativeResize="0"/>
          <p:nvPr/>
        </p:nvPicPr>
        <p:blipFill>
          <a:blip r:embed="rId2">
            <a:alphaModFix/>
          </a:blip>
          <a:stretch>
            <a:fillRect/>
          </a:stretch>
        </p:blipFill>
        <p:spPr>
          <a:xfrm rot="7204250">
            <a:off x="-71783" y="-751436"/>
            <a:ext cx="869467" cy="2684742"/>
          </a:xfrm>
          <a:prstGeom prst="rect">
            <a:avLst/>
          </a:prstGeom>
          <a:noFill/>
          <a:ln>
            <a:noFill/>
          </a:ln>
        </p:spPr>
      </p:pic>
      <p:pic>
        <p:nvPicPr>
          <p:cNvPr id="704" name="Google Shape;704;p32"/>
          <p:cNvPicPr preferRelativeResize="0"/>
          <p:nvPr/>
        </p:nvPicPr>
        <p:blipFill>
          <a:blip r:embed="rId3">
            <a:alphaModFix/>
          </a:blip>
          <a:stretch>
            <a:fillRect/>
          </a:stretch>
        </p:blipFill>
        <p:spPr>
          <a:xfrm>
            <a:off x="187253" y="387784"/>
            <a:ext cx="1641097" cy="1119167"/>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10446858" y="4939902"/>
            <a:ext cx="2611158" cy="1375833"/>
          </a:xfrm>
          <a:prstGeom prst="rect">
            <a:avLst/>
          </a:prstGeom>
          <a:noFill/>
          <a:ln>
            <a:noFill/>
          </a:ln>
        </p:spPr>
      </p:pic>
    </p:spTree>
    <p:extLst>
      <p:ext uri="{BB962C8B-B14F-4D97-AF65-F5344CB8AC3E}">
        <p14:creationId xmlns:p14="http://schemas.microsoft.com/office/powerpoint/2010/main" val="182284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11247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5433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1">
            <a:alphaModFix/>
          </a:blip>
          <a:stretch>
            <a:fillRect/>
          </a:stretch>
        </p:blipFill>
        <p:spPr>
          <a:xfrm rot="5400000">
            <a:off x="2848152" y="-2424301"/>
            <a:ext cx="6465535" cy="11706602"/>
          </a:xfrm>
          <a:prstGeom prst="rect">
            <a:avLst/>
          </a:prstGeom>
          <a:noFill/>
          <a:ln>
            <a:noFill/>
          </a:ln>
        </p:spPr>
      </p:pic>
    </p:spTree>
    <p:extLst>
      <p:ext uri="{BB962C8B-B14F-4D97-AF65-F5344CB8AC3E}">
        <p14:creationId xmlns:p14="http://schemas.microsoft.com/office/powerpoint/2010/main" val="3743347137"/>
      </p:ext>
    </p:extLst>
  </p:cSld>
  <p:clrMap bg1="lt1" tx1="dk1" bg2="dk2" tx2="lt2" accent1="accent1" accent2="accent2" accent3="accent3" accent4="accent4" accent5="accent5" accent6="accent6" hlink="hlink" folHlink="folHlink"/>
  <p:sldLayoutIdLst>
    <p:sldLayoutId id="2147483686" r:id="rId1"/>
    <p:sldLayoutId id="2147483694" r:id="rId2"/>
    <p:sldLayoutId id="2147483696" r:id="rId3"/>
    <p:sldLayoutId id="2147483699" r:id="rId4"/>
    <p:sldLayoutId id="2147483711" r:id="rId5"/>
    <p:sldLayoutId id="2147483714" r:id="rId6"/>
    <p:sldLayoutId id="2147483716" r:id="rId7"/>
    <p:sldLayoutId id="214748371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91211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12114" rtl="0" eaLnBrk="1" fontAlgn="auto" latinLnBrk="0" hangingPunct="1">
                <a:lnSpc>
                  <a:spcPct val="100000"/>
                </a:lnSpc>
                <a:spcBef>
                  <a:spcPts val="0"/>
                </a:spcBef>
                <a:spcAft>
                  <a:spcPts val="0"/>
                </a:spcAft>
                <a:buClrTx/>
                <a:buSzTx/>
                <a:buFont typeface="Arial"/>
                <a:buNone/>
                <a:tabLst/>
                <a:defRPr/>
              </a:pPr>
              <a:t>2025/2/4</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91211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7"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12114" rtl="0" eaLnBrk="1" fontAlgn="auto" latinLnBrk="0" hangingPunct="1">
                <a:lnSpc>
                  <a:spcPct val="100000"/>
                </a:lnSpc>
                <a:spcBef>
                  <a:spcPts val="0"/>
                </a:spcBef>
                <a:spcAft>
                  <a:spcPts val="0"/>
                </a:spcAft>
                <a:buClrTx/>
                <a:buSzTx/>
                <a:buFont typeface="Arial"/>
                <a:buNone/>
                <a:tabLst/>
                <a:defRPr/>
              </a:pPr>
              <a:t>‹#›</a:t>
            </a:fld>
            <a:endParaRPr kumimoji="0" lang="zh-CN" altLang="en-US" sz="1197"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37053155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1.gif"/><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4" y="8483"/>
            <a:ext cx="12161838" cy="6841034"/>
          </a:xfrm>
          <a:prstGeom prst="rect">
            <a:avLst/>
          </a:prstGeom>
        </p:spPr>
      </p:pic>
      <p:sp>
        <p:nvSpPr>
          <p:cNvPr id="7" name="Rectangle 5"/>
          <p:cNvSpPr>
            <a:spLocks noChangeArrowheads="1"/>
          </p:cNvSpPr>
          <p:nvPr/>
        </p:nvSpPr>
        <p:spPr bwMode="auto">
          <a:xfrm>
            <a:off x="3218756" y="3877471"/>
            <a:ext cx="5472827" cy="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ct val="50000"/>
              </a:spcBef>
              <a:spcAft>
                <a:spcPts val="0"/>
              </a:spcAft>
              <a:buClrTx/>
              <a:buSzTx/>
              <a:buFont typeface="Arial"/>
              <a:buNone/>
              <a:tabLst/>
              <a:defRPr/>
            </a:pPr>
            <a:r>
              <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92"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92"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711185" y="2210440"/>
            <a:ext cx="10688714" cy="10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3591"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TIẾNG VIỆT</a:t>
            </a:r>
            <a:endParaRPr kumimoji="0" lang="en-US" sz="3591"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lang="en-US" sz="2394" b="1" kern="1200" smtClean="0">
                <a:solidFill>
                  <a:srgbClr val="7030A0"/>
                </a:solidFill>
                <a:latin typeface="Times New Roman" pitchFamily="18" charset="0"/>
                <a:cs typeface="Times New Roman" pitchFamily="18" charset="0"/>
              </a:rPr>
              <a:t>LUYỆN TỪ VÀ CÂU: LUYỆN TẬP VỀ CHỦ NGỮ</a:t>
            </a:r>
            <a:r>
              <a:rPr kumimoji="0" lang="en-US" sz="2394"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 </a:t>
            </a:r>
            <a:endParaRPr kumimoji="0" lang="en-US" sz="2394"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194767" y="48335"/>
            <a:ext cx="9802268" cy="1627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793"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12114" rtl="0" eaLnBrk="1" fontAlgn="auto" latinLnBrk="0" hangingPunct="1">
              <a:lnSpc>
                <a:spcPct val="100000"/>
              </a:lnSpc>
              <a:spcBef>
                <a:spcPts val="0"/>
              </a:spcBef>
              <a:spcAft>
                <a:spcPts val="0"/>
              </a:spcAft>
              <a:buClrTx/>
              <a:buSzTx/>
              <a:buFont typeface="Arial"/>
              <a:buNone/>
              <a:tabLst/>
              <a:defRPr/>
            </a:pPr>
            <a:r>
              <a:rPr kumimoji="0" lang="en-US" sz="2394"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94"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0066" y="3232237"/>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33575" y="3309320"/>
            <a:ext cx="6765022" cy="31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91753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1014901" y="4221147"/>
            <a:ext cx="11146937" cy="646331"/>
          </a:xfrm>
          <a:prstGeom prst="rect">
            <a:avLst/>
          </a:prstGeom>
          <a:noFill/>
        </p:spPr>
        <p:txBody>
          <a:bodyPr wrap="square">
            <a:spAutoFit/>
          </a:bodyPr>
          <a:lstStyle/>
          <a:p>
            <a:r>
              <a:rPr lang="vi-VN" sz="3600"/>
              <a:t>c. Chủ ngữ là danh từ chỉ hiện tượng tự nhiên.</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05444" y="1058985"/>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683DD-01F8-9737-D376-94F68382B6FD}"/>
              </a:ext>
            </a:extLst>
          </p:cNvPr>
          <p:cNvSpPr txBox="1"/>
          <p:nvPr/>
        </p:nvSpPr>
        <p:spPr>
          <a:xfrm>
            <a:off x="1581373" y="4889864"/>
            <a:ext cx="9506537" cy="646331"/>
          </a:xfrm>
          <a:prstGeom prst="rect">
            <a:avLst/>
          </a:prstGeom>
          <a:noFill/>
        </p:spPr>
        <p:txBody>
          <a:bodyPr wrap="square">
            <a:spAutoFit/>
          </a:bodyPr>
          <a:lstStyle/>
          <a:p>
            <a:pPr algn="just"/>
            <a:r>
              <a:rPr lang="en-US" sz="3600" b="1">
                <a:solidFill>
                  <a:srgbClr val="C00000"/>
                </a:solidFill>
              </a:rPr>
              <a:t>Mặt trời toả nắng xuống sân nhà Thảo.</a:t>
            </a:r>
          </a:p>
        </p:txBody>
      </p:sp>
    </p:spTree>
    <p:extLst>
      <p:ext uri="{BB962C8B-B14F-4D97-AF65-F5344CB8AC3E}">
        <p14:creationId xmlns:p14="http://schemas.microsoft.com/office/powerpoint/2010/main" val="31361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1014901" y="4221147"/>
            <a:ext cx="11146937" cy="646331"/>
          </a:xfrm>
          <a:prstGeom prst="rect">
            <a:avLst/>
          </a:prstGeom>
          <a:noFill/>
        </p:spPr>
        <p:txBody>
          <a:bodyPr wrap="square">
            <a:spAutoFit/>
          </a:bodyPr>
          <a:lstStyle/>
          <a:p>
            <a:r>
              <a:rPr lang="vi-VN" sz="3600"/>
              <a:t>b. Chủ ngữ là danh từ chỉ vật.</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05444" y="1058985"/>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683DD-01F8-9737-D376-94F68382B6FD}"/>
              </a:ext>
            </a:extLst>
          </p:cNvPr>
          <p:cNvSpPr txBox="1"/>
          <p:nvPr/>
        </p:nvSpPr>
        <p:spPr>
          <a:xfrm>
            <a:off x="1458280" y="5082344"/>
            <a:ext cx="9506537" cy="646331"/>
          </a:xfrm>
          <a:prstGeom prst="rect">
            <a:avLst/>
          </a:prstGeom>
          <a:noFill/>
        </p:spPr>
        <p:txBody>
          <a:bodyPr wrap="square">
            <a:spAutoFit/>
          </a:bodyPr>
          <a:lstStyle/>
          <a:p>
            <a:pPr algn="just"/>
            <a:r>
              <a:rPr lang="en-US" sz="3600" b="1">
                <a:solidFill>
                  <a:srgbClr val="C00000"/>
                </a:solidFill>
              </a:rPr>
              <a:t>Đàn gà chăm chỉ nhặt thóc.</a:t>
            </a:r>
          </a:p>
        </p:txBody>
      </p:sp>
    </p:spTree>
    <p:extLst>
      <p:ext uri="{BB962C8B-B14F-4D97-AF65-F5344CB8AC3E}">
        <p14:creationId xmlns:p14="http://schemas.microsoft.com/office/powerpoint/2010/main" val="32024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ẩm nang cho mentee - Vietnam Alumni Mentoring">
            <a:extLst>
              <a:ext uri="{FF2B5EF4-FFF2-40B4-BE49-F238E27FC236}">
                <a16:creationId xmlns:a16="http://schemas.microsoft.com/office/drawing/2014/main" id="{903461B4-AE7E-FADC-FF2B-E8FFDFA71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9" r="32391" b="16311"/>
          <a:stretch/>
        </p:blipFill>
        <p:spPr bwMode="auto">
          <a:xfrm>
            <a:off x="278147" y="3017632"/>
            <a:ext cx="3550904" cy="384036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179A0BB-009B-3263-8574-69D2F4E06F52}"/>
              </a:ext>
            </a:extLst>
          </p:cNvPr>
          <p:cNvGrpSpPr/>
          <p:nvPr/>
        </p:nvGrpSpPr>
        <p:grpSpPr>
          <a:xfrm>
            <a:off x="4826447" y="685800"/>
            <a:ext cx="5841553" cy="2743200"/>
            <a:chOff x="6426647" y="1074601"/>
            <a:chExt cx="5163541" cy="2493662"/>
          </a:xfrm>
        </p:grpSpPr>
        <p:sp>
          <p:nvSpPr>
            <p:cNvPr id="3" name="Thought Bubble: Cloud 2">
              <a:extLst>
                <a:ext uri="{FF2B5EF4-FFF2-40B4-BE49-F238E27FC236}">
                  <a16:creationId xmlns:a16="http://schemas.microsoft.com/office/drawing/2014/main" id="{37E1FCCB-C964-8B61-DA11-FA1148149333}"/>
                </a:ext>
              </a:extLst>
            </p:cNvPr>
            <p:cNvSpPr/>
            <p:nvPr/>
          </p:nvSpPr>
          <p:spPr>
            <a:xfrm>
              <a:off x="6426647" y="1074601"/>
              <a:ext cx="5163541" cy="2493662"/>
            </a:xfrm>
            <a:prstGeom prst="cloudCallout">
              <a:avLst>
                <a:gd name="adj1" fmla="val -68651"/>
                <a:gd name="adj2" fmla="val 36279"/>
              </a:avLst>
            </a:prstGeom>
            <a:solidFill>
              <a:srgbClr val="FDF8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0000"/>
                </a:solidFill>
                <a:latin typeface="+mj-lt"/>
                <a:ea typeface="AvantGarde" panose="00000400000000000000" pitchFamily="2" charset="0"/>
                <a:cs typeface="AvantGarde" panose="00000400000000000000" pitchFamily="2" charset="0"/>
              </a:endParaRPr>
            </a:p>
          </p:txBody>
        </p:sp>
        <p:sp>
          <p:nvSpPr>
            <p:cNvPr id="7" name="TextBox 6">
              <a:extLst>
                <a:ext uri="{FF2B5EF4-FFF2-40B4-BE49-F238E27FC236}">
                  <a16:creationId xmlns:a16="http://schemas.microsoft.com/office/drawing/2014/main" id="{C76C822D-5BF6-6B99-7E01-5F7F065F9CDD}"/>
                </a:ext>
              </a:extLst>
            </p:cNvPr>
            <p:cNvSpPr txBox="1"/>
            <p:nvPr/>
          </p:nvSpPr>
          <p:spPr>
            <a:xfrm>
              <a:off x="7055307" y="1599574"/>
              <a:ext cx="3529027" cy="1594742"/>
            </a:xfrm>
            <a:prstGeom prst="rect">
              <a:avLst/>
            </a:prstGeom>
            <a:noFill/>
          </p:spPr>
          <p:txBody>
            <a:bodyPr wrap="square">
              <a:spAutoFit/>
            </a:bodyPr>
            <a:lstStyle/>
            <a:p>
              <a:pPr algn="ctr"/>
              <a:r>
                <a:rPr lang="en-US" sz="3600">
                  <a:solidFill>
                    <a:srgbClr val="000000"/>
                  </a:solidFill>
                  <a:latin typeface="+mj-lt"/>
                  <a:ea typeface="AvantGarde" panose="00000400000000000000" pitchFamily="2" charset="0"/>
                  <a:cs typeface="AvantGarde" panose="00000400000000000000" pitchFamily="2" charset="0"/>
                </a:rPr>
                <a:t>N</a:t>
              </a:r>
              <a:r>
                <a:rPr lang="en-US" sz="3600">
                  <a:latin typeface="+mj-lt"/>
                  <a:ea typeface="AvantGarde" panose="00000400000000000000" pitchFamily="2" charset="0"/>
                  <a:cs typeface="AvantGarde" panose="00000400000000000000" pitchFamily="2" charset="0"/>
                </a:rPr>
                <a:t>êu những hiểu biết của em về chủ ngữ?</a:t>
              </a:r>
              <a:endParaRPr lang="en-US" sz="3600">
                <a:solidFill>
                  <a:srgbClr val="000000"/>
                </a:solidFill>
                <a:latin typeface="+mj-lt"/>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24614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B6B61FF-A473-5FEF-1BA3-2C7DC4AAF74F}"/>
              </a:ext>
            </a:extLst>
          </p:cNvPr>
          <p:cNvSpPr/>
          <p:nvPr/>
        </p:nvSpPr>
        <p:spPr>
          <a:xfrm>
            <a:off x="947110" y="873526"/>
            <a:ext cx="10267617" cy="5059725"/>
          </a:xfrm>
          <a:custGeom>
            <a:avLst/>
            <a:gdLst>
              <a:gd name="connsiteX0" fmla="*/ 0 w 10267617"/>
              <a:gd name="connsiteY0" fmla="*/ 843304 h 5059725"/>
              <a:gd name="connsiteX1" fmla="*/ 843304 w 10267617"/>
              <a:gd name="connsiteY1" fmla="*/ 0 h 5059725"/>
              <a:gd name="connsiteX2" fmla="*/ 1589192 w 10267617"/>
              <a:gd name="connsiteY2" fmla="*/ 0 h 5059725"/>
              <a:gd name="connsiteX3" fmla="*/ 2420890 w 10267617"/>
              <a:gd name="connsiteY3" fmla="*/ 0 h 5059725"/>
              <a:gd name="connsiteX4" fmla="*/ 3080967 w 10267617"/>
              <a:gd name="connsiteY4" fmla="*/ 0 h 5059725"/>
              <a:gd name="connsiteX5" fmla="*/ 3483614 w 10267617"/>
              <a:gd name="connsiteY5" fmla="*/ 0 h 5059725"/>
              <a:gd name="connsiteX6" fmla="*/ 3972072 w 10267617"/>
              <a:gd name="connsiteY6" fmla="*/ 0 h 5059725"/>
              <a:gd name="connsiteX7" fmla="*/ 4803770 w 10267617"/>
              <a:gd name="connsiteY7" fmla="*/ 0 h 5059725"/>
              <a:gd name="connsiteX8" fmla="*/ 5635467 w 10267617"/>
              <a:gd name="connsiteY8" fmla="*/ 0 h 5059725"/>
              <a:gd name="connsiteX9" fmla="*/ 6381355 w 10267617"/>
              <a:gd name="connsiteY9" fmla="*/ 0 h 5059725"/>
              <a:gd name="connsiteX10" fmla="*/ 6784003 w 10267617"/>
              <a:gd name="connsiteY10" fmla="*/ 0 h 5059725"/>
              <a:gd name="connsiteX11" fmla="*/ 7272460 w 10267617"/>
              <a:gd name="connsiteY11" fmla="*/ 0 h 5059725"/>
              <a:gd name="connsiteX12" fmla="*/ 7932538 w 10267617"/>
              <a:gd name="connsiteY12" fmla="*/ 0 h 5059725"/>
              <a:gd name="connsiteX13" fmla="*/ 8420995 w 10267617"/>
              <a:gd name="connsiteY13" fmla="*/ 0 h 5059725"/>
              <a:gd name="connsiteX14" fmla="*/ 9424313 w 10267617"/>
              <a:gd name="connsiteY14" fmla="*/ 0 h 5059725"/>
              <a:gd name="connsiteX15" fmla="*/ 10267617 w 10267617"/>
              <a:gd name="connsiteY15" fmla="*/ 843304 h 5059725"/>
              <a:gd name="connsiteX16" fmla="*/ 10267617 w 10267617"/>
              <a:gd name="connsiteY16" fmla="*/ 1484196 h 5059725"/>
              <a:gd name="connsiteX17" fmla="*/ 10267617 w 10267617"/>
              <a:gd name="connsiteY17" fmla="*/ 2226282 h 5059725"/>
              <a:gd name="connsiteX18" fmla="*/ 10267617 w 10267617"/>
              <a:gd name="connsiteY18" fmla="*/ 2867174 h 5059725"/>
              <a:gd name="connsiteX19" fmla="*/ 10267617 w 10267617"/>
              <a:gd name="connsiteY19" fmla="*/ 3609260 h 5059725"/>
              <a:gd name="connsiteX20" fmla="*/ 10267617 w 10267617"/>
              <a:gd name="connsiteY20" fmla="*/ 4216421 h 5059725"/>
              <a:gd name="connsiteX21" fmla="*/ 9424313 w 10267617"/>
              <a:gd name="connsiteY21" fmla="*/ 5059725 h 5059725"/>
              <a:gd name="connsiteX22" fmla="*/ 8678425 w 10267617"/>
              <a:gd name="connsiteY22" fmla="*/ 5059725 h 5059725"/>
              <a:gd name="connsiteX23" fmla="*/ 7846727 w 10267617"/>
              <a:gd name="connsiteY23" fmla="*/ 5059725 h 5059725"/>
              <a:gd name="connsiteX24" fmla="*/ 7015030 w 10267617"/>
              <a:gd name="connsiteY24" fmla="*/ 5059725 h 5059725"/>
              <a:gd name="connsiteX25" fmla="*/ 6612382 w 10267617"/>
              <a:gd name="connsiteY25" fmla="*/ 5059725 h 5059725"/>
              <a:gd name="connsiteX26" fmla="*/ 6038115 w 10267617"/>
              <a:gd name="connsiteY26" fmla="*/ 5059725 h 5059725"/>
              <a:gd name="connsiteX27" fmla="*/ 5635467 w 10267617"/>
              <a:gd name="connsiteY27" fmla="*/ 5059725 h 5059725"/>
              <a:gd name="connsiteX28" fmla="*/ 4889580 w 10267617"/>
              <a:gd name="connsiteY28" fmla="*/ 5059725 h 5059725"/>
              <a:gd name="connsiteX29" fmla="*/ 4486932 w 10267617"/>
              <a:gd name="connsiteY29" fmla="*/ 5059725 h 5059725"/>
              <a:gd name="connsiteX30" fmla="*/ 3826855 w 10267617"/>
              <a:gd name="connsiteY30" fmla="*/ 5059725 h 5059725"/>
              <a:gd name="connsiteX31" fmla="*/ 2995157 w 10267617"/>
              <a:gd name="connsiteY31" fmla="*/ 5059725 h 5059725"/>
              <a:gd name="connsiteX32" fmla="*/ 2506700 w 10267617"/>
              <a:gd name="connsiteY32" fmla="*/ 5059725 h 5059725"/>
              <a:gd name="connsiteX33" fmla="*/ 2104052 w 10267617"/>
              <a:gd name="connsiteY33" fmla="*/ 5059725 h 5059725"/>
              <a:gd name="connsiteX34" fmla="*/ 1529785 w 10267617"/>
              <a:gd name="connsiteY34" fmla="*/ 5059725 h 5059725"/>
              <a:gd name="connsiteX35" fmla="*/ 843304 w 10267617"/>
              <a:gd name="connsiteY35" fmla="*/ 5059725 h 5059725"/>
              <a:gd name="connsiteX36" fmla="*/ 0 w 10267617"/>
              <a:gd name="connsiteY36" fmla="*/ 4216421 h 5059725"/>
              <a:gd name="connsiteX37" fmla="*/ 0 w 10267617"/>
              <a:gd name="connsiteY37" fmla="*/ 3609260 h 5059725"/>
              <a:gd name="connsiteX38" fmla="*/ 0 w 10267617"/>
              <a:gd name="connsiteY38" fmla="*/ 2968368 h 5059725"/>
              <a:gd name="connsiteX39" fmla="*/ 0 w 10267617"/>
              <a:gd name="connsiteY39" fmla="*/ 2361207 h 5059725"/>
              <a:gd name="connsiteX40" fmla="*/ 0 w 10267617"/>
              <a:gd name="connsiteY40" fmla="*/ 1754046 h 5059725"/>
              <a:gd name="connsiteX41" fmla="*/ 0 w 10267617"/>
              <a:gd name="connsiteY41" fmla="*/ 843304 h 505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267617" h="5059725" fill="none" extrusionOk="0">
                <a:moveTo>
                  <a:pt x="0" y="843304"/>
                </a:moveTo>
                <a:cubicBezTo>
                  <a:pt x="36059" y="359169"/>
                  <a:pt x="338611" y="-34974"/>
                  <a:pt x="843304" y="0"/>
                </a:cubicBezTo>
                <a:cubicBezTo>
                  <a:pt x="995519" y="4299"/>
                  <a:pt x="1422230" y="-23304"/>
                  <a:pt x="1589192" y="0"/>
                </a:cubicBezTo>
                <a:cubicBezTo>
                  <a:pt x="1756154" y="23304"/>
                  <a:pt x="2184535" y="19448"/>
                  <a:pt x="2420890" y="0"/>
                </a:cubicBezTo>
                <a:cubicBezTo>
                  <a:pt x="2657245" y="-19448"/>
                  <a:pt x="2869699" y="22387"/>
                  <a:pt x="3080967" y="0"/>
                </a:cubicBezTo>
                <a:cubicBezTo>
                  <a:pt x="3292235" y="-22387"/>
                  <a:pt x="3303699" y="-4525"/>
                  <a:pt x="3483614" y="0"/>
                </a:cubicBezTo>
                <a:cubicBezTo>
                  <a:pt x="3663529" y="4525"/>
                  <a:pt x="3776373" y="-24179"/>
                  <a:pt x="3972072" y="0"/>
                </a:cubicBezTo>
                <a:cubicBezTo>
                  <a:pt x="4167771" y="24179"/>
                  <a:pt x="4610255" y="4489"/>
                  <a:pt x="4803770" y="0"/>
                </a:cubicBezTo>
                <a:cubicBezTo>
                  <a:pt x="4997285" y="-4489"/>
                  <a:pt x="5242686" y="27610"/>
                  <a:pt x="5635467" y="0"/>
                </a:cubicBezTo>
                <a:cubicBezTo>
                  <a:pt x="6028248" y="-27610"/>
                  <a:pt x="6036541" y="-37049"/>
                  <a:pt x="6381355" y="0"/>
                </a:cubicBezTo>
                <a:cubicBezTo>
                  <a:pt x="6726169" y="37049"/>
                  <a:pt x="6690427" y="12811"/>
                  <a:pt x="6784003" y="0"/>
                </a:cubicBezTo>
                <a:cubicBezTo>
                  <a:pt x="6877579" y="-12811"/>
                  <a:pt x="7081043" y="2043"/>
                  <a:pt x="7272460" y="0"/>
                </a:cubicBezTo>
                <a:cubicBezTo>
                  <a:pt x="7463877" y="-2043"/>
                  <a:pt x="7682351" y="20756"/>
                  <a:pt x="7932538" y="0"/>
                </a:cubicBezTo>
                <a:cubicBezTo>
                  <a:pt x="8182725" y="-20756"/>
                  <a:pt x="8272174" y="-23072"/>
                  <a:pt x="8420995" y="0"/>
                </a:cubicBezTo>
                <a:cubicBezTo>
                  <a:pt x="8569816" y="23072"/>
                  <a:pt x="9097146" y="5601"/>
                  <a:pt x="9424313" y="0"/>
                </a:cubicBezTo>
                <a:cubicBezTo>
                  <a:pt x="9835752" y="50879"/>
                  <a:pt x="10315633" y="469809"/>
                  <a:pt x="10267617" y="843304"/>
                </a:cubicBezTo>
                <a:cubicBezTo>
                  <a:pt x="10242756" y="1028912"/>
                  <a:pt x="10271691" y="1262277"/>
                  <a:pt x="10267617" y="1484196"/>
                </a:cubicBezTo>
                <a:cubicBezTo>
                  <a:pt x="10263543" y="1706115"/>
                  <a:pt x="10276867" y="1963418"/>
                  <a:pt x="10267617" y="2226282"/>
                </a:cubicBezTo>
                <a:cubicBezTo>
                  <a:pt x="10258367" y="2489146"/>
                  <a:pt x="10251507" y="2589965"/>
                  <a:pt x="10267617" y="2867174"/>
                </a:cubicBezTo>
                <a:cubicBezTo>
                  <a:pt x="10283727" y="3144383"/>
                  <a:pt x="10270634" y="3243103"/>
                  <a:pt x="10267617" y="3609260"/>
                </a:cubicBezTo>
                <a:cubicBezTo>
                  <a:pt x="10264600" y="3975417"/>
                  <a:pt x="10278166" y="3978707"/>
                  <a:pt x="10267617" y="4216421"/>
                </a:cubicBezTo>
                <a:cubicBezTo>
                  <a:pt x="10254300" y="4642915"/>
                  <a:pt x="9795875" y="5030531"/>
                  <a:pt x="9424313" y="5059725"/>
                </a:cubicBezTo>
                <a:cubicBezTo>
                  <a:pt x="9190826" y="5079668"/>
                  <a:pt x="9002668" y="5061599"/>
                  <a:pt x="8678425" y="5059725"/>
                </a:cubicBezTo>
                <a:cubicBezTo>
                  <a:pt x="8354182" y="5057851"/>
                  <a:pt x="8024548" y="5044267"/>
                  <a:pt x="7846727" y="5059725"/>
                </a:cubicBezTo>
                <a:cubicBezTo>
                  <a:pt x="7668906" y="5075183"/>
                  <a:pt x="7376212" y="5054186"/>
                  <a:pt x="7015030" y="5059725"/>
                </a:cubicBezTo>
                <a:cubicBezTo>
                  <a:pt x="6653848" y="5065264"/>
                  <a:pt x="6753414" y="5063391"/>
                  <a:pt x="6612382" y="5059725"/>
                </a:cubicBezTo>
                <a:cubicBezTo>
                  <a:pt x="6471350" y="5056059"/>
                  <a:pt x="6183822" y="5050985"/>
                  <a:pt x="6038115" y="5059725"/>
                </a:cubicBezTo>
                <a:cubicBezTo>
                  <a:pt x="5892408" y="5068465"/>
                  <a:pt x="5741811" y="5066478"/>
                  <a:pt x="5635467" y="5059725"/>
                </a:cubicBezTo>
                <a:cubicBezTo>
                  <a:pt x="5529123" y="5052972"/>
                  <a:pt x="5089174" y="5042497"/>
                  <a:pt x="4889580" y="5059725"/>
                </a:cubicBezTo>
                <a:cubicBezTo>
                  <a:pt x="4689986" y="5076953"/>
                  <a:pt x="4600045" y="5078229"/>
                  <a:pt x="4486932" y="5059725"/>
                </a:cubicBezTo>
                <a:cubicBezTo>
                  <a:pt x="4373819" y="5041221"/>
                  <a:pt x="4021312" y="5087083"/>
                  <a:pt x="3826855" y="5059725"/>
                </a:cubicBezTo>
                <a:cubicBezTo>
                  <a:pt x="3632398" y="5032367"/>
                  <a:pt x="3256249" y="5024432"/>
                  <a:pt x="2995157" y="5059725"/>
                </a:cubicBezTo>
                <a:cubicBezTo>
                  <a:pt x="2734065" y="5095018"/>
                  <a:pt x="2668288" y="5061166"/>
                  <a:pt x="2506700" y="5059725"/>
                </a:cubicBezTo>
                <a:cubicBezTo>
                  <a:pt x="2345112" y="5058284"/>
                  <a:pt x="2235451" y="5066440"/>
                  <a:pt x="2104052" y="5059725"/>
                </a:cubicBezTo>
                <a:cubicBezTo>
                  <a:pt x="1972653" y="5053010"/>
                  <a:pt x="1788044" y="5059483"/>
                  <a:pt x="1529785" y="5059725"/>
                </a:cubicBezTo>
                <a:cubicBezTo>
                  <a:pt x="1271526" y="5059967"/>
                  <a:pt x="1153169" y="5083584"/>
                  <a:pt x="843304" y="5059725"/>
                </a:cubicBezTo>
                <a:cubicBezTo>
                  <a:pt x="329996" y="5049170"/>
                  <a:pt x="-45781" y="4697875"/>
                  <a:pt x="0" y="4216421"/>
                </a:cubicBezTo>
                <a:cubicBezTo>
                  <a:pt x="-24696" y="4024548"/>
                  <a:pt x="1383" y="3844864"/>
                  <a:pt x="0" y="3609260"/>
                </a:cubicBezTo>
                <a:cubicBezTo>
                  <a:pt x="-1383" y="3373656"/>
                  <a:pt x="14414" y="3192693"/>
                  <a:pt x="0" y="2968368"/>
                </a:cubicBezTo>
                <a:cubicBezTo>
                  <a:pt x="-14414" y="2744043"/>
                  <a:pt x="-614" y="2493565"/>
                  <a:pt x="0" y="2361207"/>
                </a:cubicBezTo>
                <a:cubicBezTo>
                  <a:pt x="614" y="2228849"/>
                  <a:pt x="14335" y="2030750"/>
                  <a:pt x="0" y="1754046"/>
                </a:cubicBezTo>
                <a:cubicBezTo>
                  <a:pt x="-14335" y="1477342"/>
                  <a:pt x="-28276" y="1142132"/>
                  <a:pt x="0" y="843304"/>
                </a:cubicBezTo>
                <a:close/>
              </a:path>
              <a:path w="10267617" h="5059725" stroke="0" extrusionOk="0">
                <a:moveTo>
                  <a:pt x="0" y="843304"/>
                </a:moveTo>
                <a:cubicBezTo>
                  <a:pt x="-58010" y="405463"/>
                  <a:pt x="384534" y="41988"/>
                  <a:pt x="843304" y="0"/>
                </a:cubicBezTo>
                <a:cubicBezTo>
                  <a:pt x="1082203" y="-29285"/>
                  <a:pt x="1204965" y="-24859"/>
                  <a:pt x="1503382" y="0"/>
                </a:cubicBezTo>
                <a:cubicBezTo>
                  <a:pt x="1801799" y="24859"/>
                  <a:pt x="2164282" y="36069"/>
                  <a:pt x="2335079" y="0"/>
                </a:cubicBezTo>
                <a:cubicBezTo>
                  <a:pt x="2505876" y="-36069"/>
                  <a:pt x="2886506" y="24849"/>
                  <a:pt x="3166777" y="0"/>
                </a:cubicBezTo>
                <a:cubicBezTo>
                  <a:pt x="3447048" y="-24849"/>
                  <a:pt x="3555584" y="15603"/>
                  <a:pt x="3741045" y="0"/>
                </a:cubicBezTo>
                <a:cubicBezTo>
                  <a:pt x="3926506" y="-15603"/>
                  <a:pt x="4271784" y="-24943"/>
                  <a:pt x="4486932" y="0"/>
                </a:cubicBezTo>
                <a:cubicBezTo>
                  <a:pt x="4702080" y="24943"/>
                  <a:pt x="5104175" y="-13844"/>
                  <a:pt x="5318630" y="0"/>
                </a:cubicBezTo>
                <a:cubicBezTo>
                  <a:pt x="5533085" y="13844"/>
                  <a:pt x="5755347" y="363"/>
                  <a:pt x="5978708" y="0"/>
                </a:cubicBezTo>
                <a:cubicBezTo>
                  <a:pt x="6202069" y="-363"/>
                  <a:pt x="6403655" y="-26300"/>
                  <a:pt x="6638785" y="0"/>
                </a:cubicBezTo>
                <a:cubicBezTo>
                  <a:pt x="6873915" y="26300"/>
                  <a:pt x="7121425" y="12535"/>
                  <a:pt x="7384673" y="0"/>
                </a:cubicBezTo>
                <a:cubicBezTo>
                  <a:pt x="7647921" y="-12535"/>
                  <a:pt x="7907927" y="29796"/>
                  <a:pt x="8130561" y="0"/>
                </a:cubicBezTo>
                <a:cubicBezTo>
                  <a:pt x="8353195" y="-29796"/>
                  <a:pt x="8531219" y="9445"/>
                  <a:pt x="8704828" y="0"/>
                </a:cubicBezTo>
                <a:cubicBezTo>
                  <a:pt x="8878437" y="-9445"/>
                  <a:pt x="9084116" y="26765"/>
                  <a:pt x="9424313" y="0"/>
                </a:cubicBezTo>
                <a:cubicBezTo>
                  <a:pt x="9843649" y="-39408"/>
                  <a:pt x="10256350" y="332861"/>
                  <a:pt x="10267617" y="843304"/>
                </a:cubicBezTo>
                <a:cubicBezTo>
                  <a:pt x="10244667" y="1057064"/>
                  <a:pt x="10243538" y="1228473"/>
                  <a:pt x="10267617" y="1450465"/>
                </a:cubicBezTo>
                <a:cubicBezTo>
                  <a:pt x="10291696" y="1672457"/>
                  <a:pt x="10276686" y="1966958"/>
                  <a:pt x="10267617" y="2192551"/>
                </a:cubicBezTo>
                <a:cubicBezTo>
                  <a:pt x="10258548" y="2418144"/>
                  <a:pt x="10244146" y="2708210"/>
                  <a:pt x="10267617" y="2900905"/>
                </a:cubicBezTo>
                <a:cubicBezTo>
                  <a:pt x="10291088" y="3093600"/>
                  <a:pt x="10270188" y="3258667"/>
                  <a:pt x="10267617" y="3474335"/>
                </a:cubicBezTo>
                <a:cubicBezTo>
                  <a:pt x="10265047" y="3690003"/>
                  <a:pt x="10292192" y="4036669"/>
                  <a:pt x="10267617" y="4216421"/>
                </a:cubicBezTo>
                <a:cubicBezTo>
                  <a:pt x="10312508" y="4694833"/>
                  <a:pt x="9889755" y="5027109"/>
                  <a:pt x="9424313" y="5059725"/>
                </a:cubicBezTo>
                <a:cubicBezTo>
                  <a:pt x="9305899" y="5065666"/>
                  <a:pt x="9137480" y="5048802"/>
                  <a:pt x="8935856" y="5059725"/>
                </a:cubicBezTo>
                <a:cubicBezTo>
                  <a:pt x="8734232" y="5070648"/>
                  <a:pt x="8302160" y="5060350"/>
                  <a:pt x="8104158" y="5059725"/>
                </a:cubicBezTo>
                <a:cubicBezTo>
                  <a:pt x="7906156" y="5059100"/>
                  <a:pt x="7661205" y="5059072"/>
                  <a:pt x="7444080" y="5059725"/>
                </a:cubicBezTo>
                <a:cubicBezTo>
                  <a:pt x="7226955" y="5060378"/>
                  <a:pt x="6788409" y="5071257"/>
                  <a:pt x="6612382" y="5059725"/>
                </a:cubicBezTo>
                <a:cubicBezTo>
                  <a:pt x="6436355" y="5048193"/>
                  <a:pt x="6088503" y="5087405"/>
                  <a:pt x="5866495" y="5059725"/>
                </a:cubicBezTo>
                <a:cubicBezTo>
                  <a:pt x="5644487" y="5032045"/>
                  <a:pt x="5588886" y="5079614"/>
                  <a:pt x="5463847" y="5059725"/>
                </a:cubicBezTo>
                <a:cubicBezTo>
                  <a:pt x="5338808" y="5039836"/>
                  <a:pt x="5120545" y="5053098"/>
                  <a:pt x="4975390" y="5059725"/>
                </a:cubicBezTo>
                <a:cubicBezTo>
                  <a:pt x="4830235" y="5066352"/>
                  <a:pt x="4542852" y="5038010"/>
                  <a:pt x="4229502" y="5059725"/>
                </a:cubicBezTo>
                <a:cubicBezTo>
                  <a:pt x="3916152" y="5081440"/>
                  <a:pt x="3893038" y="5063293"/>
                  <a:pt x="3655235" y="5059725"/>
                </a:cubicBezTo>
                <a:cubicBezTo>
                  <a:pt x="3417432" y="5056157"/>
                  <a:pt x="3085256" y="5046341"/>
                  <a:pt x="2823537" y="5059725"/>
                </a:cubicBezTo>
                <a:cubicBezTo>
                  <a:pt x="2561818" y="5073109"/>
                  <a:pt x="2301522" y="5023712"/>
                  <a:pt x="1991839" y="5059725"/>
                </a:cubicBezTo>
                <a:cubicBezTo>
                  <a:pt x="1682156" y="5095738"/>
                  <a:pt x="1537391" y="5037438"/>
                  <a:pt x="1417572" y="5059725"/>
                </a:cubicBezTo>
                <a:cubicBezTo>
                  <a:pt x="1297753" y="5082012"/>
                  <a:pt x="999318" y="5040474"/>
                  <a:pt x="843304" y="5059725"/>
                </a:cubicBezTo>
                <a:cubicBezTo>
                  <a:pt x="378507" y="5029772"/>
                  <a:pt x="-13960" y="4659663"/>
                  <a:pt x="0" y="4216421"/>
                </a:cubicBezTo>
                <a:cubicBezTo>
                  <a:pt x="-12734" y="3889126"/>
                  <a:pt x="2621" y="3813175"/>
                  <a:pt x="0" y="3508066"/>
                </a:cubicBezTo>
                <a:cubicBezTo>
                  <a:pt x="-2621" y="3202957"/>
                  <a:pt x="-19182" y="3033382"/>
                  <a:pt x="0" y="2867174"/>
                </a:cubicBezTo>
                <a:cubicBezTo>
                  <a:pt x="19182" y="2700966"/>
                  <a:pt x="27390" y="2470496"/>
                  <a:pt x="0" y="2293744"/>
                </a:cubicBezTo>
                <a:cubicBezTo>
                  <a:pt x="-27390" y="2116992"/>
                  <a:pt x="30292" y="1850980"/>
                  <a:pt x="0" y="1652852"/>
                </a:cubicBezTo>
                <a:cubicBezTo>
                  <a:pt x="-30292" y="1454724"/>
                  <a:pt x="16023" y="1122287"/>
                  <a:pt x="0" y="843304"/>
                </a:cubicBezTo>
                <a:close/>
              </a:path>
            </a:pathLst>
          </a:custGeom>
          <a:solidFill>
            <a:srgbClr val="FFFFFF"/>
          </a:solidFill>
          <a:ln>
            <a:solidFill>
              <a:srgbClr val="C00000"/>
            </a:solidFill>
            <a:prstDash val="solid"/>
            <a:extLst>
              <a:ext uri="{C807C97D-BFC1-408E-A445-0C87EB9F89A2}">
                <ask:lineSketchStyleProps xmlns:ask="http://schemas.microsoft.com/office/drawing/2018/sketchyshapes" xmlns="" sd="255367812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5400">
                <a:solidFill>
                  <a:srgbClr val="000000"/>
                </a:solidFill>
              </a:rPr>
              <a:t>    	</a:t>
            </a:r>
            <a:r>
              <a:rPr lang="en-US" sz="5400">
                <a:solidFill>
                  <a:srgbClr val="C00000"/>
                </a:solidFill>
              </a:rPr>
              <a:t> Chủ ngữ nêu người, vật, hiện tượng tự nhiên,… được nói đến trong câu. Chủ ngữ trả lời cho câu hỏi có từ ngữ để hỏi: </a:t>
            </a:r>
            <a:r>
              <a:rPr lang="en-US" sz="5400" i="1">
                <a:solidFill>
                  <a:srgbClr val="C00000"/>
                </a:solidFill>
              </a:rPr>
              <a:t>ai, cái gì, con gì,…</a:t>
            </a:r>
            <a:endParaRPr lang="en-US" sz="5400">
              <a:solidFill>
                <a:srgbClr val="000000"/>
              </a:solidFill>
            </a:endParaRPr>
          </a:p>
        </p:txBody>
      </p:sp>
    </p:spTree>
    <p:extLst>
      <p:ext uri="{BB962C8B-B14F-4D97-AF65-F5344CB8AC3E}">
        <p14:creationId xmlns:p14="http://schemas.microsoft.com/office/powerpoint/2010/main" val="291085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384995"/>
          </a:xfrm>
          <a:prstGeom prst="rect">
            <a:avLst/>
          </a:prstGeom>
          <a:noFill/>
        </p:spPr>
        <p:txBody>
          <a:bodyPr wrap="square">
            <a:spAutoFit/>
          </a:bodyPr>
          <a:lstStyle/>
          <a:p>
            <a:pPr marL="514350" indent="-514350" algn="just">
              <a:buAutoNum type="arabicPeriod"/>
            </a:pPr>
            <a:r>
              <a:rPr lang="en-US" sz="2800" b="1"/>
              <a:t>Tìm chủ ngữ thích hợp thay cho dấu hỏi trong đoạn văn dưới đây: </a:t>
            </a:r>
          </a:p>
          <a:p>
            <a:pPr algn="ctr"/>
            <a:r>
              <a:rPr lang="en-US" sz="2800" b="1"/>
              <a:t>(</a:t>
            </a:r>
            <a:r>
              <a:rPr lang="en-US" sz="2800" b="1" i="1"/>
              <a:t>cô bé, Na, bầu trời, cả dãy phố, người và xe</a:t>
            </a:r>
            <a:r>
              <a:rPr lang="en-US" sz="2800" b="1"/>
              <a:t>)</a:t>
            </a:r>
          </a:p>
        </p:txBody>
      </p:sp>
      <p:sp>
        <p:nvSpPr>
          <p:cNvPr id="4" name="TextBox 3">
            <a:extLst>
              <a:ext uri="{FF2B5EF4-FFF2-40B4-BE49-F238E27FC236}">
                <a16:creationId xmlns:a16="http://schemas.microsoft.com/office/drawing/2014/main" id="{10A0E5B0-ADF4-0136-A6D7-DBE2686C1042}"/>
              </a:ext>
            </a:extLst>
          </p:cNvPr>
          <p:cNvSpPr txBox="1"/>
          <p:nvPr/>
        </p:nvSpPr>
        <p:spPr>
          <a:xfrm>
            <a:off x="758694" y="1983186"/>
            <a:ext cx="10905708" cy="4247317"/>
          </a:xfrm>
          <a:prstGeom prst="rect">
            <a:avLst/>
          </a:prstGeom>
          <a:noFill/>
        </p:spPr>
        <p:txBody>
          <a:bodyPr wrap="square">
            <a:spAutoFit/>
          </a:bodyPr>
          <a:lstStyle/>
          <a:p>
            <a:pPr indent="457200" algn="just"/>
            <a:r>
              <a:rPr lang="vi-VN" sz="3000"/>
              <a:t>Chiều hôm ấy, trời mưa như trút nước. </a:t>
            </a:r>
            <a:r>
              <a:rPr lang="en-US" sz="3000" b="1">
                <a:solidFill>
                  <a:srgbClr val="FF0000"/>
                </a:solidFill>
              </a:rPr>
              <a:t>Bầu trời</a:t>
            </a:r>
            <a:r>
              <a:rPr lang="vi-VN" sz="3000"/>
              <a:t> đầy mây đen và chớp giật loé từng đợt. </a:t>
            </a:r>
            <a:r>
              <a:rPr lang="en-US" sz="3000" b="1">
                <a:solidFill>
                  <a:srgbClr val="FF0000"/>
                </a:solidFill>
              </a:rPr>
              <a:t>Na</a:t>
            </a:r>
            <a:r>
              <a:rPr lang="en-US" sz="3000"/>
              <a:t> </a:t>
            </a:r>
            <a:r>
              <a:rPr lang="vi-VN" sz="3000"/>
              <a:t>đã học bài xong và đang ngồi nhìn ra cửa sổ. </a:t>
            </a:r>
            <a:r>
              <a:rPr lang="en-US" sz="3000" b="1">
                <a:solidFill>
                  <a:srgbClr val="FF0000"/>
                </a:solidFill>
              </a:rPr>
              <a:t>Cô bé</a:t>
            </a:r>
            <a:r>
              <a:rPr lang="vi-VN" sz="3000"/>
              <a:t> nhìn thấy một đoạn đường vắng lặng, trắng xoá màn mưa. Dưới lòng đường, </a:t>
            </a:r>
            <a:r>
              <a:rPr lang="en-US" sz="3000" b="1">
                <a:solidFill>
                  <a:srgbClr val="FF0000"/>
                </a:solidFill>
              </a:rPr>
              <a:t>người và xe </a:t>
            </a:r>
            <a:r>
              <a:rPr lang="vi-VN" sz="3000"/>
              <a:t>di chuyển hối hả. </a:t>
            </a:r>
            <a:r>
              <a:rPr lang="en-US" sz="3000" b="1">
                <a:solidFill>
                  <a:srgbClr val="FF0000"/>
                </a:solidFill>
              </a:rPr>
              <a:t>Cả dãy phố</a:t>
            </a:r>
            <a:r>
              <a:rPr lang="vi-VN" sz="3000"/>
              <a:t> hầu như không có một mái hiên nào đ</a:t>
            </a:r>
            <a:r>
              <a:rPr lang="en-US" sz="3000"/>
              <a:t>u</a:t>
            </a:r>
            <a:r>
              <a:rPr lang="vi-VN" sz="3000"/>
              <a:t>a ra mặt đường. Một chút lo âu dâng lên trong tâm trí. Na chạy xuống nhà bảo mẹ kéo mái hiên ra phía ngoài đường để người đi đường có chỗ trú mưa...</a:t>
            </a:r>
          </a:p>
          <a:p>
            <a:pPr indent="457200" algn="r"/>
            <a:r>
              <a:rPr lang="vi-VN" sz="3000"/>
              <a:t>(</a:t>
            </a:r>
            <a:r>
              <a:rPr lang="vi-VN" sz="3000" i="1"/>
              <a:t>Theo</a:t>
            </a:r>
            <a:r>
              <a:rPr lang="vi-VN" sz="3000"/>
              <a:t> La Nguyễn Quốc Vinh)</a:t>
            </a:r>
          </a:p>
        </p:txBody>
      </p:sp>
      <p:sp>
        <p:nvSpPr>
          <p:cNvPr id="5" name="Rectangle: Rounded Corners 4">
            <a:extLst>
              <a:ext uri="{FF2B5EF4-FFF2-40B4-BE49-F238E27FC236}">
                <a16:creationId xmlns:a16="http://schemas.microsoft.com/office/drawing/2014/main" id="{CA91648C-36A0-AEEB-3436-E19E64D15A44}"/>
              </a:ext>
            </a:extLst>
          </p:cNvPr>
          <p:cNvSpPr/>
          <p:nvPr/>
        </p:nvSpPr>
        <p:spPr>
          <a:xfrm>
            <a:off x="8287657" y="1983186"/>
            <a:ext cx="1727200"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6" name="Rectangle: Rounded Corners 5">
            <a:extLst>
              <a:ext uri="{FF2B5EF4-FFF2-40B4-BE49-F238E27FC236}">
                <a16:creationId xmlns:a16="http://schemas.microsoft.com/office/drawing/2014/main" id="{56E57D4B-0DF8-9DCE-99C8-D3C2F1D4021E}"/>
              </a:ext>
            </a:extLst>
          </p:cNvPr>
          <p:cNvSpPr/>
          <p:nvPr/>
        </p:nvSpPr>
        <p:spPr>
          <a:xfrm>
            <a:off x="6393543" y="2428506"/>
            <a:ext cx="645886"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7" name="Rectangle: Rounded Corners 6">
            <a:extLst>
              <a:ext uri="{FF2B5EF4-FFF2-40B4-BE49-F238E27FC236}">
                <a16:creationId xmlns:a16="http://schemas.microsoft.com/office/drawing/2014/main" id="{CE7D936B-8C3A-D3DE-F68C-F7E1D62CA189}"/>
              </a:ext>
            </a:extLst>
          </p:cNvPr>
          <p:cNvSpPr/>
          <p:nvPr/>
        </p:nvSpPr>
        <p:spPr>
          <a:xfrm>
            <a:off x="4475958" y="2973785"/>
            <a:ext cx="1292338"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8" name="Rectangle: Rounded Corners 7">
            <a:extLst>
              <a:ext uri="{FF2B5EF4-FFF2-40B4-BE49-F238E27FC236}">
                <a16:creationId xmlns:a16="http://schemas.microsoft.com/office/drawing/2014/main" id="{A108E3F4-CC42-BAE4-94E3-0E01E1A420FD}"/>
              </a:ext>
            </a:extLst>
          </p:cNvPr>
          <p:cNvSpPr/>
          <p:nvPr/>
        </p:nvSpPr>
        <p:spPr>
          <a:xfrm>
            <a:off x="3555434" y="3842951"/>
            <a:ext cx="2212862" cy="52778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9" name="Rectangle: Rounded Corners 8">
            <a:extLst>
              <a:ext uri="{FF2B5EF4-FFF2-40B4-BE49-F238E27FC236}">
                <a16:creationId xmlns:a16="http://schemas.microsoft.com/office/drawing/2014/main" id="{75E135AA-B20E-17BB-51C4-3CEDEBD2554E}"/>
              </a:ext>
            </a:extLst>
          </p:cNvPr>
          <p:cNvSpPr/>
          <p:nvPr/>
        </p:nvSpPr>
        <p:spPr>
          <a:xfrm>
            <a:off x="8839391" y="3423962"/>
            <a:ext cx="2365638" cy="479805"/>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Tree>
    <p:extLst>
      <p:ext uri="{BB962C8B-B14F-4D97-AF65-F5344CB8AC3E}">
        <p14:creationId xmlns:p14="http://schemas.microsoft.com/office/powerpoint/2010/main" val="111895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0" nodeType="click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628064" y="449510"/>
            <a:ext cx="10905708" cy="1200329"/>
          </a:xfrm>
          <a:prstGeom prst="rect">
            <a:avLst/>
          </a:prstGeom>
          <a:noFill/>
        </p:spPr>
        <p:txBody>
          <a:bodyPr wrap="square">
            <a:spAutoFit/>
          </a:bodyPr>
          <a:lstStyle/>
          <a:p>
            <a:pPr algn="just"/>
            <a:r>
              <a:rPr lang="en-US" sz="3600" b="1"/>
              <a:t>2. Tìm chủ ngữ thích hợp để hoàn thành câu. Viết các câu vào vở.</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4" y="1772170"/>
            <a:ext cx="11083289" cy="3671583"/>
          </a:xfrm>
          <a:prstGeom prst="rect">
            <a:avLst/>
          </a:prstGeom>
          <a:noFill/>
        </p:spPr>
        <p:txBody>
          <a:bodyPr wrap="square">
            <a:spAutoFit/>
          </a:bodyPr>
          <a:lstStyle/>
          <a:p>
            <a:pPr algn="just">
              <a:lnSpc>
                <a:spcPct val="150000"/>
              </a:lnSpc>
            </a:pPr>
            <a:r>
              <a:rPr lang="en-US" sz="4000"/>
              <a:t>a.       thích giúp đỡ bạn bè trong lớp.</a:t>
            </a:r>
          </a:p>
          <a:p>
            <a:pPr algn="just">
              <a:lnSpc>
                <a:spcPct val="150000"/>
              </a:lnSpc>
            </a:pPr>
            <a:r>
              <a:rPr lang="en-US" sz="4000"/>
              <a:t>b.      nhảy nhót, chuyền từ cành này sang cành khác.</a:t>
            </a:r>
          </a:p>
          <a:p>
            <a:pPr algn="just">
              <a:lnSpc>
                <a:spcPct val="150000"/>
              </a:lnSpc>
            </a:pPr>
            <a:r>
              <a:rPr lang="en-US" sz="4000"/>
              <a:t>c.       thổi vi vu.</a:t>
            </a:r>
          </a:p>
        </p:txBody>
      </p:sp>
      <p:sp>
        <p:nvSpPr>
          <p:cNvPr id="3" name="Rectangle: Rounded Corners 2">
            <a:extLst>
              <a:ext uri="{FF2B5EF4-FFF2-40B4-BE49-F238E27FC236}">
                <a16:creationId xmlns:a16="http://schemas.microsoft.com/office/drawing/2014/main" id="{33E234A2-402D-8548-CB6D-AB334A6C243E}"/>
              </a:ext>
            </a:extLst>
          </p:cNvPr>
          <p:cNvSpPr/>
          <p:nvPr/>
        </p:nvSpPr>
        <p:spPr>
          <a:xfrm>
            <a:off x="1218642" y="1948017"/>
            <a:ext cx="821174" cy="76001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0" name="Rectangle: Rounded Corners 9">
            <a:extLst>
              <a:ext uri="{FF2B5EF4-FFF2-40B4-BE49-F238E27FC236}">
                <a16:creationId xmlns:a16="http://schemas.microsoft.com/office/drawing/2014/main" id="{2BA7B463-A255-2193-FC5D-C4E2732214E9}"/>
              </a:ext>
            </a:extLst>
          </p:cNvPr>
          <p:cNvSpPr/>
          <p:nvPr/>
        </p:nvSpPr>
        <p:spPr>
          <a:xfrm>
            <a:off x="1165887" y="2830362"/>
            <a:ext cx="821174" cy="76001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
        <p:nvSpPr>
          <p:cNvPr id="11" name="Rectangle: Rounded Corners 10">
            <a:extLst>
              <a:ext uri="{FF2B5EF4-FFF2-40B4-BE49-F238E27FC236}">
                <a16:creationId xmlns:a16="http://schemas.microsoft.com/office/drawing/2014/main" id="{E33C6154-0977-6BB3-FA4D-399367972382}"/>
              </a:ext>
            </a:extLst>
          </p:cNvPr>
          <p:cNvSpPr/>
          <p:nvPr/>
        </p:nvSpPr>
        <p:spPr>
          <a:xfrm>
            <a:off x="1201057" y="4666153"/>
            <a:ext cx="821174" cy="760014"/>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a:t>
            </a:r>
          </a:p>
        </p:txBody>
      </p:sp>
    </p:spTree>
    <p:extLst>
      <p:ext uri="{BB962C8B-B14F-4D97-AF65-F5344CB8AC3E}">
        <p14:creationId xmlns:p14="http://schemas.microsoft.com/office/powerpoint/2010/main" val="133563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2. Tìm chủ ngữ thích hợp để hoàn thành câu. Viết các câu vào vở.</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5" y="1772170"/>
            <a:ext cx="10905708" cy="3671583"/>
          </a:xfrm>
          <a:prstGeom prst="rect">
            <a:avLst/>
          </a:prstGeom>
          <a:noFill/>
        </p:spPr>
        <p:txBody>
          <a:bodyPr wrap="square">
            <a:spAutoFit/>
          </a:bodyPr>
          <a:lstStyle/>
          <a:p>
            <a:pPr algn="just">
              <a:lnSpc>
                <a:spcPct val="150000"/>
              </a:lnSpc>
            </a:pPr>
            <a:r>
              <a:rPr lang="en-US" sz="4000"/>
              <a:t>a. </a:t>
            </a:r>
            <a:r>
              <a:rPr lang="en-US" sz="4000" b="1">
                <a:solidFill>
                  <a:srgbClr val="C00000"/>
                </a:solidFill>
              </a:rPr>
              <a:t>Nam</a:t>
            </a:r>
            <a:r>
              <a:rPr lang="en-US" sz="4000"/>
              <a:t> thích giúp đỡ bạn bè trong lớp.</a:t>
            </a:r>
          </a:p>
          <a:p>
            <a:pPr algn="just">
              <a:lnSpc>
                <a:spcPct val="150000"/>
              </a:lnSpc>
            </a:pPr>
            <a:r>
              <a:rPr lang="en-US" sz="4000"/>
              <a:t>b. </a:t>
            </a:r>
            <a:r>
              <a:rPr lang="en-US" sz="4000" b="1">
                <a:solidFill>
                  <a:srgbClr val="C00000"/>
                </a:solidFill>
              </a:rPr>
              <a:t>Chú chích bông</a:t>
            </a:r>
            <a:r>
              <a:rPr lang="en-US" sz="4000"/>
              <a:t> nhảy nhót, chuyền từ cành này sang cành khác.</a:t>
            </a:r>
          </a:p>
          <a:p>
            <a:pPr algn="just">
              <a:lnSpc>
                <a:spcPct val="150000"/>
              </a:lnSpc>
            </a:pPr>
            <a:r>
              <a:rPr lang="en-US" sz="4000"/>
              <a:t>c. </a:t>
            </a:r>
            <a:r>
              <a:rPr lang="en-US" sz="4000" b="1">
                <a:solidFill>
                  <a:srgbClr val="C00000"/>
                </a:solidFill>
              </a:rPr>
              <a:t>Gió</a:t>
            </a:r>
            <a:r>
              <a:rPr lang="en-US" sz="4000"/>
              <a:t> thổi vi vu.</a:t>
            </a:r>
          </a:p>
        </p:txBody>
      </p:sp>
      <p:sp>
        <p:nvSpPr>
          <p:cNvPr id="3" name="TextBox 2">
            <a:extLst>
              <a:ext uri="{FF2B5EF4-FFF2-40B4-BE49-F238E27FC236}">
                <a16:creationId xmlns:a16="http://schemas.microsoft.com/office/drawing/2014/main" id="{0238DD45-EF6D-9D8A-E56F-EC52C8F8DD98}"/>
              </a:ext>
            </a:extLst>
          </p:cNvPr>
          <p:cNvSpPr txBox="1"/>
          <p:nvPr/>
        </p:nvSpPr>
        <p:spPr>
          <a:xfrm>
            <a:off x="1486778" y="6219241"/>
            <a:ext cx="9506537" cy="523220"/>
          </a:xfrm>
          <a:prstGeom prst="rect">
            <a:avLst/>
          </a:prstGeom>
          <a:noFill/>
        </p:spPr>
        <p:txBody>
          <a:bodyPr wrap="square">
            <a:spAutoFit/>
          </a:bodyPr>
          <a:lstStyle/>
          <a:p>
            <a:pPr algn="ctr"/>
            <a:r>
              <a:rPr lang="en-US" sz="2800">
                <a:solidFill>
                  <a:srgbClr val="C00000"/>
                </a:solidFill>
              </a:rPr>
              <a:t>Các em có thể chọn chủ ngữ khác sao cho phù hợp nhé!</a:t>
            </a:r>
          </a:p>
        </p:txBody>
      </p:sp>
    </p:spTree>
    <p:extLst>
      <p:ext uri="{BB962C8B-B14F-4D97-AF65-F5344CB8AC3E}">
        <p14:creationId xmlns:p14="http://schemas.microsoft.com/office/powerpoint/2010/main" val="22039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2. Tìm chủ ngữ thích hợp để hoàn thành câu. Viết các câu vào vở.</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5" y="1772170"/>
            <a:ext cx="10905708" cy="3671583"/>
          </a:xfrm>
          <a:prstGeom prst="rect">
            <a:avLst/>
          </a:prstGeom>
          <a:noFill/>
        </p:spPr>
        <p:txBody>
          <a:bodyPr wrap="square">
            <a:spAutoFit/>
          </a:bodyPr>
          <a:lstStyle/>
          <a:p>
            <a:pPr algn="just">
              <a:lnSpc>
                <a:spcPct val="150000"/>
              </a:lnSpc>
            </a:pPr>
            <a:r>
              <a:rPr lang="en-US" sz="4000"/>
              <a:t>a. </a:t>
            </a:r>
            <a:r>
              <a:rPr lang="en-US" sz="4000" b="1">
                <a:solidFill>
                  <a:srgbClr val="C00000"/>
                </a:solidFill>
              </a:rPr>
              <a:t>…</a:t>
            </a:r>
            <a:r>
              <a:rPr lang="en-US" sz="4000"/>
              <a:t> thích giúp đỡ bạn bè trong lớp.</a:t>
            </a:r>
          </a:p>
          <a:p>
            <a:pPr algn="just">
              <a:lnSpc>
                <a:spcPct val="150000"/>
              </a:lnSpc>
            </a:pPr>
            <a:r>
              <a:rPr lang="en-US" sz="4000"/>
              <a:t>b. </a:t>
            </a:r>
            <a:r>
              <a:rPr lang="en-US" sz="4000" b="1">
                <a:solidFill>
                  <a:srgbClr val="C00000"/>
                </a:solidFill>
              </a:rPr>
              <a:t>…</a:t>
            </a:r>
            <a:r>
              <a:rPr lang="en-US" sz="4000"/>
              <a:t> nhảy nhót, chuyền từ cành này sang cành khác.</a:t>
            </a:r>
          </a:p>
          <a:p>
            <a:pPr algn="just">
              <a:lnSpc>
                <a:spcPct val="150000"/>
              </a:lnSpc>
            </a:pPr>
            <a:r>
              <a:rPr lang="en-US" sz="4000"/>
              <a:t>c. </a:t>
            </a:r>
            <a:r>
              <a:rPr lang="en-US" sz="4000" b="1">
                <a:solidFill>
                  <a:srgbClr val="C00000"/>
                </a:solidFill>
              </a:rPr>
              <a:t>…</a:t>
            </a:r>
            <a:r>
              <a:rPr lang="en-US" sz="4000"/>
              <a:t> thổi vi vu.</a:t>
            </a:r>
          </a:p>
        </p:txBody>
      </p:sp>
      <p:sp>
        <p:nvSpPr>
          <p:cNvPr id="3" name="TextBox 2">
            <a:extLst>
              <a:ext uri="{FF2B5EF4-FFF2-40B4-BE49-F238E27FC236}">
                <a16:creationId xmlns:a16="http://schemas.microsoft.com/office/drawing/2014/main" id="{0238DD45-EF6D-9D8A-E56F-EC52C8F8DD98}"/>
              </a:ext>
            </a:extLst>
          </p:cNvPr>
          <p:cNvSpPr txBox="1"/>
          <p:nvPr/>
        </p:nvSpPr>
        <p:spPr>
          <a:xfrm>
            <a:off x="1486778" y="6219241"/>
            <a:ext cx="9506537" cy="523220"/>
          </a:xfrm>
          <a:prstGeom prst="rect">
            <a:avLst/>
          </a:prstGeom>
          <a:noFill/>
        </p:spPr>
        <p:txBody>
          <a:bodyPr wrap="square">
            <a:spAutoFit/>
          </a:bodyPr>
          <a:lstStyle/>
          <a:p>
            <a:pPr algn="ctr"/>
            <a:r>
              <a:rPr lang="en-US" sz="2800">
                <a:solidFill>
                  <a:srgbClr val="C00000"/>
                </a:solidFill>
              </a:rPr>
              <a:t>Các em có thể chọn chủ ngữ khác sao cho phù hợp nhé!</a:t>
            </a:r>
          </a:p>
        </p:txBody>
      </p:sp>
      <p:pic>
        <p:nvPicPr>
          <p:cNvPr id="5" name="Picture 2" descr="Vở 4 Ô Ly Hồng Hà School Bạn Nhỏ No.0509 (48 Trang) | Nhà Sách Tiến Thọ">
            <a:extLst>
              <a:ext uri="{FF2B5EF4-FFF2-40B4-BE49-F238E27FC236}">
                <a16:creationId xmlns:a16="http://schemas.microsoft.com/office/drawing/2014/main" id="{A656896A-1F74-61BE-6F21-791D794FA6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40" t="14011" r="23687" b="13221"/>
          <a:stretch/>
        </p:blipFill>
        <p:spPr bwMode="auto">
          <a:xfrm>
            <a:off x="5859009" y="3607961"/>
            <a:ext cx="1840590" cy="263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4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3. Đặt câu hỏi cho bộ phận in đậm trong mỗi câu dưới đây.</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5" y="1523612"/>
            <a:ext cx="10905708" cy="5045164"/>
          </a:xfrm>
          <a:prstGeom prst="rect">
            <a:avLst/>
          </a:prstGeom>
          <a:noFill/>
        </p:spPr>
        <p:txBody>
          <a:bodyPr wrap="square">
            <a:spAutoFit/>
          </a:bodyPr>
          <a:lstStyle/>
          <a:p>
            <a:pPr algn="just">
              <a:lnSpc>
                <a:spcPct val="150000"/>
              </a:lnSpc>
            </a:pPr>
            <a:r>
              <a:rPr lang="vi-VN" sz="4400"/>
              <a:t>a. </a:t>
            </a:r>
            <a:r>
              <a:rPr lang="vi-VN" sz="4400" b="1"/>
              <a:t>Mây đen</a:t>
            </a:r>
            <a:r>
              <a:rPr lang="vi-VN" sz="4400"/>
              <a:t> che kín bầu trời.</a:t>
            </a:r>
          </a:p>
          <a:p>
            <a:pPr algn="just">
              <a:lnSpc>
                <a:spcPct val="150000"/>
              </a:lnSpc>
            </a:pPr>
            <a:r>
              <a:rPr lang="vi-VN" sz="4400"/>
              <a:t>b. </a:t>
            </a:r>
            <a:r>
              <a:rPr lang="vi-VN" sz="4400" b="1"/>
              <a:t>Cánh cổng đồn biên phòng</a:t>
            </a:r>
            <a:r>
              <a:rPr lang="vi-VN" sz="4400"/>
              <a:t> hiện ra trước mắt tôi.</a:t>
            </a:r>
          </a:p>
          <a:p>
            <a:pPr algn="just">
              <a:lnSpc>
                <a:spcPct val="150000"/>
              </a:lnSpc>
            </a:pPr>
            <a:r>
              <a:rPr lang="vi-VN" sz="4400"/>
              <a:t>c. </a:t>
            </a:r>
            <a:r>
              <a:rPr lang="vi-VN" sz="4400" b="1"/>
              <a:t>Một chú bộ đội</a:t>
            </a:r>
            <a:r>
              <a:rPr lang="vi-VN" sz="4400"/>
              <a:t> đang đứng gác trước cổng.</a:t>
            </a:r>
          </a:p>
        </p:txBody>
      </p:sp>
    </p:spTree>
    <p:extLst>
      <p:ext uri="{BB962C8B-B14F-4D97-AF65-F5344CB8AC3E}">
        <p14:creationId xmlns:p14="http://schemas.microsoft.com/office/powerpoint/2010/main" val="283396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1200329"/>
          </a:xfrm>
          <a:prstGeom prst="rect">
            <a:avLst/>
          </a:prstGeom>
          <a:noFill/>
        </p:spPr>
        <p:txBody>
          <a:bodyPr wrap="square">
            <a:spAutoFit/>
          </a:bodyPr>
          <a:lstStyle/>
          <a:p>
            <a:pPr algn="just"/>
            <a:r>
              <a:rPr lang="en-US" sz="3600" b="1"/>
              <a:t>3. Đặt câu hỏi cho bộ phận in đậm trong mỗi câu dưới đây.</a:t>
            </a:r>
          </a:p>
        </p:txBody>
      </p:sp>
      <p:sp>
        <p:nvSpPr>
          <p:cNvPr id="4" name="TextBox 3">
            <a:extLst>
              <a:ext uri="{FF2B5EF4-FFF2-40B4-BE49-F238E27FC236}">
                <a16:creationId xmlns:a16="http://schemas.microsoft.com/office/drawing/2014/main" id="{10A0E5B0-ADF4-0136-A6D7-DBE2686C1042}"/>
              </a:ext>
            </a:extLst>
          </p:cNvPr>
          <p:cNvSpPr txBox="1"/>
          <p:nvPr/>
        </p:nvSpPr>
        <p:spPr>
          <a:xfrm>
            <a:off x="628064" y="1523612"/>
            <a:ext cx="11259135" cy="820674"/>
          </a:xfrm>
          <a:prstGeom prst="rect">
            <a:avLst/>
          </a:prstGeom>
          <a:noFill/>
        </p:spPr>
        <p:txBody>
          <a:bodyPr wrap="square">
            <a:spAutoFit/>
          </a:bodyPr>
          <a:lstStyle/>
          <a:p>
            <a:pPr algn="just">
              <a:lnSpc>
                <a:spcPct val="150000"/>
              </a:lnSpc>
            </a:pPr>
            <a:r>
              <a:rPr lang="vi-VN" sz="3600"/>
              <a:t>a. </a:t>
            </a:r>
            <a:r>
              <a:rPr lang="vi-VN" sz="3600" b="1"/>
              <a:t>Mây đen</a:t>
            </a:r>
            <a:r>
              <a:rPr lang="vi-VN" sz="3600"/>
              <a:t> che kín bầu trời.</a:t>
            </a:r>
          </a:p>
        </p:txBody>
      </p:sp>
      <p:sp>
        <p:nvSpPr>
          <p:cNvPr id="3" name="TextBox 2">
            <a:extLst>
              <a:ext uri="{FF2B5EF4-FFF2-40B4-BE49-F238E27FC236}">
                <a16:creationId xmlns:a16="http://schemas.microsoft.com/office/drawing/2014/main" id="{BB014665-F050-D5A9-3083-B46612BD24CC}"/>
              </a:ext>
            </a:extLst>
          </p:cNvPr>
          <p:cNvSpPr txBox="1"/>
          <p:nvPr/>
        </p:nvSpPr>
        <p:spPr>
          <a:xfrm>
            <a:off x="976825" y="2405357"/>
            <a:ext cx="9814620" cy="646331"/>
          </a:xfrm>
          <a:prstGeom prst="rect">
            <a:avLst/>
          </a:prstGeom>
          <a:noFill/>
        </p:spPr>
        <p:txBody>
          <a:bodyPr wrap="square">
            <a:spAutoFit/>
          </a:bodyPr>
          <a:lstStyle/>
          <a:p>
            <a:pPr algn="just"/>
            <a:r>
              <a:rPr lang="en-US" sz="3600" b="1">
                <a:solidFill>
                  <a:srgbClr val="C00000"/>
                </a:solidFill>
              </a:rPr>
              <a:t>→ Cái gì che kín trời?</a:t>
            </a:r>
          </a:p>
        </p:txBody>
      </p:sp>
      <p:sp>
        <p:nvSpPr>
          <p:cNvPr id="5" name="TextBox 4">
            <a:extLst>
              <a:ext uri="{FF2B5EF4-FFF2-40B4-BE49-F238E27FC236}">
                <a16:creationId xmlns:a16="http://schemas.microsoft.com/office/drawing/2014/main" id="{77ECD2ED-9B22-D11F-1FFF-5E3EBED13557}"/>
              </a:ext>
            </a:extLst>
          </p:cNvPr>
          <p:cNvSpPr txBox="1"/>
          <p:nvPr/>
        </p:nvSpPr>
        <p:spPr>
          <a:xfrm>
            <a:off x="628064" y="3124791"/>
            <a:ext cx="11259135" cy="820674"/>
          </a:xfrm>
          <a:prstGeom prst="rect">
            <a:avLst/>
          </a:prstGeom>
          <a:noFill/>
        </p:spPr>
        <p:txBody>
          <a:bodyPr wrap="square">
            <a:spAutoFit/>
          </a:bodyPr>
          <a:lstStyle/>
          <a:p>
            <a:pPr algn="just">
              <a:lnSpc>
                <a:spcPct val="150000"/>
              </a:lnSpc>
            </a:pPr>
            <a:r>
              <a:rPr lang="vi-VN" sz="3600"/>
              <a:t>b. </a:t>
            </a:r>
            <a:r>
              <a:rPr lang="vi-VN" sz="3600" b="1"/>
              <a:t>Cánh cổng đồn biên phòng</a:t>
            </a:r>
            <a:r>
              <a:rPr lang="vi-VN" sz="3600"/>
              <a:t> hiện ra trước mắt tôi.</a:t>
            </a:r>
          </a:p>
        </p:txBody>
      </p:sp>
      <p:sp>
        <p:nvSpPr>
          <p:cNvPr id="6" name="TextBox 5">
            <a:extLst>
              <a:ext uri="{FF2B5EF4-FFF2-40B4-BE49-F238E27FC236}">
                <a16:creationId xmlns:a16="http://schemas.microsoft.com/office/drawing/2014/main" id="{CD1E373B-D97E-4E37-9FAC-2FD6174FAD52}"/>
              </a:ext>
            </a:extLst>
          </p:cNvPr>
          <p:cNvSpPr txBox="1"/>
          <p:nvPr/>
        </p:nvSpPr>
        <p:spPr>
          <a:xfrm>
            <a:off x="976825" y="3945465"/>
            <a:ext cx="9814620" cy="646331"/>
          </a:xfrm>
          <a:prstGeom prst="rect">
            <a:avLst/>
          </a:prstGeom>
          <a:noFill/>
        </p:spPr>
        <p:txBody>
          <a:bodyPr wrap="square">
            <a:spAutoFit/>
          </a:bodyPr>
          <a:lstStyle/>
          <a:p>
            <a:pPr algn="just"/>
            <a:r>
              <a:rPr lang="en-US" sz="3600" b="1">
                <a:solidFill>
                  <a:srgbClr val="C00000"/>
                </a:solidFill>
              </a:rPr>
              <a:t>→ Cái gì hiện ra trước mắt tôi?</a:t>
            </a:r>
          </a:p>
        </p:txBody>
      </p:sp>
      <p:sp>
        <p:nvSpPr>
          <p:cNvPr id="7" name="TextBox 6">
            <a:extLst>
              <a:ext uri="{FF2B5EF4-FFF2-40B4-BE49-F238E27FC236}">
                <a16:creationId xmlns:a16="http://schemas.microsoft.com/office/drawing/2014/main" id="{4EAC38F9-2E65-365C-92B1-89191875B86F}"/>
              </a:ext>
            </a:extLst>
          </p:cNvPr>
          <p:cNvSpPr txBox="1"/>
          <p:nvPr/>
        </p:nvSpPr>
        <p:spPr>
          <a:xfrm>
            <a:off x="628064" y="4636809"/>
            <a:ext cx="10905708" cy="820674"/>
          </a:xfrm>
          <a:prstGeom prst="rect">
            <a:avLst/>
          </a:prstGeom>
          <a:noFill/>
        </p:spPr>
        <p:txBody>
          <a:bodyPr wrap="square">
            <a:spAutoFit/>
          </a:bodyPr>
          <a:lstStyle/>
          <a:p>
            <a:pPr algn="just">
              <a:lnSpc>
                <a:spcPct val="150000"/>
              </a:lnSpc>
            </a:pPr>
            <a:r>
              <a:rPr lang="vi-VN" sz="3600"/>
              <a:t>c. </a:t>
            </a:r>
            <a:r>
              <a:rPr lang="vi-VN" sz="3600" b="1"/>
              <a:t>Một chú bộ đội</a:t>
            </a:r>
            <a:r>
              <a:rPr lang="vi-VN" sz="3600"/>
              <a:t> đang đứng gác trước cổng.</a:t>
            </a:r>
          </a:p>
        </p:txBody>
      </p:sp>
      <p:sp>
        <p:nvSpPr>
          <p:cNvPr id="8" name="TextBox 7">
            <a:extLst>
              <a:ext uri="{FF2B5EF4-FFF2-40B4-BE49-F238E27FC236}">
                <a16:creationId xmlns:a16="http://schemas.microsoft.com/office/drawing/2014/main" id="{B67D5C26-DD25-D57F-E80C-E45B6074F52B}"/>
              </a:ext>
            </a:extLst>
          </p:cNvPr>
          <p:cNvSpPr txBox="1"/>
          <p:nvPr/>
        </p:nvSpPr>
        <p:spPr>
          <a:xfrm>
            <a:off x="976824" y="5463230"/>
            <a:ext cx="9506537" cy="646331"/>
          </a:xfrm>
          <a:prstGeom prst="rect">
            <a:avLst/>
          </a:prstGeom>
          <a:noFill/>
        </p:spPr>
        <p:txBody>
          <a:bodyPr wrap="square">
            <a:spAutoFit/>
          </a:bodyPr>
          <a:lstStyle/>
          <a:p>
            <a:pPr algn="just"/>
            <a:r>
              <a:rPr lang="en-US" sz="3600" b="1">
                <a:solidFill>
                  <a:srgbClr val="C00000"/>
                </a:solidFill>
              </a:rPr>
              <a:t>→ Ai đang đứng gác trước cổng?</a:t>
            </a:r>
          </a:p>
        </p:txBody>
      </p:sp>
    </p:spTree>
    <p:extLst>
      <p:ext uri="{BB962C8B-B14F-4D97-AF65-F5344CB8AC3E}">
        <p14:creationId xmlns:p14="http://schemas.microsoft.com/office/powerpoint/2010/main" val="26003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927003" y="1066412"/>
            <a:ext cx="10905708" cy="1754326"/>
          </a:xfrm>
          <a:prstGeom prst="rect">
            <a:avLst/>
          </a:prstGeom>
          <a:noFill/>
        </p:spPr>
        <p:txBody>
          <a:bodyPr wrap="square">
            <a:spAutoFit/>
          </a:bodyPr>
          <a:lstStyle/>
          <a:p>
            <a:r>
              <a:rPr lang="vi-VN" sz="3600"/>
              <a:t>a. Chủ ngữ là danh từ chỉ người.</a:t>
            </a:r>
          </a:p>
          <a:p>
            <a:r>
              <a:rPr lang="vi-VN" sz="3600"/>
              <a:t>b. Chủ ngữ là danh từ chỉ vật.</a:t>
            </a:r>
          </a:p>
          <a:p>
            <a:r>
              <a:rPr lang="vi-VN" sz="3600"/>
              <a:t>c. Chủ ngữ là danh từ chỉ hiện tượng tự nhiên.</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63034" y="3244562"/>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Vở 4 Ô Ly Hồng Hà School Bạn Nhỏ No.0509 (48 Trang) | Nhà Sách Tiến Thọ">
            <a:extLst>
              <a:ext uri="{FF2B5EF4-FFF2-40B4-BE49-F238E27FC236}">
                <a16:creationId xmlns:a16="http://schemas.microsoft.com/office/drawing/2014/main" id="{D5A20184-D02F-8B38-2F76-63C05260C82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140" t="14011" r="23687" b="13221"/>
          <a:stretch/>
        </p:blipFill>
        <p:spPr bwMode="auto">
          <a:xfrm>
            <a:off x="927003" y="3429000"/>
            <a:ext cx="1840590" cy="2638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8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DDCC35-3039-A8F8-9416-155FB3CDBF3C}"/>
              </a:ext>
            </a:extLst>
          </p:cNvPr>
          <p:cNvSpPr txBox="1"/>
          <p:nvPr/>
        </p:nvSpPr>
        <p:spPr>
          <a:xfrm>
            <a:off x="497436" y="289224"/>
            <a:ext cx="10905708" cy="646331"/>
          </a:xfrm>
          <a:prstGeom prst="rect">
            <a:avLst/>
          </a:prstGeom>
          <a:noFill/>
        </p:spPr>
        <p:txBody>
          <a:bodyPr wrap="square">
            <a:spAutoFit/>
          </a:bodyPr>
          <a:lstStyle/>
          <a:p>
            <a:pPr algn="just"/>
            <a:r>
              <a:rPr lang="en-US" sz="3600" b="1"/>
              <a:t>4. Dựa vào tranh, đặt câu theo yêu cầu.</a:t>
            </a:r>
          </a:p>
        </p:txBody>
      </p:sp>
      <p:sp>
        <p:nvSpPr>
          <p:cNvPr id="4" name="TextBox 3">
            <a:extLst>
              <a:ext uri="{FF2B5EF4-FFF2-40B4-BE49-F238E27FC236}">
                <a16:creationId xmlns:a16="http://schemas.microsoft.com/office/drawing/2014/main" id="{10A0E5B0-ADF4-0136-A6D7-DBE2686C1042}"/>
              </a:ext>
            </a:extLst>
          </p:cNvPr>
          <p:cNvSpPr txBox="1"/>
          <p:nvPr/>
        </p:nvSpPr>
        <p:spPr>
          <a:xfrm>
            <a:off x="1014901" y="4221147"/>
            <a:ext cx="11146937" cy="646331"/>
          </a:xfrm>
          <a:prstGeom prst="rect">
            <a:avLst/>
          </a:prstGeom>
          <a:noFill/>
        </p:spPr>
        <p:txBody>
          <a:bodyPr wrap="square">
            <a:spAutoFit/>
          </a:bodyPr>
          <a:lstStyle/>
          <a:p>
            <a:pPr algn="just"/>
            <a:r>
              <a:rPr lang="vi-VN" sz="3600"/>
              <a:t>a. Chủ ngữ là danh từ chỉ người.</a:t>
            </a:r>
          </a:p>
        </p:txBody>
      </p:sp>
      <p:pic>
        <p:nvPicPr>
          <p:cNvPr id="1026" name="Picture 2" descr="Bài 5: Tờ báo tường của tôi Tiếng Việt lớp 4 Kết nối tri thức">
            <a:extLst>
              <a:ext uri="{FF2B5EF4-FFF2-40B4-BE49-F238E27FC236}">
                <a16:creationId xmlns:a16="http://schemas.microsoft.com/office/drawing/2014/main" id="{C4C86F33-8D99-F7B2-9706-D7D8E898D1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05444" y="1058985"/>
            <a:ext cx="5412211" cy="3139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F683DD-01F8-9737-D376-94F68382B6FD}"/>
              </a:ext>
            </a:extLst>
          </p:cNvPr>
          <p:cNvSpPr txBox="1"/>
          <p:nvPr/>
        </p:nvSpPr>
        <p:spPr>
          <a:xfrm>
            <a:off x="1458280" y="5082344"/>
            <a:ext cx="9506537" cy="646331"/>
          </a:xfrm>
          <a:prstGeom prst="rect">
            <a:avLst/>
          </a:prstGeom>
          <a:noFill/>
        </p:spPr>
        <p:txBody>
          <a:bodyPr wrap="square">
            <a:spAutoFit/>
          </a:bodyPr>
          <a:lstStyle/>
          <a:p>
            <a:pPr algn="just"/>
            <a:r>
              <a:rPr lang="en-US" sz="3600" b="1">
                <a:solidFill>
                  <a:srgbClr val="C00000"/>
                </a:solidFill>
              </a:rPr>
              <a:t>Bé Thảo cho gà ăn.</a:t>
            </a:r>
          </a:p>
        </p:txBody>
      </p:sp>
    </p:spTree>
    <p:extLst>
      <p:ext uri="{BB962C8B-B14F-4D97-AF65-F5344CB8AC3E}">
        <p14:creationId xmlns:p14="http://schemas.microsoft.com/office/powerpoint/2010/main" val="15189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AD9C6AB1-1A01-4C7E-8C04-7452D0E87EE5}:4411"/>
</p:tagLst>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660</Words>
  <Application>Microsoft Office PowerPoint</Application>
  <PresentationFormat>Custom</PresentationFormat>
  <Paragraphs>69</Paragraphs>
  <Slides>13</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Wingdings</vt:lpstr>
      <vt:lpstr>华康少女文字W5(P)</vt:lpstr>
      <vt:lpstr>Calibri</vt:lpstr>
      <vt:lpstr>AvantGarde</vt:lpstr>
      <vt:lpstr>Times New Roman</vt:lpstr>
      <vt:lpstr>Arial</vt:lpstr>
      <vt:lpstr>Over The Rainbow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Analysis and Interpretation - Spanish as a Foreign Language </dc:title>
  <cp:lastModifiedBy>STD_MO</cp:lastModifiedBy>
  <cp:revision>117</cp:revision>
  <dcterms:modified xsi:type="dcterms:W3CDTF">2025-02-04T08:01:50Z</dcterms:modified>
</cp:coreProperties>
</file>