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7" r:id="rId2"/>
    <p:sldMasterId id="2147483710" r:id="rId3"/>
  </p:sldMasterIdLst>
  <p:notesMasterIdLst>
    <p:notesMasterId r:id="rId19"/>
  </p:notesMasterIdLst>
  <p:sldIdLst>
    <p:sldId id="3265" r:id="rId4"/>
    <p:sldId id="3293" r:id="rId5"/>
    <p:sldId id="3270" r:id="rId6"/>
    <p:sldId id="296" r:id="rId7"/>
    <p:sldId id="3271" r:id="rId8"/>
    <p:sldId id="3281" r:id="rId9"/>
    <p:sldId id="332" r:id="rId10"/>
    <p:sldId id="3288" r:id="rId11"/>
    <p:sldId id="3290" r:id="rId12"/>
    <p:sldId id="3295" r:id="rId13"/>
    <p:sldId id="3294" r:id="rId14"/>
    <p:sldId id="3296" r:id="rId15"/>
    <p:sldId id="3297" r:id="rId16"/>
    <p:sldId id="3298" r:id="rId17"/>
    <p:sldId id="328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8" d="100"/>
          <a:sy n="78" d="100"/>
        </p:scale>
        <p:origin x="39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DF737D-D860-4FB6-B195-9E0F93D9BB64}" type="datetimeFigureOut">
              <a:rPr lang="en-US" smtClean="0"/>
              <a:t>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C1FA76-100B-4AA2-AB9D-90469FC1C9FD}" type="slidenum">
              <a:rPr lang="en-US" smtClean="0"/>
              <a:t>‹#›</a:t>
            </a:fld>
            <a:endParaRPr lang="en-US"/>
          </a:p>
        </p:txBody>
      </p:sp>
    </p:spTree>
    <p:extLst>
      <p:ext uri="{BB962C8B-B14F-4D97-AF65-F5344CB8AC3E}">
        <p14:creationId xmlns:p14="http://schemas.microsoft.com/office/powerpoint/2010/main" val="2484786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2592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182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097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760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251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6863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285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50348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51623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52651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2391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4137105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2876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641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1130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07576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17238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95891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415293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76635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30540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92369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630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45934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256749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50491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37950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20851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4405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266369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88328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92551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5890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48833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10418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81285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1642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66329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74352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22355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2025/2/4</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214582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414142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8689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84435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61586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2814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21529639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379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1126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2/4/2025</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15946740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15843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2025/2/4</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207803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609103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454671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687487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822735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117429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511377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616461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340486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627039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69424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547970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84255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2025/2/4</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45003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a:prstGeom prst="rect">
            <a:avLst/>
          </a:prstGeo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2025/2/4</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72893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3376226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2.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jpe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8.xml"/><Relationship Id="rId1"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3.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0.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48"/>
          <a:stretch>
            <a:fillRect/>
          </a:stretch>
        </a:blip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xmlns="" id="{77379C72-ED41-3191-E068-EE01EEE7B8C3}"/>
              </a:ext>
            </a:extLst>
          </p:cNvPr>
          <p:cNvPicPr>
            <a:picLocks noChangeAspect="1"/>
          </p:cNvPicPr>
          <p:nvPr userDrawn="1"/>
        </p:nvPicPr>
        <p:blipFill>
          <a:blip r:embed="rId49" cstate="print">
            <a:extLst>
              <a:ext uri="{28A0092B-C50C-407E-A947-70E740481C1C}">
                <a14:useLocalDpi xmlns:a14="http://schemas.microsoft.com/office/drawing/2010/main" val="0"/>
              </a:ext>
            </a:extLst>
          </a:blip>
          <a:stretch>
            <a:fillRect/>
          </a:stretch>
        </p:blipFill>
        <p:spPr>
          <a:xfrm>
            <a:off x="-1495426" y="266699"/>
            <a:ext cx="1285875" cy="1285875"/>
          </a:xfrm>
          <a:prstGeom prst="rect">
            <a:avLst/>
          </a:prstGeom>
        </p:spPr>
      </p:pic>
    </p:spTree>
    <p:extLst>
      <p:ext uri="{BB962C8B-B14F-4D97-AF65-F5344CB8AC3E}">
        <p14:creationId xmlns:p14="http://schemas.microsoft.com/office/powerpoint/2010/main" val="1859813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203545"/>
      </p:ext>
    </p:extLst>
  </p:cSld>
  <p:clrMap bg1="lt1" tx1="dk1" bg2="lt2" tx2="dk2" accent1="accent1" accent2="accent2" accent3="accent3" accent4="accent4" accent5="accent5" accent6="accent6" hlink="hlink" folHlink="folHlink"/>
  <p:sldLayoutIdLst>
    <p:sldLayoutId id="2147483708" r:id="rId1"/>
    <p:sldLayoutId id="2147483709" r:id="rId2"/>
  </p:sldLayoutIdLst>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2" name="Picture 1" descr="A pink background with white leaves and black text&#10;&#10;Description automatically generated">
            <a:extLst>
              <a:ext uri="{FF2B5EF4-FFF2-40B4-BE49-F238E27FC236}">
                <a16:creationId xmlns:a16="http://schemas.microsoft.com/office/drawing/2014/main" xmlns="" id="{6B2557EE-0171-800E-8404-396E18EBB73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43125" y="190499"/>
            <a:ext cx="1876425" cy="1876425"/>
          </a:xfrm>
          <a:prstGeom prst="rect">
            <a:avLst/>
          </a:prstGeom>
        </p:spPr>
      </p:pic>
    </p:spTree>
    <p:extLst>
      <p:ext uri="{BB962C8B-B14F-4D97-AF65-F5344CB8AC3E}">
        <p14:creationId xmlns:p14="http://schemas.microsoft.com/office/powerpoint/2010/main" val="3997402051"/>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40.png"/><Relationship Id="rId4" Type="http://schemas.openxmlformats.org/officeDocument/2006/relationships/slide" Target="sl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7.wdp"/><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8.png"/><Relationship Id="rId5" Type="http://schemas.microsoft.com/office/2007/relationships/hdphoto" Target="../media/hdphoto6.wdp"/><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6.png"/><Relationship Id="rId4" Type="http://schemas.openxmlformats.org/officeDocument/2006/relationships/slide" Target="slide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slide" Target="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3" Type="http://schemas.openxmlformats.org/officeDocument/2006/relationships/image" Target="../media/image19.jp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image" Target="../media/image18.jpg"/><Relationship Id="rId1" Type="http://schemas.openxmlformats.org/officeDocument/2006/relationships/slideLayout" Target="../slideLayouts/slideLayout48.xml"/><Relationship Id="rId6" Type="http://schemas.openxmlformats.org/officeDocument/2006/relationships/image" Target="../media/image21.png"/><Relationship Id="rId11" Type="http://schemas.openxmlformats.org/officeDocument/2006/relationships/image" Target="../media/image24.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20.png"/><Relationship Id="rId9" Type="http://schemas.openxmlformats.org/officeDocument/2006/relationships/image" Target="../media/image23.png"/><Relationship Id="rId14"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png"/><Relationship Id="rId1" Type="http://schemas.openxmlformats.org/officeDocument/2006/relationships/slideLayout" Target="../slideLayouts/slideLayout11.xml"/><Relationship Id="rId6" Type="http://schemas.microsoft.com/office/2007/relationships/hdphoto" Target="../media/hdphoto7.wdp"/><Relationship Id="rId5" Type="http://schemas.openxmlformats.org/officeDocument/2006/relationships/image" Target="../media/image28.png"/><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emf"/><Relationship Id="rId2" Type="http://schemas.openxmlformats.org/officeDocument/2006/relationships/notesSlide" Target="../notesSlides/notesSlide4.xml"/><Relationship Id="rId1" Type="http://schemas.openxmlformats.org/officeDocument/2006/relationships/slideLayout" Target="../slideLayouts/slideLayout5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jpg"/><Relationship Id="rId14" Type="http://schemas.microsoft.com/office/2007/relationships/hdphoto" Target="../media/hdphoto8.wdp"/></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png"/><Relationship Id="rId1" Type="http://schemas.openxmlformats.org/officeDocument/2006/relationships/slideLayout" Target="../slideLayouts/slideLayout11.xml"/><Relationship Id="rId6" Type="http://schemas.microsoft.com/office/2007/relationships/hdphoto" Target="../media/hdphoto7.wdp"/><Relationship Id="rId5" Type="http://schemas.openxmlformats.org/officeDocument/2006/relationships/image" Target="../media/image28.png"/><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8E9D49F9-D3A2-0773-7BC2-5EA764322709}"/>
              </a:ext>
            </a:extLst>
          </p:cNvPr>
          <p:cNvGrpSpPr/>
          <p:nvPr/>
        </p:nvGrpSpPr>
        <p:grpSpPr>
          <a:xfrm>
            <a:off x="-1" y="-15136"/>
            <a:ext cx="12192001" cy="6873136"/>
            <a:chOff x="-717454" y="-15136"/>
            <a:chExt cx="13964529" cy="6888272"/>
          </a:xfrm>
        </p:grpSpPr>
        <p:sp>
          <p:nvSpPr>
            <p:cNvPr id="4" name="TextBox 2">
              <a:extLst>
                <a:ext uri="{FF2B5EF4-FFF2-40B4-BE49-F238E27FC236}">
                  <a16:creationId xmlns:a16="http://schemas.microsoft.com/office/drawing/2014/main" xmlns=""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xmlns=""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xmlns=""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7" name="Rectangle 6">
            <a:extLst>
              <a:ext uri="{FF2B5EF4-FFF2-40B4-BE49-F238E27FC236}">
                <a16:creationId xmlns:a16="http://schemas.microsoft.com/office/drawing/2014/main" xmlns="" id="{6D8B7BF9-38D7-4EB4-B277-1D461DF780DE}"/>
              </a:ext>
            </a:extLst>
          </p:cNvPr>
          <p:cNvSpPr/>
          <p:nvPr/>
        </p:nvSpPr>
        <p:spPr>
          <a:xfrm>
            <a:off x="5059620" y="1715734"/>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8" name="Rectangle: Rounded Corners 25">
            <a:extLst>
              <a:ext uri="{FF2B5EF4-FFF2-40B4-BE49-F238E27FC236}">
                <a16:creationId xmlns:a16="http://schemas.microsoft.com/office/drawing/2014/main" xmlns="" id="{81E499D6-7299-47F2-AFCF-13D81E777886}"/>
              </a:ext>
            </a:extLst>
          </p:cNvPr>
          <p:cNvSpPr/>
          <p:nvPr/>
        </p:nvSpPr>
        <p:spPr>
          <a:xfrm>
            <a:off x="2992582" y="443346"/>
            <a:ext cx="8619701" cy="5185930"/>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xmln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9" name="TextBox 8">
            <a:extLst>
              <a:ext uri="{FF2B5EF4-FFF2-40B4-BE49-F238E27FC236}">
                <a16:creationId xmlns:a16="http://schemas.microsoft.com/office/drawing/2014/main" xmlns="" id="{73C5CB3D-ED9C-413C-9872-895E7FADB5C3}"/>
              </a:ext>
            </a:extLst>
          </p:cNvPr>
          <p:cNvSpPr txBox="1"/>
          <p:nvPr/>
        </p:nvSpPr>
        <p:spPr>
          <a:xfrm>
            <a:off x="3957096" y="1086796"/>
            <a:ext cx="72256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TRƯỜNG</a:t>
            </a:r>
            <a:r>
              <a:rPr kumimoji="0" lang="en-US" sz="3200" b="1" i="0" u="none" strike="noStrike" kern="1200" cap="none" spc="0" normalizeH="0" noProof="0" dirty="0" smtClean="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 TIỂU HỌC </a:t>
            </a:r>
            <a:r>
              <a:rPr lang="vi-VN" sz="3200" b="1" dirty="0" smtClean="0">
                <a:solidFill>
                  <a:srgbClr val="7030A0"/>
                </a:solidFill>
                <a:effectLst>
                  <a:outerShdw blurRad="38100" dist="38100" dir="2700000" algn="tl">
                    <a:srgbClr val="000000">
                      <a:alpha val="43137"/>
                    </a:srgbClr>
                  </a:outerShdw>
                </a:effectLst>
                <a:latin typeface="Calibri"/>
                <a:cs typeface="Times New Roman" panose="02020603050405020304" pitchFamily="18" charset="0"/>
              </a:rPr>
              <a:t>QUANG TRUNG</a:t>
            </a:r>
            <a:endPar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endParaRPr>
          </a:p>
        </p:txBody>
      </p:sp>
      <p:pic>
        <p:nvPicPr>
          <p:cNvPr id="11" name="Picture 10">
            <a:extLst>
              <a:ext uri="{FF2B5EF4-FFF2-40B4-BE49-F238E27FC236}">
                <a16:creationId xmlns:a16="http://schemas.microsoft.com/office/drawing/2014/main" xmlns="" id="{C602AE4B-7A64-6332-4A21-994C0186BB7C}"/>
              </a:ext>
            </a:extLst>
          </p:cNvPr>
          <p:cNvPicPr>
            <a:picLocks noChangeAspect="1"/>
          </p:cNvPicPr>
          <p:nvPr/>
        </p:nvPicPr>
        <p:blipFill>
          <a:blip r:embed="rId4"/>
          <a:stretch>
            <a:fillRect/>
          </a:stretch>
        </p:blipFill>
        <p:spPr>
          <a:xfrm>
            <a:off x="5754887" y="1772740"/>
            <a:ext cx="4048095" cy="963251"/>
          </a:xfrm>
          <a:prstGeom prst="rect">
            <a:avLst/>
          </a:prstGeom>
        </p:spPr>
      </p:pic>
      <p:pic>
        <p:nvPicPr>
          <p:cNvPr id="13" name="Picture 12">
            <a:extLst>
              <a:ext uri="{FF2B5EF4-FFF2-40B4-BE49-F238E27FC236}">
                <a16:creationId xmlns:a16="http://schemas.microsoft.com/office/drawing/2014/main" xmlns="" id="{CC0DBE0F-A23A-7602-3341-AF0C0CD14509}"/>
              </a:ext>
            </a:extLst>
          </p:cNvPr>
          <p:cNvPicPr>
            <a:picLocks noChangeAspect="1"/>
          </p:cNvPicPr>
          <p:nvPr/>
        </p:nvPicPr>
        <p:blipFill>
          <a:blip r:embed="rId5"/>
          <a:stretch>
            <a:fillRect/>
          </a:stretch>
        </p:blipFill>
        <p:spPr>
          <a:xfrm>
            <a:off x="3809121" y="2577075"/>
            <a:ext cx="6986622" cy="1176630"/>
          </a:xfrm>
          <a:prstGeom prst="rect">
            <a:avLst/>
          </a:prstGeom>
        </p:spPr>
      </p:pic>
      <p:pic>
        <p:nvPicPr>
          <p:cNvPr id="10" name="Picture 9">
            <a:extLst>
              <a:ext uri="{FF2B5EF4-FFF2-40B4-BE49-F238E27FC236}">
                <a16:creationId xmlns:a16="http://schemas.microsoft.com/office/drawing/2014/main" xmlns="" id="{B1B340DC-33E3-CA58-35C5-C24FB64DFE0F}"/>
              </a:ext>
            </a:extLst>
          </p:cNvPr>
          <p:cNvPicPr>
            <a:picLocks noChangeAspect="1"/>
          </p:cNvPicPr>
          <p:nvPr/>
        </p:nvPicPr>
        <p:blipFill>
          <a:blip r:embed="rId6"/>
          <a:stretch>
            <a:fillRect/>
          </a:stretch>
        </p:blipFill>
        <p:spPr>
          <a:xfrm>
            <a:off x="6513904" y="3514860"/>
            <a:ext cx="2530059" cy="1176630"/>
          </a:xfrm>
          <a:prstGeom prst="rect">
            <a:avLst/>
          </a:prstGeom>
        </p:spPr>
      </p:pic>
      <p:pic>
        <p:nvPicPr>
          <p:cNvPr id="14" name="Picture 13" descr="A white circle with leaves and blue text&#10;&#10;Description automatically generated">
            <a:extLst>
              <a:ext uri="{FF2B5EF4-FFF2-40B4-BE49-F238E27FC236}">
                <a16:creationId xmlns:a16="http://schemas.microsoft.com/office/drawing/2014/main" xmlns="" id="{2992FC39-DC86-C643-23CC-6254C9F6CB1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85875" y="123825"/>
            <a:ext cx="1066800" cy="1066800"/>
          </a:xfrm>
          <a:prstGeom prst="rect">
            <a:avLst/>
          </a:prstGeom>
        </p:spPr>
      </p:pic>
      <p:sp>
        <p:nvSpPr>
          <p:cNvPr id="6" name="TextBox 5"/>
          <p:cNvSpPr txBox="1"/>
          <p:nvPr/>
        </p:nvSpPr>
        <p:spPr>
          <a:xfrm>
            <a:off x="3858190" y="4532574"/>
            <a:ext cx="7973167" cy="707886"/>
          </a:xfrm>
          <a:prstGeom prst="rect">
            <a:avLst/>
          </a:prstGeom>
          <a:noFill/>
        </p:spPr>
        <p:txBody>
          <a:bodyPr wrap="square" rtlCol="0">
            <a:spAutoFit/>
          </a:bodyPr>
          <a:lstStyle/>
          <a:p>
            <a:r>
              <a:rPr lang="en-US" sz="4000" dirty="0" err="1" smtClean="0">
                <a:solidFill>
                  <a:srgbClr val="FF0000"/>
                </a:solidFill>
                <a:latin typeface="HP001 5 hàng 1 ô ly" panose="020B0603050302020204" pitchFamily="34" charset="0"/>
              </a:rPr>
              <a:t>Giáo</a:t>
            </a:r>
            <a:r>
              <a:rPr lang="en-US" sz="4000" dirty="0" smtClean="0">
                <a:solidFill>
                  <a:srgbClr val="FF0000"/>
                </a:solidFill>
                <a:latin typeface="HP001 5 hàng 1 ô ly" panose="020B0603050302020204" pitchFamily="34" charset="0"/>
              </a:rPr>
              <a:t> </a:t>
            </a:r>
            <a:r>
              <a:rPr lang="en-US" sz="4000" dirty="0" err="1" smtClean="0">
                <a:solidFill>
                  <a:srgbClr val="FF0000"/>
                </a:solidFill>
                <a:latin typeface="HP001 5 hàng 1 ô ly" panose="020B0603050302020204" pitchFamily="34" charset="0"/>
              </a:rPr>
              <a:t>viện</a:t>
            </a:r>
            <a:r>
              <a:rPr lang="en-US" sz="4000" dirty="0" smtClean="0">
                <a:solidFill>
                  <a:srgbClr val="FF0000"/>
                </a:solidFill>
                <a:latin typeface="HP001 5 hàng 1 ô ly" panose="020B0603050302020204" pitchFamily="34" charset="0"/>
              </a:rPr>
              <a:t> : </a:t>
            </a:r>
            <a:r>
              <a:rPr lang="vi-VN" sz="4000" dirty="0" smtClean="0">
                <a:solidFill>
                  <a:srgbClr val="FF0000"/>
                </a:solidFill>
                <a:latin typeface="HP001 5 hàng 1 ô ly" panose="020B0603050302020204" pitchFamily="34" charset="0"/>
              </a:rPr>
              <a:t>Phạm Thị Thúy</a:t>
            </a:r>
            <a:endParaRPr lang="en-US" sz="4000" dirty="0">
              <a:solidFill>
                <a:srgbClr val="FF0000"/>
              </a:solidFill>
              <a:latin typeface="HP001 5 hàng 1 ô ly" panose="020B0603050302020204" pitchFamily="34" charset="0"/>
            </a:endParaRPr>
          </a:p>
        </p:txBody>
      </p:sp>
    </p:spTree>
    <p:extLst>
      <p:ext uri="{BB962C8B-B14F-4D97-AF65-F5344CB8AC3E}">
        <p14:creationId xmlns:p14="http://schemas.microsoft.com/office/powerpoint/2010/main" val="33374072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xmlns=""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xmlns=""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xmlns=""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xmlns=""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xmlns=""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xmlns=""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xmlns=""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xmlns=""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xmlns=""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xmlns=""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xmlns=""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xmlns=""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xmlns=""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xmlns=""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xmlns=""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xmlns=""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xmlns=""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xmlns=""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xmlns=""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xmlns=""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xmlns=""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xmlns=""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xmlns=""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xmlns=""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xmlns=""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xmlns=""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xmlns=""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 name="Picture 9">
            <a:extLst>
              <a:ext uri="{FF2B5EF4-FFF2-40B4-BE49-F238E27FC236}">
                <a16:creationId xmlns:a16="http://schemas.microsoft.com/office/drawing/2014/main" xmlns="" id="{6AFB9728-3F58-AFF4-4818-2D37868A7E1E}"/>
              </a:ext>
            </a:extLst>
          </p:cNvPr>
          <p:cNvPicPr>
            <a:picLocks noChangeAspect="1"/>
          </p:cNvPicPr>
          <p:nvPr/>
        </p:nvPicPr>
        <p:blipFill>
          <a:blip r:embed="rId5"/>
          <a:stretch>
            <a:fillRect/>
          </a:stretch>
        </p:blipFill>
        <p:spPr>
          <a:xfrm>
            <a:off x="3424874" y="2083621"/>
            <a:ext cx="7285351" cy="1566808"/>
          </a:xfrm>
          <a:prstGeom prst="rect">
            <a:avLst/>
          </a:prstGeom>
        </p:spPr>
      </p:pic>
    </p:spTree>
    <p:extLst>
      <p:ext uri="{BB962C8B-B14F-4D97-AF65-F5344CB8AC3E}">
        <p14:creationId xmlns:p14="http://schemas.microsoft.com/office/powerpoint/2010/main" val="12486397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xmlns=""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xmlns=""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xmlns=""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xmlns="" id="{0ACEC41A-75E2-1CF6-1EEE-5A443319BA06}"/>
              </a:ext>
            </a:extLst>
          </p:cNvPr>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783;p10">
            <a:extLst>
              <a:ext uri="{FF2B5EF4-FFF2-40B4-BE49-F238E27FC236}">
                <a16:creationId xmlns:a16="http://schemas.microsoft.com/office/drawing/2014/main" xmlns="" id="{F1BD6E88-5170-3F75-2CB3-918508448245}"/>
              </a:ext>
            </a:extLst>
          </p:cNvPr>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grpSp>
        <p:nvGrpSpPr>
          <p:cNvPr id="29" name="Google Shape;78;p4">
            <a:extLst>
              <a:ext uri="{FF2B5EF4-FFF2-40B4-BE49-F238E27FC236}">
                <a16:creationId xmlns:a16="http://schemas.microsoft.com/office/drawing/2014/main" xmlns="" id="{484BDE71-5111-530B-D5BD-191D74BFD77E}"/>
              </a:ext>
            </a:extLst>
          </p:cNvPr>
          <p:cNvGrpSpPr/>
          <p:nvPr/>
        </p:nvGrpSpPr>
        <p:grpSpPr>
          <a:xfrm>
            <a:off x="2790825" y="1688938"/>
            <a:ext cx="7277100" cy="3712789"/>
            <a:chOff x="1712498" y="767350"/>
            <a:chExt cx="5272441" cy="5604964"/>
          </a:xfrm>
        </p:grpSpPr>
        <p:sp>
          <p:nvSpPr>
            <p:cNvPr id="30" name="Google Shape;79;p4">
              <a:extLst>
                <a:ext uri="{FF2B5EF4-FFF2-40B4-BE49-F238E27FC236}">
                  <a16:creationId xmlns:a16="http://schemas.microsoft.com/office/drawing/2014/main" xmlns="" id="{52953CE0-C819-1B44-FE07-DAE83294F60B}"/>
                </a:ext>
              </a:extLst>
            </p:cNvPr>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80;p4">
              <a:extLst>
                <a:ext uri="{FF2B5EF4-FFF2-40B4-BE49-F238E27FC236}">
                  <a16:creationId xmlns:a16="http://schemas.microsoft.com/office/drawing/2014/main" xmlns="" id="{E808F24C-3021-CD99-9327-9124712585B1}"/>
                </a:ext>
              </a:extLst>
            </p:cNvPr>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4" name="Google Shape;81;p4">
              <a:extLst>
                <a:ext uri="{FF2B5EF4-FFF2-40B4-BE49-F238E27FC236}">
                  <a16:creationId xmlns:a16="http://schemas.microsoft.com/office/drawing/2014/main" xmlns="" id="{7CE92268-FAD8-61FA-93C7-9FC900957584}"/>
                </a:ext>
              </a:extLst>
            </p:cNvPr>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5" name="Google Shape;82;p4">
              <a:extLst>
                <a:ext uri="{FF2B5EF4-FFF2-40B4-BE49-F238E27FC236}">
                  <a16:creationId xmlns:a16="http://schemas.microsoft.com/office/drawing/2014/main" xmlns="" id="{404BCEBF-144A-C9AC-C629-99ED0FF9F3D1}"/>
                </a:ext>
              </a:extLst>
            </p:cNvPr>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6" name="Google Shape;83;p4">
              <a:extLst>
                <a:ext uri="{FF2B5EF4-FFF2-40B4-BE49-F238E27FC236}">
                  <a16:creationId xmlns:a16="http://schemas.microsoft.com/office/drawing/2014/main" xmlns="" id="{A2F7FB9F-CB16-9526-E7C1-9997A48070AF}"/>
                </a:ext>
              </a:extLst>
            </p:cNvPr>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7" name="Google Shape;84;p4">
              <a:extLst>
                <a:ext uri="{FF2B5EF4-FFF2-40B4-BE49-F238E27FC236}">
                  <a16:creationId xmlns:a16="http://schemas.microsoft.com/office/drawing/2014/main" xmlns="" id="{509BA027-0256-5EE2-3AF0-551D85B2237D}"/>
                </a:ext>
              </a:extLst>
            </p:cNvPr>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8" name="Google Shape;85;p4">
              <a:extLst>
                <a:ext uri="{FF2B5EF4-FFF2-40B4-BE49-F238E27FC236}">
                  <a16:creationId xmlns:a16="http://schemas.microsoft.com/office/drawing/2014/main" xmlns="" id="{0DD42528-FD99-5023-4134-BA7BDBAFB220}"/>
                </a:ext>
              </a:extLst>
            </p:cNvPr>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pic>
        <p:nvPicPr>
          <p:cNvPr id="1029" name="Picture 2" descr="C:\Users\HP\Desktop\16659604.jpg">
            <a:extLst>
              <a:ext uri="{FF2B5EF4-FFF2-40B4-BE49-F238E27FC236}">
                <a16:creationId xmlns:a16="http://schemas.microsoft.com/office/drawing/2014/main" xmlns="" id="{726FF18C-F052-5861-780C-028264256EE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4797871" y="4189863"/>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3" descr="C:\Users\HP\Desktop\vector-illustration-boy-reading-book-260nw-560852614.jpg">
            <a:extLst>
              <a:ext uri="{FF2B5EF4-FFF2-40B4-BE49-F238E27FC236}">
                <a16:creationId xmlns:a16="http://schemas.microsoft.com/office/drawing/2014/main" xmlns="" id="{11CCAC26-3449-1EA5-A7D6-03BC8F06817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030753" y="4032045"/>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22">
            <a:extLst>
              <a:ext uri="{FF2B5EF4-FFF2-40B4-BE49-F238E27FC236}">
                <a16:creationId xmlns:a16="http://schemas.microsoft.com/office/drawing/2014/main" xmlns="" id="{9F173B07-6301-D6A3-1292-00663EF92C23}"/>
              </a:ext>
            </a:extLst>
          </p:cNvPr>
          <p:cNvSpPr>
            <a:spLocks noChangeArrowheads="1"/>
          </p:cNvSpPr>
          <p:nvPr/>
        </p:nvSpPr>
        <p:spPr bwMode="auto">
          <a:xfrm>
            <a:off x="3858637" y="1917852"/>
            <a:ext cx="5742564" cy="2123658"/>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en-US" altLang="en-US" sz="4400" b="1" dirty="0">
                <a:solidFill>
                  <a:schemeClr val="tx1"/>
                </a:solidFill>
                <a:latin typeface="Cambria" panose="02040503050406030204" pitchFamily="18" charset="0"/>
                <a:ea typeface="Cambria" panose="02040503050406030204" pitchFamily="18" charset="0"/>
              </a:rPr>
              <a:t>1. </a:t>
            </a:r>
            <a:r>
              <a:rPr lang="vi-VN" altLang="en-US" sz="4400" b="1" dirty="0">
                <a:solidFill>
                  <a:schemeClr val="tx1"/>
                </a:solidFill>
                <a:latin typeface="Cambria" panose="02040503050406030204" pitchFamily="18" charset="0"/>
                <a:ea typeface="Cambria" panose="02040503050406030204" pitchFamily="18" charset="0"/>
              </a:rPr>
              <a:t>Vì sao Cố đô Huế là nơi thu hút nhiều khách du lịch?</a:t>
            </a:r>
            <a:endParaRPr lang="en-US" altLang="en-US" sz="44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831909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barn(inVertical)">
                                      <p:cBhvr>
                                        <p:cTn id="7" dur="500"/>
                                        <p:tgtEl>
                                          <p:spTgt spid="1029"/>
                                        </p:tgtEl>
                                      </p:cBhvr>
                                    </p:animEffect>
                                  </p:childTnLst>
                                </p:cTn>
                              </p:par>
                              <p:par>
                                <p:cTn id="8" presetID="16" presetClass="entr" presetSubtype="21"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barn(inVertical)">
                                      <p:cBhvr>
                                        <p:cTn id="10" dur="500"/>
                                        <p:tgtEl>
                                          <p:spTgt spid="103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31"/>
                                        </p:tgtEl>
                                        <p:attrNameLst>
                                          <p:attrName>style.visibility</p:attrName>
                                        </p:attrNameLst>
                                      </p:cBhvr>
                                      <p:to>
                                        <p:strVal val="visible"/>
                                      </p:to>
                                    </p:set>
                                    <p:animEffect transition="in" filter="barn(inVertical)">
                                      <p:cBhvr>
                                        <p:cTn id="13" dur="500"/>
                                        <p:tgtEl>
                                          <p:spTgt spid="1031"/>
                                        </p:tgtEl>
                                      </p:cBhvr>
                                    </p:animEffect>
                                  </p:childTnLst>
                                </p:cTn>
                              </p:par>
                              <p:par>
                                <p:cTn id="14" presetID="16" presetClass="entr" presetSubtype="21"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1"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xmlns=""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xmlns=""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xmlns=""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xmlns="" id="{0ACEC41A-75E2-1CF6-1EEE-5A443319BA06}"/>
              </a:ext>
            </a:extLst>
          </p:cNvPr>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783;p10">
            <a:extLst>
              <a:ext uri="{FF2B5EF4-FFF2-40B4-BE49-F238E27FC236}">
                <a16:creationId xmlns:a16="http://schemas.microsoft.com/office/drawing/2014/main" xmlns="" id="{F1BD6E88-5170-3F75-2CB3-918508448245}"/>
              </a:ext>
            </a:extLst>
          </p:cNvPr>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pic>
        <p:nvPicPr>
          <p:cNvPr id="8" name="Picture 7">
            <a:extLst>
              <a:ext uri="{FF2B5EF4-FFF2-40B4-BE49-F238E27FC236}">
                <a16:creationId xmlns:a16="http://schemas.microsoft.com/office/drawing/2014/main" xmlns="" id="{7C86C22D-222F-33CA-6236-57A4F01225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717" y="3152747"/>
            <a:ext cx="3931919" cy="3093312"/>
          </a:xfrm>
          <a:prstGeom prst="rect">
            <a:avLst/>
          </a:prstGeom>
        </p:spPr>
      </p:pic>
      <p:sp>
        <p:nvSpPr>
          <p:cNvPr id="9" name="Rectangle 9">
            <a:extLst>
              <a:ext uri="{FF2B5EF4-FFF2-40B4-BE49-F238E27FC236}">
                <a16:creationId xmlns:a16="http://schemas.microsoft.com/office/drawing/2014/main" xmlns="" id="{51E4C983-0B62-926B-AF07-43F4A9D9EC2A}"/>
              </a:ext>
            </a:extLst>
          </p:cNvPr>
          <p:cNvSpPr>
            <a:spLocks noChangeArrowheads="1"/>
          </p:cNvSpPr>
          <p:nvPr/>
        </p:nvSpPr>
        <p:spPr bwMode="auto">
          <a:xfrm>
            <a:off x="3400425" y="590550"/>
            <a:ext cx="7781925" cy="3333750"/>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defTabSz="1219170">
              <a:spcBef>
                <a:spcPct val="0"/>
              </a:spcBef>
              <a:buClr>
                <a:srgbClr val="000000"/>
              </a:buClr>
            </a:pPr>
            <a:r>
              <a:rPr lang="vi-VN"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Cố đô Huế là nơi thu hút nhiều khách du lịch</a:t>
            </a:r>
            <a:r>
              <a:rPr lang="en-US"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en-US" altLang="en-US" b="1" kern="0" dirty="0" err="1">
                <a:solidFill>
                  <a:srgbClr val="F4A79C">
                    <a:lumMod val="50000"/>
                  </a:srgbClr>
                </a:solidFill>
                <a:latin typeface="Cambria" panose="02040503050406030204" pitchFamily="18" charset="0"/>
                <a:ea typeface="Cambria" panose="02040503050406030204" pitchFamily="18" charset="0"/>
                <a:cs typeface="Arial"/>
                <a:sym typeface="Arial"/>
              </a:rPr>
              <a:t>vì</a:t>
            </a:r>
            <a:r>
              <a:rPr lang="en-US"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vi-VN"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nơi đây có nhiều cảnh quan thiên nhiên đẹp </a:t>
            </a:r>
            <a:r>
              <a:rPr lang="vi-VN" altLang="en-US" b="1" i="1" kern="0" dirty="0">
                <a:solidFill>
                  <a:srgbClr val="F4A79C">
                    <a:lumMod val="50000"/>
                  </a:srgbClr>
                </a:solidFill>
                <a:latin typeface="Cambria" panose="02040503050406030204" pitchFamily="18" charset="0"/>
                <a:ea typeface="Cambria" panose="02040503050406030204" pitchFamily="18" charset="0"/>
                <a:cs typeface="Arial"/>
                <a:sym typeface="Arial"/>
              </a:rPr>
              <a:t>(sông Hương, núi Ngự Bình,…)</a:t>
            </a:r>
            <a:r>
              <a:rPr lang="vi-VN"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 và nhiều công trình kiến trúc độc đáo </a:t>
            </a:r>
            <a:r>
              <a:rPr lang="vi-VN" altLang="en-US" b="1" i="1" kern="0" dirty="0">
                <a:solidFill>
                  <a:srgbClr val="F4A79C">
                    <a:lumMod val="50000"/>
                  </a:srgbClr>
                </a:solidFill>
                <a:latin typeface="Cambria" panose="02040503050406030204" pitchFamily="18" charset="0"/>
                <a:ea typeface="Cambria" panose="02040503050406030204" pitchFamily="18" charset="0"/>
                <a:cs typeface="Arial"/>
                <a:sym typeface="Arial"/>
              </a:rPr>
              <a:t>(chùa Thiên Mụ, cổng Ngọ Môn, Hoàng thành, lăng Tự Đức,…)</a:t>
            </a:r>
            <a:endParaRPr kumimoji="0" lang="en-US" altLang="en-US" b="1" i="1"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13989910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xmlns=""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xmlns=""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xmlns=""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xmlns="" id="{0ACEC41A-75E2-1CF6-1EEE-5A443319BA06}"/>
              </a:ext>
            </a:extLst>
          </p:cNvPr>
          <p:cNvSpPr/>
          <p:nvPr/>
        </p:nvSpPr>
        <p:spPr>
          <a:xfrm>
            <a:off x="191385" y="219075"/>
            <a:ext cx="118482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xmlns="" id="{5E9C95A7-1EC5-29FB-F2A7-3B94B6B25E90}"/>
              </a:ext>
            </a:extLst>
          </p:cNvPr>
          <p:cNvGrpSpPr/>
          <p:nvPr/>
        </p:nvGrpSpPr>
        <p:grpSpPr>
          <a:xfrm>
            <a:off x="180754" y="0"/>
            <a:ext cx="12011246" cy="1076325"/>
            <a:chOff x="2168014" y="2912732"/>
            <a:chExt cx="7816956" cy="1501952"/>
          </a:xfrm>
        </p:grpSpPr>
        <p:sp>
          <p:nvSpPr>
            <p:cNvPr id="17" name="Round Diagonal Corner Rectangle 4">
              <a:extLst>
                <a:ext uri="{FF2B5EF4-FFF2-40B4-BE49-F238E27FC236}">
                  <a16:creationId xmlns:a16="http://schemas.microsoft.com/office/drawing/2014/main" xmlns="" id="{EB97F88E-F8C2-F4BD-3D1B-8322ED967441}"/>
                </a:ext>
              </a:extLst>
            </p:cNvPr>
            <p:cNvSpPr/>
            <p:nvPr/>
          </p:nvSpPr>
          <p:spPr>
            <a:xfrm>
              <a:off x="2168014" y="2912732"/>
              <a:ext cx="7816956"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xmlns="" id="{DB1A998E-13B1-B3A5-A329-792A5C0D0224}"/>
                </a:ext>
              </a:extLst>
            </p:cNvPr>
            <p:cNvSpPr txBox="1"/>
            <p:nvPr/>
          </p:nvSpPr>
          <p:spPr>
            <a:xfrm>
              <a:off x="2375911" y="3009908"/>
              <a:ext cx="7609059" cy="1254187"/>
            </a:xfrm>
            <a:prstGeom prst="rect">
              <a:avLst/>
            </a:prstGeom>
            <a:noFill/>
          </p:spPr>
          <p:txBody>
            <a:bodyPr wrap="square" rtlCol="0">
              <a:spAutoFit/>
            </a:bodyPr>
            <a:lstStyle/>
            <a:p>
              <a:pPr marL="0" marR="0" lvl="0" indent="0" algn="l" defTabSz="914400" rtl="0" eaLnBrk="1" fontAlgn="auto" latinLnBrk="0" hangingPunct="1">
                <a:lnSpc>
                  <a:spcPct val="115000"/>
                </a:lnSpc>
                <a:spcBef>
                  <a:spcPts val="0"/>
                </a:spcBef>
                <a:spcAft>
                  <a:spcPts val="0"/>
                </a:spcAft>
                <a:buClrTx/>
                <a:buSzTx/>
                <a:buFontTx/>
                <a:buNone/>
                <a:tabLst>
                  <a:tab pos="255270" algn="l"/>
                </a:tabLst>
                <a:defRPr/>
              </a:pP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 </a:t>
              </a:r>
              <a:r>
                <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Hoàn thiện những nội dung (theo gợi ý dưới đây) vào vở về những việc nên làm hoặc không nên làm để bảo tồn và phát huy giá trị của Cố đô Huế.</a:t>
              </a:r>
              <a:endParaRPr kumimoji="0" lang="pt-BR"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9" name="Picture 8">
            <a:extLst>
              <a:ext uri="{FF2B5EF4-FFF2-40B4-BE49-F238E27FC236}">
                <a16:creationId xmlns:a16="http://schemas.microsoft.com/office/drawing/2014/main" xmlns="" id="{5E7EC877-182B-0759-11C7-1D797DDA4DBF}"/>
              </a:ext>
            </a:extLst>
          </p:cNvPr>
          <p:cNvPicPr>
            <a:picLocks noChangeAspect="1"/>
          </p:cNvPicPr>
          <p:nvPr/>
        </p:nvPicPr>
        <p:blipFill>
          <a:blip r:embed="rId3"/>
          <a:stretch>
            <a:fillRect/>
          </a:stretch>
        </p:blipFill>
        <p:spPr>
          <a:xfrm>
            <a:off x="2743199" y="1643062"/>
            <a:ext cx="6831519" cy="3462338"/>
          </a:xfrm>
          <a:prstGeom prst="rect">
            <a:avLst/>
          </a:prstGeom>
        </p:spPr>
      </p:pic>
    </p:spTree>
    <p:extLst>
      <p:ext uri="{BB962C8B-B14F-4D97-AF65-F5344CB8AC3E}">
        <p14:creationId xmlns:p14="http://schemas.microsoft.com/office/powerpoint/2010/main" val="22299194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xmlns=""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xmlns=""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xmlns=""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xmlns="" id="{0ACEC41A-75E2-1CF6-1EEE-5A443319BA06}"/>
              </a:ext>
            </a:extLst>
          </p:cNvPr>
          <p:cNvSpPr/>
          <p:nvPr/>
        </p:nvSpPr>
        <p:spPr>
          <a:xfrm>
            <a:off x="191385" y="219075"/>
            <a:ext cx="118101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descr="A pink flower with a black background&#10;&#10;Description automatically generated">
            <a:extLst>
              <a:ext uri="{FF2B5EF4-FFF2-40B4-BE49-F238E27FC236}">
                <a16:creationId xmlns:a16="http://schemas.microsoft.com/office/drawing/2014/main" xmlns="" id="{2E76F3D6-7C32-443E-80D7-69E70BD49E10}"/>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618521" y="664023"/>
            <a:ext cx="5087557" cy="5529954"/>
          </a:xfrm>
          <a:prstGeom prst="rect">
            <a:avLst/>
          </a:prstGeom>
        </p:spPr>
      </p:pic>
      <p:sp>
        <p:nvSpPr>
          <p:cNvPr id="10" name="TextBox 9">
            <a:extLst>
              <a:ext uri="{FF2B5EF4-FFF2-40B4-BE49-F238E27FC236}">
                <a16:creationId xmlns:a16="http://schemas.microsoft.com/office/drawing/2014/main" xmlns="" id="{BE6CA6E6-0839-1F1E-C5DE-A89062D1034E}"/>
              </a:ext>
            </a:extLst>
          </p:cNvPr>
          <p:cNvSpPr txBox="1"/>
          <p:nvPr/>
        </p:nvSpPr>
        <p:spPr>
          <a:xfrm>
            <a:off x="2343150" y="2971800"/>
            <a:ext cx="1609725" cy="830997"/>
          </a:xfrm>
          <a:prstGeom prst="rect">
            <a:avLst/>
          </a:prstGeom>
          <a:noFill/>
        </p:spPr>
        <p:txBody>
          <a:bodyPr wrap="square" rtlCol="0">
            <a:spAutoFit/>
          </a:bodyPr>
          <a:lstStyle/>
          <a:p>
            <a:pPr algn="ctr"/>
            <a:r>
              <a:rPr lang="en-US" sz="4800" b="1" dirty="0" err="1"/>
              <a:t>Nên</a:t>
            </a:r>
            <a:endParaRPr lang="en-US" sz="4800" b="1" dirty="0"/>
          </a:p>
        </p:txBody>
      </p:sp>
      <p:pic>
        <p:nvPicPr>
          <p:cNvPr id="11" name="Picture 10" descr="A pink flower with a black background&#10;&#10;Description automatically generated">
            <a:extLst>
              <a:ext uri="{FF2B5EF4-FFF2-40B4-BE49-F238E27FC236}">
                <a16:creationId xmlns:a16="http://schemas.microsoft.com/office/drawing/2014/main" xmlns="" id="{06E49425-6AA9-70EC-BAB0-C0008A27EE07}"/>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6400196" y="454473"/>
            <a:ext cx="5087557" cy="5529954"/>
          </a:xfrm>
          <a:prstGeom prst="rect">
            <a:avLst/>
          </a:prstGeom>
        </p:spPr>
      </p:pic>
      <p:sp>
        <p:nvSpPr>
          <p:cNvPr id="12" name="TextBox 11">
            <a:extLst>
              <a:ext uri="{FF2B5EF4-FFF2-40B4-BE49-F238E27FC236}">
                <a16:creationId xmlns:a16="http://schemas.microsoft.com/office/drawing/2014/main" xmlns="" id="{FA95D582-131B-F7DD-1415-E438159E744F}"/>
              </a:ext>
            </a:extLst>
          </p:cNvPr>
          <p:cNvSpPr txBox="1"/>
          <p:nvPr/>
        </p:nvSpPr>
        <p:spPr>
          <a:xfrm>
            <a:off x="8105775" y="2647950"/>
            <a:ext cx="1609725" cy="1323439"/>
          </a:xfrm>
          <a:prstGeom prst="rect">
            <a:avLst/>
          </a:prstGeom>
          <a:noFill/>
        </p:spPr>
        <p:txBody>
          <a:bodyPr wrap="square" rtlCol="0">
            <a:spAutoFit/>
          </a:bodyPr>
          <a:lstStyle/>
          <a:p>
            <a:pPr algn="ctr"/>
            <a:r>
              <a:rPr lang="en-US" sz="4000" b="1" dirty="0" err="1"/>
              <a:t>Không</a:t>
            </a:r>
            <a:r>
              <a:rPr lang="en-US" sz="4000" b="1" dirty="0"/>
              <a:t> </a:t>
            </a:r>
            <a:r>
              <a:rPr lang="en-US" sz="4000" b="1" dirty="0" err="1"/>
              <a:t>nên</a:t>
            </a:r>
            <a:endParaRPr lang="en-US" sz="4000" b="1" dirty="0"/>
          </a:p>
        </p:txBody>
      </p:sp>
      <p:sp>
        <p:nvSpPr>
          <p:cNvPr id="13" name="TextBox 12">
            <a:extLst>
              <a:ext uri="{FF2B5EF4-FFF2-40B4-BE49-F238E27FC236}">
                <a16:creationId xmlns:a16="http://schemas.microsoft.com/office/drawing/2014/main" xmlns="" id="{9D5A084E-D9E6-D5F4-DC27-27059672563D}"/>
              </a:ext>
            </a:extLst>
          </p:cNvPr>
          <p:cNvSpPr txBox="1"/>
          <p:nvPr/>
        </p:nvSpPr>
        <p:spPr>
          <a:xfrm>
            <a:off x="2495551" y="847725"/>
            <a:ext cx="1476374" cy="1631216"/>
          </a:xfrm>
          <a:prstGeom prst="rect">
            <a:avLst/>
          </a:prstGeom>
          <a:noFill/>
        </p:spPr>
        <p:txBody>
          <a:bodyPr wrap="square" rtlCol="0">
            <a:spAutoFit/>
          </a:bodyPr>
          <a:lstStyle/>
          <a:p>
            <a:pPr algn="ctr"/>
            <a:r>
              <a:rPr lang="en-US" sz="2000" b="1" i="0" dirty="0" err="1">
                <a:solidFill>
                  <a:srgbClr val="000000"/>
                </a:solidFill>
                <a:effectLst/>
                <a:ea typeface="Open Sans" panose="020B0606030504020204" pitchFamily="34" charset="0"/>
                <a:cs typeface="Open Sans" panose="020B0606030504020204" pitchFamily="34" charset="0"/>
              </a:rPr>
              <a:t>Thực</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hiện</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đúng</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nội</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quy</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khi</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tham</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quan</a:t>
            </a:r>
            <a:r>
              <a:rPr lang="en-US" sz="2000" b="1" i="0" dirty="0">
                <a:solidFill>
                  <a:srgbClr val="000000"/>
                </a:solidFill>
                <a:effectLst/>
                <a:ea typeface="Open Sans" panose="020B0606030504020204" pitchFamily="34" charset="0"/>
                <a:cs typeface="Open Sans" panose="020B0606030504020204" pitchFamily="34" charset="0"/>
              </a:rPr>
              <a:t> di </a:t>
            </a:r>
            <a:r>
              <a:rPr lang="en-US" sz="2000" b="1" i="0" dirty="0" err="1">
                <a:solidFill>
                  <a:srgbClr val="000000"/>
                </a:solidFill>
                <a:effectLst/>
                <a:ea typeface="Open Sans" panose="020B0606030504020204" pitchFamily="34" charset="0"/>
                <a:cs typeface="Open Sans" panose="020B0606030504020204" pitchFamily="34" charset="0"/>
              </a:rPr>
              <a:t>tích</a:t>
            </a:r>
            <a:r>
              <a:rPr lang="en-US" sz="2000" b="1" i="0" dirty="0">
                <a:solidFill>
                  <a:srgbClr val="000000"/>
                </a:solidFill>
                <a:effectLst/>
                <a:ea typeface="Open Sans" panose="020B0606030504020204" pitchFamily="34" charset="0"/>
                <a:cs typeface="Open Sans" panose="020B0606030504020204" pitchFamily="34" charset="0"/>
              </a:rPr>
              <a:t>.</a:t>
            </a:r>
            <a:endParaRPr lang="en-US" sz="2000" b="1" dirty="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xmlns="" id="{F8F36A5A-FE88-AB6B-F7A4-12B1426A5230}"/>
              </a:ext>
            </a:extLst>
          </p:cNvPr>
          <p:cNvSpPr txBox="1"/>
          <p:nvPr/>
        </p:nvSpPr>
        <p:spPr>
          <a:xfrm>
            <a:off x="4038601" y="1857375"/>
            <a:ext cx="1476374" cy="1569660"/>
          </a:xfrm>
          <a:prstGeom prst="rect">
            <a:avLst/>
          </a:prstGeom>
          <a:noFill/>
        </p:spPr>
        <p:txBody>
          <a:bodyPr wrap="square" rtlCol="0">
            <a:spAutoFit/>
          </a:bodyPr>
          <a:lstStyle/>
          <a:p>
            <a:pPr algn="ctr"/>
            <a:r>
              <a:rPr lang="en-US" sz="2400" b="1" dirty="0">
                <a:solidFill>
                  <a:srgbClr val="000000"/>
                </a:solidFill>
                <a:ea typeface="Open Sans" panose="020B0606030504020204" pitchFamily="34" charset="0"/>
                <a:cs typeface="Open Sans" panose="020B0606030504020204" pitchFamily="34" charset="0"/>
              </a:rPr>
              <a:t>Tu </a:t>
            </a:r>
            <a:r>
              <a:rPr lang="en-US" sz="2400" b="1" dirty="0" err="1">
                <a:solidFill>
                  <a:srgbClr val="000000"/>
                </a:solidFill>
                <a:ea typeface="Open Sans" panose="020B0606030504020204" pitchFamily="34" charset="0"/>
                <a:cs typeface="Open Sans" panose="020B0606030504020204" pitchFamily="34" charset="0"/>
              </a:rPr>
              <a:t>bổ</a:t>
            </a:r>
            <a:r>
              <a:rPr lang="en-US" sz="2400" b="1" dirty="0">
                <a:solidFill>
                  <a:srgbClr val="000000"/>
                </a:solidFill>
                <a:ea typeface="Open Sans" panose="020B0606030504020204" pitchFamily="34" charset="0"/>
                <a:cs typeface="Open Sans" panose="020B0606030504020204" pitchFamily="34" charset="0"/>
              </a:rPr>
              <a:t>, </a:t>
            </a:r>
            <a:r>
              <a:rPr lang="en-US" sz="2400" b="1" dirty="0" err="1">
                <a:solidFill>
                  <a:srgbClr val="000000"/>
                </a:solidFill>
                <a:ea typeface="Open Sans" panose="020B0606030504020204" pitchFamily="34" charset="0"/>
                <a:cs typeface="Open Sans" panose="020B0606030504020204" pitchFamily="34" charset="0"/>
              </a:rPr>
              <a:t>phục</a:t>
            </a:r>
            <a:r>
              <a:rPr lang="en-US" sz="2400" b="1" dirty="0">
                <a:solidFill>
                  <a:srgbClr val="000000"/>
                </a:solidFill>
                <a:ea typeface="Open Sans" panose="020B0606030504020204" pitchFamily="34" charset="0"/>
                <a:cs typeface="Open Sans" panose="020B0606030504020204" pitchFamily="34" charset="0"/>
              </a:rPr>
              <a:t> </a:t>
            </a:r>
            <a:r>
              <a:rPr lang="en-US" sz="2400" b="1" dirty="0" err="1">
                <a:solidFill>
                  <a:srgbClr val="000000"/>
                </a:solidFill>
                <a:ea typeface="Open Sans" panose="020B0606030504020204" pitchFamily="34" charset="0"/>
                <a:cs typeface="Open Sans" panose="020B0606030504020204" pitchFamily="34" charset="0"/>
              </a:rPr>
              <a:t>dựng</a:t>
            </a:r>
            <a:r>
              <a:rPr lang="en-US" sz="2400" b="1" dirty="0">
                <a:solidFill>
                  <a:srgbClr val="000000"/>
                </a:solidFill>
                <a:ea typeface="Open Sans" panose="020B0606030504020204" pitchFamily="34" charset="0"/>
                <a:cs typeface="Open Sans" panose="020B0606030504020204" pitchFamily="34" charset="0"/>
              </a:rPr>
              <a:t> </a:t>
            </a:r>
            <a:r>
              <a:rPr lang="en-US" sz="2400" b="1" dirty="0" err="1">
                <a:solidFill>
                  <a:srgbClr val="000000"/>
                </a:solidFill>
                <a:ea typeface="Open Sans" panose="020B0606030504020204" pitchFamily="34" charset="0"/>
                <a:cs typeface="Open Sans" panose="020B0606030504020204" pitchFamily="34" charset="0"/>
              </a:rPr>
              <a:t>các</a:t>
            </a:r>
            <a:r>
              <a:rPr lang="en-US" sz="2400" b="1" dirty="0">
                <a:solidFill>
                  <a:srgbClr val="000000"/>
                </a:solidFill>
                <a:ea typeface="Open Sans" panose="020B0606030504020204" pitchFamily="34" charset="0"/>
                <a:cs typeface="Open Sans" panose="020B0606030504020204" pitchFamily="34" charset="0"/>
              </a:rPr>
              <a:t> di </a:t>
            </a:r>
            <a:r>
              <a:rPr lang="en-US" sz="2400" b="1" dirty="0" err="1">
                <a:solidFill>
                  <a:srgbClr val="000000"/>
                </a:solidFill>
                <a:ea typeface="Open Sans" panose="020B0606030504020204" pitchFamily="34" charset="0"/>
                <a:cs typeface="Open Sans" panose="020B0606030504020204" pitchFamily="34" charset="0"/>
              </a:rPr>
              <a:t>tích</a:t>
            </a:r>
            <a:endParaRPr lang="en-US" sz="2400" b="1" dirty="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xmlns="" id="{DCD91A0D-8FAF-C976-E95E-619D8A5C1792}"/>
              </a:ext>
            </a:extLst>
          </p:cNvPr>
          <p:cNvSpPr txBox="1"/>
          <p:nvPr/>
        </p:nvSpPr>
        <p:spPr>
          <a:xfrm>
            <a:off x="3762375" y="3667125"/>
            <a:ext cx="1933575" cy="1477328"/>
          </a:xfrm>
          <a:prstGeom prst="rect">
            <a:avLst/>
          </a:prstGeom>
          <a:noFill/>
        </p:spPr>
        <p:txBody>
          <a:bodyPr wrap="square" rtlCol="0">
            <a:spAutoFit/>
          </a:bodyPr>
          <a:lstStyle/>
          <a:p>
            <a:pPr algn="ctr"/>
            <a:r>
              <a:rPr lang="en-US" b="1" dirty="0" err="1">
                <a:solidFill>
                  <a:srgbClr val="000000"/>
                </a:solidFill>
                <a:ea typeface="Open Sans" panose="020B0606030504020204" pitchFamily="34" charset="0"/>
                <a:cs typeface="Open Sans" panose="020B0606030504020204" pitchFamily="34" charset="0"/>
              </a:rPr>
              <a:t>Tuyên</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truyền</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về</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những</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nét</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đẹp</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giá</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trị</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văn</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hoá</a:t>
            </a:r>
            <a:r>
              <a:rPr lang="en-US" b="1" dirty="0">
                <a:solidFill>
                  <a:srgbClr val="000000"/>
                </a:solidFill>
                <a:ea typeface="Open Sans" panose="020B0606030504020204" pitchFamily="34" charset="0"/>
                <a:cs typeface="Open Sans" panose="020B0606030504020204" pitchFamily="34" charset="0"/>
              </a:rPr>
              <a:t> - </a:t>
            </a:r>
            <a:r>
              <a:rPr lang="en-US" b="1" dirty="0" err="1">
                <a:solidFill>
                  <a:srgbClr val="000000"/>
                </a:solidFill>
                <a:ea typeface="Open Sans" panose="020B0606030504020204" pitchFamily="34" charset="0"/>
                <a:cs typeface="Open Sans" panose="020B0606030504020204" pitchFamily="34" charset="0"/>
              </a:rPr>
              <a:t>lịch</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sử</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của</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vùng</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đất</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Cố</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đô</a:t>
            </a:r>
            <a:r>
              <a:rPr lang="en-US" b="1" dirty="0">
                <a:solidFill>
                  <a:srgbClr val="000000"/>
                </a:solidFill>
                <a:ea typeface="Open Sans" panose="020B0606030504020204" pitchFamily="34" charset="0"/>
                <a:cs typeface="Open Sans" panose="020B0606030504020204" pitchFamily="34" charset="0"/>
              </a:rPr>
              <a:t>;</a:t>
            </a:r>
            <a:endParaRPr lang="en-US" b="1" dirty="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xmlns="" id="{EC2C9846-84DB-AD68-F162-8401EAE1B175}"/>
              </a:ext>
            </a:extLst>
          </p:cNvPr>
          <p:cNvSpPr txBox="1"/>
          <p:nvPr/>
        </p:nvSpPr>
        <p:spPr>
          <a:xfrm>
            <a:off x="685800" y="3495675"/>
            <a:ext cx="1933575" cy="1754326"/>
          </a:xfrm>
          <a:prstGeom prst="rect">
            <a:avLst/>
          </a:prstGeom>
          <a:noFill/>
        </p:spPr>
        <p:txBody>
          <a:bodyPr wrap="square" rtlCol="0">
            <a:spAutoFit/>
          </a:bodyPr>
          <a:lstStyle/>
          <a:p>
            <a:pPr algn="ctr"/>
            <a:r>
              <a:rPr lang="vi-VN" b="1" dirty="0">
                <a:solidFill>
                  <a:srgbClr val="000000"/>
                </a:solidFill>
                <a:ea typeface="Open Sans" panose="020B0606030504020204" pitchFamily="34" charset="0"/>
                <a:cs typeface="Open Sans" panose="020B0606030504020204" pitchFamily="34" charset="0"/>
              </a:rPr>
              <a:t>Tuyên truyền, giáo dục để nâng cao ý thức trách nhiệm của người dân.</a:t>
            </a:r>
            <a:endParaRPr lang="en-US" b="1" dirty="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xmlns="" id="{F944CF59-D0F8-F086-C3D9-0351627AB047}"/>
              </a:ext>
            </a:extLst>
          </p:cNvPr>
          <p:cNvSpPr txBox="1"/>
          <p:nvPr/>
        </p:nvSpPr>
        <p:spPr>
          <a:xfrm>
            <a:off x="8210551" y="723900"/>
            <a:ext cx="1476374" cy="954107"/>
          </a:xfrm>
          <a:prstGeom prst="rect">
            <a:avLst/>
          </a:prstGeom>
          <a:noFill/>
        </p:spPr>
        <p:txBody>
          <a:bodyPr wrap="square" rtlCol="0">
            <a:spAutoFit/>
          </a:bodyPr>
          <a:lstStyle/>
          <a:p>
            <a:pPr algn="ctr"/>
            <a:r>
              <a:rPr lang="en-US" sz="2800" b="1" dirty="0" err="1">
                <a:solidFill>
                  <a:srgbClr val="000000"/>
                </a:solidFill>
                <a:ea typeface="Open Sans" panose="020B0606030504020204" pitchFamily="34" charset="0"/>
                <a:cs typeface="Open Sans" panose="020B0606030504020204" pitchFamily="34" charset="0"/>
              </a:rPr>
              <a:t>Vứt</a:t>
            </a:r>
            <a:r>
              <a:rPr lang="en-US" sz="2800" b="1" dirty="0">
                <a:solidFill>
                  <a:srgbClr val="000000"/>
                </a:solidFill>
                <a:ea typeface="Open Sans" panose="020B0606030504020204" pitchFamily="34" charset="0"/>
                <a:cs typeface="Open Sans" panose="020B0606030504020204" pitchFamily="34" charset="0"/>
              </a:rPr>
              <a:t> </a:t>
            </a:r>
            <a:r>
              <a:rPr lang="en-US" sz="2800" b="1" dirty="0" err="1">
                <a:solidFill>
                  <a:srgbClr val="000000"/>
                </a:solidFill>
                <a:ea typeface="Open Sans" panose="020B0606030504020204" pitchFamily="34" charset="0"/>
                <a:cs typeface="Open Sans" panose="020B0606030504020204" pitchFamily="34" charset="0"/>
              </a:rPr>
              <a:t>rác</a:t>
            </a:r>
            <a:r>
              <a:rPr lang="en-US" sz="2800" b="1" dirty="0">
                <a:solidFill>
                  <a:srgbClr val="000000"/>
                </a:solidFill>
                <a:ea typeface="Open Sans" panose="020B0606030504020204" pitchFamily="34" charset="0"/>
                <a:cs typeface="Open Sans" panose="020B0606030504020204" pitchFamily="34" charset="0"/>
              </a:rPr>
              <a:t> </a:t>
            </a:r>
            <a:r>
              <a:rPr lang="en-US" sz="2800" b="1" dirty="0" err="1">
                <a:solidFill>
                  <a:srgbClr val="000000"/>
                </a:solidFill>
                <a:ea typeface="Open Sans" panose="020B0606030504020204" pitchFamily="34" charset="0"/>
                <a:cs typeface="Open Sans" panose="020B0606030504020204" pitchFamily="34" charset="0"/>
              </a:rPr>
              <a:t>bừa</a:t>
            </a:r>
            <a:r>
              <a:rPr lang="en-US" sz="2800" b="1" dirty="0">
                <a:solidFill>
                  <a:srgbClr val="000000"/>
                </a:solidFill>
                <a:ea typeface="Open Sans" panose="020B0606030504020204" pitchFamily="34" charset="0"/>
                <a:cs typeface="Open Sans" panose="020B0606030504020204" pitchFamily="34" charset="0"/>
              </a:rPr>
              <a:t> </a:t>
            </a:r>
            <a:r>
              <a:rPr lang="en-US" sz="2800" b="1" dirty="0" err="1">
                <a:solidFill>
                  <a:srgbClr val="000000"/>
                </a:solidFill>
                <a:ea typeface="Open Sans" panose="020B0606030504020204" pitchFamily="34" charset="0"/>
                <a:cs typeface="Open Sans" panose="020B0606030504020204" pitchFamily="34" charset="0"/>
              </a:rPr>
              <a:t>bãi</a:t>
            </a:r>
            <a:r>
              <a:rPr lang="en-US" sz="2800" b="1" dirty="0">
                <a:solidFill>
                  <a:srgbClr val="000000"/>
                </a:solidFill>
                <a:ea typeface="Open Sans" panose="020B0606030504020204" pitchFamily="34" charset="0"/>
                <a:cs typeface="Open Sans" panose="020B0606030504020204" pitchFamily="34" charset="0"/>
              </a:rPr>
              <a:t>.</a:t>
            </a:r>
            <a:endParaRPr lang="en-US" sz="2800" b="1" dirty="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xmlns="" id="{891FF0B5-FD2F-2757-5106-C0C317A628D9}"/>
              </a:ext>
            </a:extLst>
          </p:cNvPr>
          <p:cNvSpPr txBox="1"/>
          <p:nvPr/>
        </p:nvSpPr>
        <p:spPr>
          <a:xfrm>
            <a:off x="9848851" y="1866900"/>
            <a:ext cx="1476374" cy="1015663"/>
          </a:xfrm>
          <a:prstGeom prst="rect">
            <a:avLst/>
          </a:prstGeom>
          <a:noFill/>
        </p:spPr>
        <p:txBody>
          <a:bodyPr wrap="square" rtlCol="0">
            <a:spAutoFit/>
          </a:bodyPr>
          <a:lstStyle/>
          <a:p>
            <a:pPr algn="ctr"/>
            <a:r>
              <a:rPr lang="en-US" sz="2000" b="1" dirty="0">
                <a:solidFill>
                  <a:srgbClr val="000000"/>
                </a:solidFill>
                <a:ea typeface="Open Sans" panose="020B0606030504020204" pitchFamily="34" charset="0"/>
                <a:cs typeface="Open Sans" panose="020B0606030504020204" pitchFamily="34" charset="0"/>
              </a:rPr>
              <a:t>Vi </a:t>
            </a:r>
            <a:r>
              <a:rPr lang="en-US" sz="2000" b="1" dirty="0" err="1">
                <a:solidFill>
                  <a:srgbClr val="000000"/>
                </a:solidFill>
                <a:ea typeface="Open Sans" panose="020B0606030504020204" pitchFamily="34" charset="0"/>
                <a:cs typeface="Open Sans" panose="020B0606030504020204" pitchFamily="34" charset="0"/>
              </a:rPr>
              <a:t>phạm</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nội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quy</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khi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tham</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quan</a:t>
            </a:r>
            <a:r>
              <a:rPr lang="en-US" sz="2000" b="1" dirty="0">
                <a:solidFill>
                  <a:srgbClr val="000000"/>
                </a:solidFill>
                <a:ea typeface="Open Sans" panose="020B0606030504020204" pitchFamily="34" charset="0"/>
                <a:cs typeface="Open Sans" panose="020B0606030504020204" pitchFamily="34" charset="0"/>
              </a:rPr>
              <a:t>.</a:t>
            </a:r>
            <a:endParaRPr lang="en-US" sz="2000" b="1" dirty="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xmlns="" id="{D5B176B5-1587-6845-EEF0-0E31E2ADED67}"/>
              </a:ext>
            </a:extLst>
          </p:cNvPr>
          <p:cNvSpPr txBox="1"/>
          <p:nvPr/>
        </p:nvSpPr>
        <p:spPr>
          <a:xfrm>
            <a:off x="9782176" y="3543300"/>
            <a:ext cx="1476374" cy="1015663"/>
          </a:xfrm>
          <a:prstGeom prst="rect">
            <a:avLst/>
          </a:prstGeom>
          <a:noFill/>
        </p:spPr>
        <p:txBody>
          <a:bodyPr wrap="square" rtlCol="0">
            <a:spAutoFit/>
          </a:bodyPr>
          <a:lstStyle/>
          <a:p>
            <a:pPr algn="ct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Viết</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vẽ</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bậy</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tại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khu</a:t>
            </a:r>
            <a:r>
              <a:rPr lang="en-US" sz="2000" b="1" dirty="0">
                <a:solidFill>
                  <a:srgbClr val="000000"/>
                </a:solidFill>
                <a:ea typeface="Open Sans" panose="020B0606030504020204" pitchFamily="34" charset="0"/>
                <a:cs typeface="Open Sans" panose="020B0606030504020204" pitchFamily="34" charset="0"/>
              </a:rPr>
              <a:t> di </a:t>
            </a:r>
            <a:r>
              <a:rPr lang="en-US" sz="2000" b="1" dirty="0" err="1">
                <a:solidFill>
                  <a:srgbClr val="000000"/>
                </a:solidFill>
                <a:ea typeface="Open Sans" panose="020B0606030504020204" pitchFamily="34" charset="0"/>
                <a:cs typeface="Open Sans" panose="020B0606030504020204" pitchFamily="34" charset="0"/>
              </a:rPr>
              <a:t>tích</a:t>
            </a:r>
            <a:endParaRPr lang="en-US" sz="2000" b="1" dirty="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xmlns="" id="{3748F283-1441-2BF4-2EDE-A74FC4F22F6B}"/>
              </a:ext>
            </a:extLst>
          </p:cNvPr>
          <p:cNvSpPr txBox="1"/>
          <p:nvPr/>
        </p:nvSpPr>
        <p:spPr>
          <a:xfrm>
            <a:off x="8267701" y="4524375"/>
            <a:ext cx="1476374" cy="1323439"/>
          </a:xfrm>
          <a:prstGeom prst="rect">
            <a:avLst/>
          </a:prstGeom>
          <a:noFill/>
        </p:spPr>
        <p:txBody>
          <a:bodyPr wrap="square" rtlCol="0">
            <a:spAutoFit/>
          </a:bodyPr>
          <a:lstStyle/>
          <a:p>
            <a:pPr algn="ctr"/>
            <a:r>
              <a:rPr lang="en-US" sz="2000" b="1" dirty="0" err="1">
                <a:solidFill>
                  <a:srgbClr val="000000"/>
                </a:solidFill>
                <a:ea typeface="Open Sans" panose="020B0606030504020204" pitchFamily="34" charset="0"/>
                <a:cs typeface="Open Sans" panose="020B0606030504020204" pitchFamily="34" charset="0"/>
              </a:rPr>
              <a:t>Phá</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hoại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cảnh</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quan</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tại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khu</a:t>
            </a:r>
            <a:r>
              <a:rPr lang="en-US" sz="2000" b="1" dirty="0">
                <a:solidFill>
                  <a:srgbClr val="000000"/>
                </a:solidFill>
                <a:ea typeface="Open Sans" panose="020B0606030504020204" pitchFamily="34" charset="0"/>
                <a:cs typeface="Open Sans" panose="020B0606030504020204" pitchFamily="34" charset="0"/>
              </a:rPr>
              <a:t> di </a:t>
            </a:r>
            <a:r>
              <a:rPr lang="en-US" sz="2000" b="1" dirty="0" err="1">
                <a:solidFill>
                  <a:srgbClr val="000000"/>
                </a:solidFill>
                <a:ea typeface="Open Sans" panose="020B0606030504020204" pitchFamily="34" charset="0"/>
                <a:cs typeface="Open Sans" panose="020B0606030504020204" pitchFamily="34" charset="0"/>
              </a:rPr>
              <a:t>tích</a:t>
            </a:r>
            <a:r>
              <a:rPr lang="en-US" sz="2000" b="1" dirty="0">
                <a:solidFill>
                  <a:srgbClr val="000000"/>
                </a:solidFill>
                <a:ea typeface="Open Sans" panose="020B0606030504020204" pitchFamily="34" charset="0"/>
                <a:cs typeface="Open Sans" panose="020B0606030504020204" pitchFamily="34" charset="0"/>
              </a:rPr>
              <a:t>.</a:t>
            </a:r>
            <a:endParaRPr lang="en-US" sz="2000"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326401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down)">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down)">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wipe(down)">
                                      <p:cBhvr>
                                        <p:cTn id="22" dur="500"/>
                                        <p:tgtEl>
                                          <p:spTgt spid="1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wipe(down)">
                                      <p:cBhvr>
                                        <p:cTn id="27" dur="500"/>
                                        <p:tgtEl>
                                          <p:spTgt spid="2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Effect transition="in" filter="wipe(down)">
                                      <p:cBhvr>
                                        <p:cTn id="32" dur="500"/>
                                        <p:tgtEl>
                                          <p:spTgt spid="2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2">
                                            <p:txEl>
                                              <p:pRg st="0" end="0"/>
                                            </p:txEl>
                                          </p:spTgt>
                                        </p:tgtEl>
                                        <p:attrNameLst>
                                          <p:attrName>style.visibility</p:attrName>
                                        </p:attrNameLst>
                                      </p:cBhvr>
                                      <p:to>
                                        <p:strVal val="visible"/>
                                      </p:to>
                                    </p:set>
                                    <p:animEffect transition="in" filter="wipe(down)">
                                      <p:cBhvr>
                                        <p:cTn id="37" dur="500"/>
                                        <p:tgtEl>
                                          <p:spTgt spid="2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wipe(down)">
                                      <p:cBhvr>
                                        <p:cTn id="4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xmlns=""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xmlns=""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xmlns=""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xmlns="" id="{0ACEC41A-75E2-1CF6-1EEE-5A443319BA06}"/>
              </a:ext>
            </a:extLst>
          </p:cNvPr>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783;p10">
            <a:extLst>
              <a:ext uri="{FF2B5EF4-FFF2-40B4-BE49-F238E27FC236}">
                <a16:creationId xmlns:a16="http://schemas.microsoft.com/office/drawing/2014/main" xmlns="" id="{F1BD6E88-5170-3F75-2CB3-918508448245}"/>
              </a:ext>
            </a:extLst>
          </p:cNvPr>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pic>
        <p:nvPicPr>
          <p:cNvPr id="1054" name="Picture 1053">
            <a:extLst>
              <a:ext uri="{FF2B5EF4-FFF2-40B4-BE49-F238E27FC236}">
                <a16:creationId xmlns:a16="http://schemas.microsoft.com/office/drawing/2014/main" xmlns="" id="{6722D22C-BA96-642A-5C24-8760CF2FB1A5}"/>
              </a:ext>
            </a:extLst>
          </p:cNvPr>
          <p:cNvPicPr>
            <a:picLocks noChangeAspect="1"/>
          </p:cNvPicPr>
          <p:nvPr/>
        </p:nvPicPr>
        <p:blipFill>
          <a:blip r:embed="rId4"/>
          <a:stretch>
            <a:fillRect/>
          </a:stretch>
        </p:blipFill>
        <p:spPr>
          <a:xfrm>
            <a:off x="1546575" y="1176333"/>
            <a:ext cx="9035055" cy="4505334"/>
          </a:xfrm>
          <a:prstGeom prst="rect">
            <a:avLst/>
          </a:prstGeom>
        </p:spPr>
      </p:pic>
    </p:spTree>
    <p:extLst>
      <p:ext uri="{BB962C8B-B14F-4D97-AF65-F5344CB8AC3E}">
        <p14:creationId xmlns:p14="http://schemas.microsoft.com/office/powerpoint/2010/main" val="6970210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54"/>
                                        </p:tgtEl>
                                        <p:attrNameLst>
                                          <p:attrName>style.visibility</p:attrName>
                                        </p:attrNameLst>
                                      </p:cBhvr>
                                      <p:to>
                                        <p:strVal val="visible"/>
                                      </p:to>
                                    </p:set>
                                    <p:animEffect transition="in" filter="barn(inVertical)">
                                      <p:cBhvr>
                                        <p:cTn id="7"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xmlns=""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xmlns=""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xmlns=""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xmlns=""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xmlns=""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xmlns=""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xmlns=""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xmlns=""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xmlns=""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xmlns=""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xmlns=""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xmlns=""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xmlns=""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xmlns=""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xmlns=""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xmlns=""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xmlns=""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xmlns=""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xmlns=""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xmlns=""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xmlns=""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xmlns=""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xmlns=""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xmlns=""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xmlns=""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xmlns=""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xmlns=""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 name="Picture 9">
            <a:extLst>
              <a:ext uri="{FF2B5EF4-FFF2-40B4-BE49-F238E27FC236}">
                <a16:creationId xmlns:a16="http://schemas.microsoft.com/office/drawing/2014/main" xmlns="" id="{0C7BF3BD-8F86-DADA-455C-872030255A40}"/>
              </a:ext>
            </a:extLst>
          </p:cNvPr>
          <p:cNvPicPr>
            <a:picLocks noChangeAspect="1"/>
          </p:cNvPicPr>
          <p:nvPr/>
        </p:nvPicPr>
        <p:blipFill>
          <a:blip r:embed="rId5"/>
          <a:stretch>
            <a:fillRect/>
          </a:stretch>
        </p:blipFill>
        <p:spPr>
          <a:xfrm>
            <a:off x="2995082" y="2059622"/>
            <a:ext cx="7840136" cy="1481456"/>
          </a:xfrm>
          <a:prstGeom prst="rect">
            <a:avLst/>
          </a:prstGeom>
        </p:spPr>
      </p:pic>
    </p:spTree>
    <p:extLst>
      <p:ext uri="{BB962C8B-B14F-4D97-AF65-F5344CB8AC3E}">
        <p14:creationId xmlns:p14="http://schemas.microsoft.com/office/powerpoint/2010/main" val="32615794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xmlns=""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xmlns=""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xmlns=""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xmlns=""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xmlns=""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xmlns=""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xmlns=""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xmlns=""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xmlns=""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xmlns=""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xmlns=""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xmlns=""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xmlns=""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xmlns=""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xmlns=""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xmlns=""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xmlns=""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xmlns=""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xmlns=""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xmlns=""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xmlns=""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xmlns=""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xmlns=""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xmlns=""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xmlns=""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xmlns=""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xmlns=""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39" name="Picture 1038">
            <a:extLst>
              <a:ext uri="{FF2B5EF4-FFF2-40B4-BE49-F238E27FC236}">
                <a16:creationId xmlns:a16="http://schemas.microsoft.com/office/drawing/2014/main" xmlns="" id="{D8607C51-D6B3-BAAE-30F8-66689F42DEEE}"/>
              </a:ext>
            </a:extLst>
          </p:cNvPr>
          <p:cNvPicPr>
            <a:picLocks noChangeAspect="1"/>
          </p:cNvPicPr>
          <p:nvPr/>
        </p:nvPicPr>
        <p:blipFill>
          <a:blip r:embed="rId5"/>
          <a:stretch>
            <a:fillRect/>
          </a:stretch>
        </p:blipFill>
        <p:spPr>
          <a:xfrm>
            <a:off x="5061468" y="986329"/>
            <a:ext cx="4535817" cy="3694496"/>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xmlns="" id="{7E66039D-FBEB-FC9A-7AB2-5F3580BCFE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5875" y="123825"/>
            <a:ext cx="1066800" cy="1066800"/>
          </a:xfrm>
          <a:prstGeom prst="rect">
            <a:avLst/>
          </a:prstGeom>
        </p:spPr>
      </p:pic>
    </p:spTree>
    <p:extLst>
      <p:ext uri="{BB962C8B-B14F-4D97-AF65-F5344CB8AC3E}">
        <p14:creationId xmlns:p14="http://schemas.microsoft.com/office/powerpoint/2010/main" val="419896724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1039"/>
                                        </p:tgtEl>
                                        <p:attrNameLst>
                                          <p:attrName>style.visibility</p:attrName>
                                        </p:attrNameLst>
                                      </p:cBhvr>
                                      <p:to>
                                        <p:strVal val="visible"/>
                                      </p:to>
                                    </p:set>
                                    <p:anim calcmode="lin" valueType="num">
                                      <p:cBhvr>
                                        <p:cTn id="17" dur="500" fill="hold"/>
                                        <p:tgtEl>
                                          <p:spTgt spid="1039"/>
                                        </p:tgtEl>
                                        <p:attrNameLst>
                                          <p:attrName>ppt_w</p:attrName>
                                        </p:attrNameLst>
                                      </p:cBhvr>
                                      <p:tavLst>
                                        <p:tav tm="0">
                                          <p:val>
                                            <p:fltVal val="0"/>
                                          </p:val>
                                        </p:tav>
                                        <p:tav tm="100000">
                                          <p:val>
                                            <p:strVal val="#ppt_w"/>
                                          </p:val>
                                        </p:tav>
                                      </p:tavLst>
                                    </p:anim>
                                    <p:anim calcmode="lin" valueType="num">
                                      <p:cBhvr>
                                        <p:cTn id="18" dur="500" fill="hold"/>
                                        <p:tgtEl>
                                          <p:spTgt spid="1039"/>
                                        </p:tgtEl>
                                        <p:attrNameLst>
                                          <p:attrName>ppt_h</p:attrName>
                                        </p:attrNameLst>
                                      </p:cBhvr>
                                      <p:tavLst>
                                        <p:tav tm="0">
                                          <p:val>
                                            <p:fltVal val="0"/>
                                          </p:val>
                                        </p:tav>
                                        <p:tav tm="100000">
                                          <p:val>
                                            <p:strVal val="#ppt_h"/>
                                          </p:val>
                                        </p:tav>
                                      </p:tavLst>
                                    </p:anim>
                                    <p:animEffect transition="in" filter="fade">
                                      <p:cBhvr>
                                        <p:cTn id="19" dur="500"/>
                                        <p:tgtEl>
                                          <p:spTgt spid="1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5114678" y="445241"/>
            <a:ext cx="5950718" cy="2308324"/>
          </a:xfrm>
          <a:prstGeom prst="rect">
            <a:avLst/>
          </a:prstGeom>
          <a:noFill/>
        </p:spPr>
        <p:txBody>
          <a:bodyPr wrap="square" rtlCol="0">
            <a:spAutoFit/>
          </a:bodyPr>
          <a:lstStyle/>
          <a:p>
            <a:pPr lvl="0" algn="ctr" defTabSz="457200"/>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Hoạt</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động</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3: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Bảo</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tồn</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và</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giữ</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gìn</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giá</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trị</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Cố</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đô</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Huế</a:t>
            </a:r>
            <a:endParaRPr kumimoji="0" lang="en-US" sz="4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0"/>
            <a:ext cx="1274054" cy="66940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17" name="Picture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0"/>
            <a:ext cx="995920" cy="458123"/>
          </a:xfrm>
          <a:prstGeom prst="rect">
            <a:avLst/>
          </a:prstGeom>
        </p:spPr>
      </p:pic>
    </p:spTree>
    <p:extLst>
      <p:ext uri="{BB962C8B-B14F-4D97-AF65-F5344CB8AC3E}">
        <p14:creationId xmlns:p14="http://schemas.microsoft.com/office/powerpoint/2010/main" val="2065841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xmlns=""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xmlns=""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xmlns=""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xmlns="" id="{0ACEC41A-75E2-1CF6-1EEE-5A443319BA06}"/>
              </a:ext>
            </a:extLst>
          </p:cNvPr>
          <p:cNvSpPr/>
          <p:nvPr/>
        </p:nvSpPr>
        <p:spPr>
          <a:xfrm>
            <a:off x="191386" y="219075"/>
            <a:ext cx="11857740"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xmlns="" id="{5E9C95A7-1EC5-29FB-F2A7-3B94B6B25E90}"/>
              </a:ext>
            </a:extLst>
          </p:cNvPr>
          <p:cNvGrpSpPr/>
          <p:nvPr/>
        </p:nvGrpSpPr>
        <p:grpSpPr>
          <a:xfrm>
            <a:off x="180754" y="0"/>
            <a:ext cx="12011246" cy="1076325"/>
            <a:chOff x="2168014" y="2912732"/>
            <a:chExt cx="7816956" cy="1501952"/>
          </a:xfrm>
        </p:grpSpPr>
        <p:sp>
          <p:nvSpPr>
            <p:cNvPr id="17" name="Round Diagonal Corner Rectangle 4">
              <a:extLst>
                <a:ext uri="{FF2B5EF4-FFF2-40B4-BE49-F238E27FC236}">
                  <a16:creationId xmlns:a16="http://schemas.microsoft.com/office/drawing/2014/main" xmlns="" id="{EB97F88E-F8C2-F4BD-3D1B-8322ED967441}"/>
                </a:ext>
              </a:extLst>
            </p:cNvPr>
            <p:cNvSpPr/>
            <p:nvPr/>
          </p:nvSpPr>
          <p:spPr>
            <a:xfrm>
              <a:off x="2168014" y="2912732"/>
              <a:ext cx="7816956"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xmlns="" id="{DB1A998E-13B1-B3A5-A329-792A5C0D0224}"/>
                </a:ext>
              </a:extLst>
            </p:cNvPr>
            <p:cNvSpPr txBox="1"/>
            <p:nvPr/>
          </p:nvSpPr>
          <p:spPr>
            <a:xfrm>
              <a:off x="2375911" y="3009908"/>
              <a:ext cx="7609059" cy="963530"/>
            </a:xfrm>
            <a:prstGeom prst="rect">
              <a:avLst/>
            </a:prstGeom>
            <a:noFill/>
          </p:spPr>
          <p:txBody>
            <a:bodyPr wrap="square" rtlCol="0">
              <a:spAutoFit/>
            </a:bodyPr>
            <a:lstStyle/>
            <a:p>
              <a:pPr marL="0" marR="0" lvl="0" indent="0" algn="l" defTabSz="914400" rtl="0" eaLnBrk="1" fontAlgn="auto" latinLnBrk="0" hangingPunct="1">
                <a:lnSpc>
                  <a:spcPct val="115000"/>
                </a:lnSpc>
                <a:spcBef>
                  <a:spcPts val="0"/>
                </a:spcBef>
                <a:spcAft>
                  <a:spcPts val="0"/>
                </a:spcAft>
                <a:buClrTx/>
                <a:buSzTx/>
                <a:buFontTx/>
                <a:buNone/>
                <a:tabLst>
                  <a:tab pos="255270" algn="l"/>
                </a:tabLst>
                <a:defRPr/>
              </a:pPr>
              <a:r>
                <a:rPr kumimoji="0" lang="pt-BR"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Đọc thông tin và quan sát hình 7, em hãy cho biết cần làm gì để bảo tồn và giữ gìn giá trị của Cố đô Huế?</a:t>
              </a:r>
            </a:p>
          </p:txBody>
        </p:sp>
      </p:grpSp>
      <p:pic>
        <p:nvPicPr>
          <p:cNvPr id="8" name="Picture 7">
            <a:extLst>
              <a:ext uri="{FF2B5EF4-FFF2-40B4-BE49-F238E27FC236}">
                <a16:creationId xmlns:a16="http://schemas.microsoft.com/office/drawing/2014/main" xmlns="" id="{156096C2-4F98-CE94-743A-E7A03A5FC475}"/>
              </a:ext>
            </a:extLst>
          </p:cNvPr>
          <p:cNvPicPr>
            <a:picLocks noChangeAspect="1"/>
          </p:cNvPicPr>
          <p:nvPr/>
        </p:nvPicPr>
        <p:blipFill>
          <a:blip r:embed="rId3"/>
          <a:stretch>
            <a:fillRect/>
          </a:stretch>
        </p:blipFill>
        <p:spPr>
          <a:xfrm>
            <a:off x="1409699" y="1414462"/>
            <a:ext cx="8888917" cy="4338638"/>
          </a:xfrm>
          <a:prstGeom prst="rect">
            <a:avLst/>
          </a:prstGeom>
        </p:spPr>
      </p:pic>
    </p:spTree>
    <p:extLst>
      <p:ext uri="{BB962C8B-B14F-4D97-AF65-F5344CB8AC3E}">
        <p14:creationId xmlns:p14="http://schemas.microsoft.com/office/powerpoint/2010/main" val="18873692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xmlns=""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xmlns=""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xmlns=""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xmlns=""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oogle Shape;71;p2">
            <a:extLst>
              <a:ext uri="{FF2B5EF4-FFF2-40B4-BE49-F238E27FC236}">
                <a16:creationId xmlns:a16="http://schemas.microsoft.com/office/drawing/2014/main" xmlns="" id="{20E96D55-B331-CC36-5A22-2AB0B5009AE0}"/>
              </a:ext>
            </a:extLst>
          </p:cNvPr>
          <p:cNvGrpSpPr/>
          <p:nvPr/>
        </p:nvGrpSpPr>
        <p:grpSpPr>
          <a:xfrm rot="3033166">
            <a:off x="11095870" y="-545814"/>
            <a:ext cx="410609" cy="1583635"/>
            <a:chOff x="5930618" y="1536098"/>
            <a:chExt cx="1609023" cy="2932306"/>
          </a:xfrm>
        </p:grpSpPr>
        <p:grpSp>
          <p:nvGrpSpPr>
            <p:cNvPr id="12" name="Google Shape;72;p2">
              <a:extLst>
                <a:ext uri="{FF2B5EF4-FFF2-40B4-BE49-F238E27FC236}">
                  <a16:creationId xmlns:a16="http://schemas.microsoft.com/office/drawing/2014/main" xmlns="" id="{2B45EB57-82AD-B722-3EFE-46720CDC45D1}"/>
                </a:ext>
              </a:extLst>
            </p:cNvPr>
            <p:cNvGrpSpPr/>
            <p:nvPr/>
          </p:nvGrpSpPr>
          <p:grpSpPr>
            <a:xfrm>
              <a:off x="5930618" y="1536098"/>
              <a:ext cx="1609023" cy="2932306"/>
              <a:chOff x="6208295" y="550435"/>
              <a:chExt cx="1609023" cy="2932306"/>
            </a:xfrm>
          </p:grpSpPr>
          <p:sp>
            <p:nvSpPr>
              <p:cNvPr id="28" name="Google Shape;73;p2">
                <a:extLst>
                  <a:ext uri="{FF2B5EF4-FFF2-40B4-BE49-F238E27FC236}">
                    <a16:creationId xmlns:a16="http://schemas.microsoft.com/office/drawing/2014/main" xmlns="" id="{9A62E1C2-33F3-DCEC-2A16-2DA14DA577D2}"/>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74;p2">
                <a:extLst>
                  <a:ext uri="{FF2B5EF4-FFF2-40B4-BE49-F238E27FC236}">
                    <a16:creationId xmlns:a16="http://schemas.microsoft.com/office/drawing/2014/main" xmlns="" id="{D53BA861-A5F8-29FD-1847-A7BAEDD0ADDE}"/>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75;p2">
                <a:extLst>
                  <a:ext uri="{FF2B5EF4-FFF2-40B4-BE49-F238E27FC236}">
                    <a16:creationId xmlns:a16="http://schemas.microsoft.com/office/drawing/2014/main" xmlns="" id="{7BE59A4E-C615-278F-E439-49E0D9147FF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76;p2">
                <a:extLst>
                  <a:ext uri="{FF2B5EF4-FFF2-40B4-BE49-F238E27FC236}">
                    <a16:creationId xmlns:a16="http://schemas.microsoft.com/office/drawing/2014/main" xmlns="" id="{4D7572AC-D067-41C3-8C69-F61BE190CC90}"/>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77;p2">
                <a:extLst>
                  <a:ext uri="{FF2B5EF4-FFF2-40B4-BE49-F238E27FC236}">
                    <a16:creationId xmlns:a16="http://schemas.microsoft.com/office/drawing/2014/main" xmlns="" id="{CA4B1EC6-F067-68D2-8BB2-CB3C50784867}"/>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78;p2">
                <a:extLst>
                  <a:ext uri="{FF2B5EF4-FFF2-40B4-BE49-F238E27FC236}">
                    <a16:creationId xmlns:a16="http://schemas.microsoft.com/office/drawing/2014/main" xmlns="" id="{5BA27D05-D3C7-91FE-94D0-07C4A96FA4C4}"/>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79;p2">
                <a:extLst>
                  <a:ext uri="{FF2B5EF4-FFF2-40B4-BE49-F238E27FC236}">
                    <a16:creationId xmlns:a16="http://schemas.microsoft.com/office/drawing/2014/main" xmlns="" id="{F93B6883-12C7-7B2E-C659-23B1608FDC48}"/>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80;p2">
                <a:extLst>
                  <a:ext uri="{FF2B5EF4-FFF2-40B4-BE49-F238E27FC236}">
                    <a16:creationId xmlns:a16="http://schemas.microsoft.com/office/drawing/2014/main" xmlns="" id="{0BF9B724-4378-0A49-29BE-0F1C9D09B9CB}"/>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9" name="Google Shape;81;p2">
                <a:extLst>
                  <a:ext uri="{FF2B5EF4-FFF2-40B4-BE49-F238E27FC236}">
                    <a16:creationId xmlns:a16="http://schemas.microsoft.com/office/drawing/2014/main" xmlns="" id="{76C6C3A8-B670-68B6-AB81-2425231766C4}"/>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3" name="Google Shape;82;p2">
              <a:extLst>
                <a:ext uri="{FF2B5EF4-FFF2-40B4-BE49-F238E27FC236}">
                  <a16:creationId xmlns:a16="http://schemas.microsoft.com/office/drawing/2014/main" xmlns="" id="{BFCB7FD3-9246-CED0-5225-E8394587FC56}"/>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3;p2">
              <a:extLst>
                <a:ext uri="{FF2B5EF4-FFF2-40B4-BE49-F238E27FC236}">
                  <a16:creationId xmlns:a16="http://schemas.microsoft.com/office/drawing/2014/main" xmlns="" id="{CB6411BA-8090-299F-A1B3-42E35258BDDB}"/>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4;p2">
              <a:extLst>
                <a:ext uri="{FF2B5EF4-FFF2-40B4-BE49-F238E27FC236}">
                  <a16:creationId xmlns:a16="http://schemas.microsoft.com/office/drawing/2014/main" xmlns="" id="{8208EFC9-45C0-2A12-7DD6-3C607533460D}"/>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85;p2">
              <a:extLst>
                <a:ext uri="{FF2B5EF4-FFF2-40B4-BE49-F238E27FC236}">
                  <a16:creationId xmlns:a16="http://schemas.microsoft.com/office/drawing/2014/main" xmlns="" id="{6F3284BF-8B82-8352-B2E5-6AD9143F05E8}"/>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86;p2">
              <a:extLst>
                <a:ext uri="{FF2B5EF4-FFF2-40B4-BE49-F238E27FC236}">
                  <a16:creationId xmlns:a16="http://schemas.microsoft.com/office/drawing/2014/main" xmlns="" id="{C7B0AEBC-BFFB-30C9-3ADE-72BC8F6D1A92}"/>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Google Shape;87;p2">
              <a:extLst>
                <a:ext uri="{FF2B5EF4-FFF2-40B4-BE49-F238E27FC236}">
                  <a16:creationId xmlns:a16="http://schemas.microsoft.com/office/drawing/2014/main" xmlns="" id="{514C0F9A-DBF0-CCAC-7F88-F16D45527929}"/>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88;p2">
              <a:extLst>
                <a:ext uri="{FF2B5EF4-FFF2-40B4-BE49-F238E27FC236}">
                  <a16:creationId xmlns:a16="http://schemas.microsoft.com/office/drawing/2014/main" xmlns="" id="{AE58754C-6D7A-DEEE-C439-AE3BFCB23611}"/>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89;p2">
              <a:extLst>
                <a:ext uri="{FF2B5EF4-FFF2-40B4-BE49-F238E27FC236}">
                  <a16:creationId xmlns:a16="http://schemas.microsoft.com/office/drawing/2014/main" xmlns="" id="{F53DA60F-FA07-0229-64FE-382E8AAD6DD3}"/>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90;p2">
              <a:extLst>
                <a:ext uri="{FF2B5EF4-FFF2-40B4-BE49-F238E27FC236}">
                  <a16:creationId xmlns:a16="http://schemas.microsoft.com/office/drawing/2014/main" xmlns="" id="{195A2997-CDE4-DC4B-8CE2-0F8758319515}"/>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grpSp>
        <p:nvGrpSpPr>
          <p:cNvPr id="7" name="Group 6">
            <a:extLst>
              <a:ext uri="{FF2B5EF4-FFF2-40B4-BE49-F238E27FC236}">
                <a16:creationId xmlns:a16="http://schemas.microsoft.com/office/drawing/2014/main" xmlns="" id="{F78E25ED-AAAB-3FA1-F6BA-B5C7D55770AA}"/>
              </a:ext>
            </a:extLst>
          </p:cNvPr>
          <p:cNvGrpSpPr/>
          <p:nvPr/>
        </p:nvGrpSpPr>
        <p:grpSpPr>
          <a:xfrm>
            <a:off x="187614" y="3557942"/>
            <a:ext cx="4618301" cy="3457858"/>
            <a:chOff x="187614" y="3557942"/>
            <a:chExt cx="4618301" cy="3457858"/>
          </a:xfrm>
        </p:grpSpPr>
        <p:sp>
          <p:nvSpPr>
            <p:cNvPr id="1040" name="Text Box 21">
              <a:extLst>
                <a:ext uri="{FF2B5EF4-FFF2-40B4-BE49-F238E27FC236}">
                  <a16:creationId xmlns:a16="http://schemas.microsoft.com/office/drawing/2014/main" xmlns="" id="{7966C93E-D28B-F1EF-5CA4-1985AF6F302A}"/>
                </a:ext>
              </a:extLst>
            </p:cNvPr>
            <p:cNvSpPr txBox="1">
              <a:spLocks noChangeArrowheads="1"/>
            </p:cNvSpPr>
            <p:nvPr/>
          </p:nvSpPr>
          <p:spPr bwMode="auto">
            <a:xfrm>
              <a:off x="187614" y="3557942"/>
              <a:ext cx="4618301" cy="78319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Thảo</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luận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xmlns="" id="{FAE51FD4-F6AC-E97F-5398-1FC43D631EF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xmlns=""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xmlns="" id="{751543EC-1C59-2BF7-71AE-54CFBBCF1B04}"/>
              </a:ext>
            </a:extLst>
          </p:cNvPr>
          <p:cNvSpPr txBox="1"/>
          <p:nvPr/>
        </p:nvSpPr>
        <p:spPr>
          <a:xfrm>
            <a:off x="4797931" y="1381443"/>
            <a:ext cx="6887250" cy="646331"/>
          </a:xfrm>
          <a:prstGeom prst="rect">
            <a:avLst/>
          </a:prstGeom>
          <a:solidFill>
            <a:schemeClr val="accent4">
              <a:lumMod val="40000"/>
              <a:lumOff val="60000"/>
            </a:schemeClr>
          </a:solidFill>
          <a:ln w="76200">
            <a:solidFill>
              <a:schemeClr val="tx1"/>
            </a:solidFill>
          </a:ln>
        </p:spPr>
        <p:txBody>
          <a:bodyPr wrap="square">
            <a:spAutoFit/>
          </a:bodyPr>
          <a:lstStyle/>
          <a:p>
            <a:pPr lvl="0" algn="just">
              <a:spcBef>
                <a:spcPct val="50000"/>
              </a:spcBef>
            </a:pPr>
            <a:r>
              <a:rPr lang="en-US" altLang="en-US" sz="3600" b="1">
                <a:solidFill>
                  <a:prstClr val="black"/>
                </a:solidFill>
                <a:latin typeface="Cambria" panose="02040503050406030204" pitchFamily="18" charset="0"/>
                <a:ea typeface="Cambria" panose="02040503050406030204" pitchFamily="18" charset="0"/>
              </a:rPr>
              <a:t>Hình ảnh mô tả hoạt động gì?</a:t>
            </a:r>
            <a:endPar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xmlns="" id="{6B5D0454-57BF-FAFB-0DFC-2AED0060AB74}"/>
              </a:ext>
            </a:extLst>
          </p:cNvPr>
          <p:cNvSpPr txBox="1"/>
          <p:nvPr/>
        </p:nvSpPr>
        <p:spPr>
          <a:xfrm>
            <a:off x="4861727" y="2605959"/>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lvl="0" algn="just">
              <a:spcBef>
                <a:spcPct val="50000"/>
              </a:spcBef>
            </a:pPr>
            <a:r>
              <a:rPr lang="vi-VN" altLang="en-US" sz="3600" b="1" dirty="0">
                <a:solidFill>
                  <a:prstClr val="black"/>
                </a:solidFill>
                <a:latin typeface="Cambria" panose="02040503050406030204" pitchFamily="18" charset="0"/>
                <a:ea typeface="Cambria" panose="02040503050406030204" pitchFamily="18" charset="0"/>
              </a:rPr>
              <a:t>Hoạt động này có ý nghĩa như thế nào?</a:t>
            </a:r>
            <a:endPar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xmlns="" id="{A582CED6-D311-E7FA-D323-78AAED20D0AC}"/>
              </a:ext>
            </a:extLst>
          </p:cNvPr>
          <p:cNvSpPr txBox="1"/>
          <p:nvPr/>
        </p:nvSpPr>
        <p:spPr>
          <a:xfrm>
            <a:off x="4902042" y="4295649"/>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lvl="0" algn="just">
              <a:spcBef>
                <a:spcPct val="50000"/>
              </a:spcBef>
            </a:pPr>
            <a:r>
              <a:rPr lang="vi-VN" altLang="en-US" sz="3600" b="1" dirty="0">
                <a:solidFill>
                  <a:prstClr val="black"/>
                </a:solidFill>
                <a:latin typeface="Cambria" panose="02040503050406030204" pitchFamily="18" charset="0"/>
                <a:ea typeface="Cambria" panose="02040503050406030204" pitchFamily="18" charset="0"/>
              </a:rPr>
              <a:t>Em cần làm gì để bảo tồn và giữ gìn giá trị của Cố đô Huế? </a:t>
            </a:r>
            <a:endPar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749564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80">
                                          <p:stCondLst>
                                            <p:cond delay="0"/>
                                          </p:stCondLst>
                                        </p:cTn>
                                        <p:tgtEl>
                                          <p:spTgt spid="10"/>
                                        </p:tgtEl>
                                      </p:cBhvr>
                                    </p:animEffect>
                                    <p:anim calcmode="lin" valueType="num">
                                      <p:cBhvr>
                                        <p:cTn id="3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6" dur="26">
                                          <p:stCondLst>
                                            <p:cond delay="650"/>
                                          </p:stCondLst>
                                        </p:cTn>
                                        <p:tgtEl>
                                          <p:spTgt spid="10"/>
                                        </p:tgtEl>
                                      </p:cBhvr>
                                      <p:to x="100000" y="60000"/>
                                    </p:animScale>
                                    <p:animScale>
                                      <p:cBhvr>
                                        <p:cTn id="37" dur="166" decel="50000">
                                          <p:stCondLst>
                                            <p:cond delay="676"/>
                                          </p:stCondLst>
                                        </p:cTn>
                                        <p:tgtEl>
                                          <p:spTgt spid="10"/>
                                        </p:tgtEl>
                                      </p:cBhvr>
                                      <p:to x="100000" y="100000"/>
                                    </p:animScale>
                                    <p:animScale>
                                      <p:cBhvr>
                                        <p:cTn id="38" dur="26">
                                          <p:stCondLst>
                                            <p:cond delay="1312"/>
                                          </p:stCondLst>
                                        </p:cTn>
                                        <p:tgtEl>
                                          <p:spTgt spid="10"/>
                                        </p:tgtEl>
                                      </p:cBhvr>
                                      <p:to x="100000" y="80000"/>
                                    </p:animScale>
                                    <p:animScale>
                                      <p:cBhvr>
                                        <p:cTn id="39" dur="166" decel="50000">
                                          <p:stCondLst>
                                            <p:cond delay="1338"/>
                                          </p:stCondLst>
                                        </p:cTn>
                                        <p:tgtEl>
                                          <p:spTgt spid="10"/>
                                        </p:tgtEl>
                                      </p:cBhvr>
                                      <p:to x="100000" y="100000"/>
                                    </p:animScale>
                                    <p:animScale>
                                      <p:cBhvr>
                                        <p:cTn id="40" dur="26">
                                          <p:stCondLst>
                                            <p:cond delay="1642"/>
                                          </p:stCondLst>
                                        </p:cTn>
                                        <p:tgtEl>
                                          <p:spTgt spid="10"/>
                                        </p:tgtEl>
                                      </p:cBhvr>
                                      <p:to x="100000" y="90000"/>
                                    </p:animScale>
                                    <p:animScale>
                                      <p:cBhvr>
                                        <p:cTn id="41" dur="166" decel="50000">
                                          <p:stCondLst>
                                            <p:cond delay="1668"/>
                                          </p:stCondLst>
                                        </p:cTn>
                                        <p:tgtEl>
                                          <p:spTgt spid="10"/>
                                        </p:tgtEl>
                                      </p:cBhvr>
                                      <p:to x="100000" y="100000"/>
                                    </p:animScale>
                                    <p:animScale>
                                      <p:cBhvr>
                                        <p:cTn id="42" dur="26">
                                          <p:stCondLst>
                                            <p:cond delay="1808"/>
                                          </p:stCondLst>
                                        </p:cTn>
                                        <p:tgtEl>
                                          <p:spTgt spid="10"/>
                                        </p:tgtEl>
                                      </p:cBhvr>
                                      <p:to x="100000" y="95000"/>
                                    </p:animScale>
                                    <p:animScale>
                                      <p:cBhvr>
                                        <p:cTn id="43" dur="166" decel="50000">
                                          <p:stCondLst>
                                            <p:cond delay="1834"/>
                                          </p:stCondLst>
                                        </p:cTn>
                                        <p:tgtEl>
                                          <p:spTgt spid="10"/>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80">
                                          <p:stCondLst>
                                            <p:cond delay="0"/>
                                          </p:stCondLst>
                                        </p:cTn>
                                        <p:tgtEl>
                                          <p:spTgt spid="16"/>
                                        </p:tgtEl>
                                      </p:cBhvr>
                                    </p:animEffect>
                                    <p:anim calcmode="lin" valueType="num">
                                      <p:cBhvr>
                                        <p:cTn id="4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4" dur="26">
                                          <p:stCondLst>
                                            <p:cond delay="650"/>
                                          </p:stCondLst>
                                        </p:cTn>
                                        <p:tgtEl>
                                          <p:spTgt spid="16"/>
                                        </p:tgtEl>
                                      </p:cBhvr>
                                      <p:to x="100000" y="60000"/>
                                    </p:animScale>
                                    <p:animScale>
                                      <p:cBhvr>
                                        <p:cTn id="55" dur="166" decel="50000">
                                          <p:stCondLst>
                                            <p:cond delay="676"/>
                                          </p:stCondLst>
                                        </p:cTn>
                                        <p:tgtEl>
                                          <p:spTgt spid="16"/>
                                        </p:tgtEl>
                                      </p:cBhvr>
                                      <p:to x="100000" y="100000"/>
                                    </p:animScale>
                                    <p:animScale>
                                      <p:cBhvr>
                                        <p:cTn id="56" dur="26">
                                          <p:stCondLst>
                                            <p:cond delay="1312"/>
                                          </p:stCondLst>
                                        </p:cTn>
                                        <p:tgtEl>
                                          <p:spTgt spid="16"/>
                                        </p:tgtEl>
                                      </p:cBhvr>
                                      <p:to x="100000" y="80000"/>
                                    </p:animScale>
                                    <p:animScale>
                                      <p:cBhvr>
                                        <p:cTn id="57" dur="166" decel="50000">
                                          <p:stCondLst>
                                            <p:cond delay="1338"/>
                                          </p:stCondLst>
                                        </p:cTn>
                                        <p:tgtEl>
                                          <p:spTgt spid="16"/>
                                        </p:tgtEl>
                                      </p:cBhvr>
                                      <p:to x="100000" y="100000"/>
                                    </p:animScale>
                                    <p:animScale>
                                      <p:cBhvr>
                                        <p:cTn id="58" dur="26">
                                          <p:stCondLst>
                                            <p:cond delay="1642"/>
                                          </p:stCondLst>
                                        </p:cTn>
                                        <p:tgtEl>
                                          <p:spTgt spid="16"/>
                                        </p:tgtEl>
                                      </p:cBhvr>
                                      <p:to x="100000" y="90000"/>
                                    </p:animScale>
                                    <p:animScale>
                                      <p:cBhvr>
                                        <p:cTn id="59" dur="166" decel="50000">
                                          <p:stCondLst>
                                            <p:cond delay="1668"/>
                                          </p:stCondLst>
                                        </p:cTn>
                                        <p:tgtEl>
                                          <p:spTgt spid="16"/>
                                        </p:tgtEl>
                                      </p:cBhvr>
                                      <p:to x="100000" y="100000"/>
                                    </p:animScale>
                                    <p:animScale>
                                      <p:cBhvr>
                                        <p:cTn id="60" dur="26">
                                          <p:stCondLst>
                                            <p:cond delay="1808"/>
                                          </p:stCondLst>
                                        </p:cTn>
                                        <p:tgtEl>
                                          <p:spTgt spid="16"/>
                                        </p:tgtEl>
                                      </p:cBhvr>
                                      <p:to x="100000" y="95000"/>
                                    </p:animScale>
                                    <p:animScale>
                                      <p:cBhvr>
                                        <p:cTn id="61"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xmlns=""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xmlns=""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xmlns=""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xmlns=""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xmlns="" id="{B56C68D6-829A-A706-7C91-A8DF4AB58FFD}"/>
              </a:ext>
            </a:extLst>
          </p:cNvPr>
          <p:cNvCxnSpPr>
            <a:cxnSpLocks/>
            <a:endCxn id="8" idx="0"/>
          </p:cNvCxnSpPr>
          <p:nvPr/>
        </p:nvCxnSpPr>
        <p:spPr>
          <a:xfrm flipH="1">
            <a:off x="1852613" y="1600201"/>
            <a:ext cx="3625055"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xmlns="" id="{D73D92EA-1BB0-7733-B73E-BBE9B9906453}"/>
              </a:ext>
            </a:extLst>
          </p:cNvPr>
          <p:cNvSpPr/>
          <p:nvPr/>
        </p:nvSpPr>
        <p:spPr>
          <a:xfrm>
            <a:off x="838200" y="2390777"/>
            <a:ext cx="2028825" cy="301942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 Tu bổ, phục dựng các di tích;</a:t>
            </a:r>
          </a:p>
        </p:txBody>
      </p:sp>
      <p:sp>
        <p:nvSpPr>
          <p:cNvPr id="9" name="Rectangle: Rounded Corners 8">
            <a:extLst>
              <a:ext uri="{FF2B5EF4-FFF2-40B4-BE49-F238E27FC236}">
                <a16:creationId xmlns:a16="http://schemas.microsoft.com/office/drawing/2014/main" xmlns="" id="{E7AE5A79-1354-2048-E150-FD798DCE7158}"/>
              </a:ext>
            </a:extLst>
          </p:cNvPr>
          <p:cNvSpPr/>
          <p:nvPr/>
        </p:nvSpPr>
        <p:spPr>
          <a:xfrm>
            <a:off x="3220243" y="2419353"/>
            <a:ext cx="2570957" cy="331469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Tuyên truyền về những giá trị văn hoá của vùng đất Cố đô;</a:t>
            </a:r>
          </a:p>
        </p:txBody>
      </p:sp>
      <p:cxnSp>
        <p:nvCxnSpPr>
          <p:cNvPr id="10" name="Straight Connector 9">
            <a:extLst>
              <a:ext uri="{FF2B5EF4-FFF2-40B4-BE49-F238E27FC236}">
                <a16:creationId xmlns:a16="http://schemas.microsoft.com/office/drawing/2014/main" xmlns="" id="{CC3F99DA-9120-F4C3-C192-92056FCDE016}"/>
              </a:ext>
            </a:extLst>
          </p:cNvPr>
          <p:cNvCxnSpPr>
            <a:cxnSpLocks/>
            <a:endCxn id="9" idx="0"/>
          </p:cNvCxnSpPr>
          <p:nvPr/>
        </p:nvCxnSpPr>
        <p:spPr>
          <a:xfrm flipH="1">
            <a:off x="4505722" y="1695450"/>
            <a:ext cx="1247378" cy="723903"/>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EBB23213-1E60-3F1B-31A5-A65B5F282E6C}"/>
              </a:ext>
            </a:extLst>
          </p:cNvPr>
          <p:cNvCxnSpPr>
            <a:cxnSpLocks/>
            <a:endCxn id="13" idx="0"/>
          </p:cNvCxnSpPr>
          <p:nvPr/>
        </p:nvCxnSpPr>
        <p:spPr>
          <a:xfrm>
            <a:off x="6192043" y="1628776"/>
            <a:ext cx="1542258" cy="84772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xmlns="" id="{1CD7D37D-B907-7445-479A-3B3CA7D2CEE1}"/>
              </a:ext>
            </a:extLst>
          </p:cNvPr>
          <p:cNvSpPr/>
          <p:nvPr/>
        </p:nvSpPr>
        <p:spPr>
          <a:xfrm>
            <a:off x="6210301" y="2476500"/>
            <a:ext cx="3047999" cy="3476625"/>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Tích cực quảng bá những nét đẹp, giá trị văn hóa – lịch sử của Cố đô Huế tới du khách trong và ngoài nước.</a:t>
            </a:r>
            <a:endParaRPr lang="en-US" sz="2800" b="1" dirty="0">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xmlns="" id="{B2E033E0-AFFF-17A3-20BB-56F4E7F587A1}"/>
              </a:ext>
            </a:extLst>
          </p:cNvPr>
          <p:cNvSpPr/>
          <p:nvPr/>
        </p:nvSpPr>
        <p:spPr>
          <a:xfrm>
            <a:off x="2657474" y="561975"/>
            <a:ext cx="6076951" cy="1133477"/>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Cambria" panose="02040503050406030204" pitchFamily="18" charset="0"/>
                <a:ea typeface="Cambria" panose="02040503050406030204" pitchFamily="18" charset="0"/>
              </a:rPr>
              <a:t>Để bảo tồn và giữ gìn giá trị của Cố đô Huế, chúng ta cần:</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a16="http://schemas.microsoft.com/office/drawing/2014/main" xmlns="" id="{FA548FCD-1BFE-F9CA-5A50-76F3687638E1}"/>
              </a:ext>
            </a:extLst>
          </p:cNvPr>
          <p:cNvCxnSpPr>
            <a:cxnSpLocks/>
            <a:endCxn id="21" idx="0"/>
          </p:cNvCxnSpPr>
          <p:nvPr/>
        </p:nvCxnSpPr>
        <p:spPr>
          <a:xfrm>
            <a:off x="7277100" y="1733550"/>
            <a:ext cx="3324226" cy="7143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xmlns="" id="{6D4326BB-2207-F02F-1C4C-271C8D1AB1F2}"/>
              </a:ext>
            </a:extLst>
          </p:cNvPr>
          <p:cNvSpPr/>
          <p:nvPr/>
        </p:nvSpPr>
        <p:spPr>
          <a:xfrm>
            <a:off x="9429751" y="2447925"/>
            <a:ext cx="2343149" cy="3476625"/>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Tuyên truyền, giáo dục để nâng cao ý thức trách nhiệm của người dân.</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53917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par>
                                <p:cTn id="29" presetID="22" presetClass="entr" presetSubtype="8"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500"/>
                                        <p:tgtEl>
                                          <p:spTgt spid="21"/>
                                        </p:tgtEl>
                                      </p:cBhvr>
                                    </p:animEffect>
                                  </p:childTnLst>
                                </p:cTn>
                              </p:par>
                              <p:par>
                                <p:cTn id="37" presetID="22" presetClass="entr" presetSubtype="8"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P spid="14"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xmlns=""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xmlns=""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xmlns=""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xmlns=""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0" name="Text Box 21">
            <a:extLst>
              <a:ext uri="{FF2B5EF4-FFF2-40B4-BE49-F238E27FC236}">
                <a16:creationId xmlns:a16="http://schemas.microsoft.com/office/drawing/2014/main" xmlns="" id="{7966C93E-D28B-F1EF-5CA4-1985AF6F302A}"/>
              </a:ext>
            </a:extLst>
          </p:cNvPr>
          <p:cNvSpPr txBox="1">
            <a:spLocks noChangeArrowheads="1"/>
          </p:cNvSpPr>
          <p:nvPr/>
        </p:nvSpPr>
        <p:spPr bwMode="auto">
          <a:xfrm>
            <a:off x="866775" y="605634"/>
            <a:ext cx="10334625" cy="3915966"/>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lvl="0" algn="just">
              <a:spcBef>
                <a:spcPct val="50000"/>
              </a:spcBef>
            </a:pPr>
            <a:r>
              <a:rPr lang="vi-VN" sz="2800" b="1" dirty="0">
                <a:solidFill>
                  <a:prstClr val="black"/>
                </a:solidFill>
                <a:latin typeface="Cambria" panose="02040503050406030204" pitchFamily="18" charset="0"/>
                <a:ea typeface="Cambria" panose="02040503050406030204" pitchFamily="18" charset="0"/>
                <a:cs typeface="Times New Roman" pitchFamily="18" charset="0"/>
              </a:rPr>
              <a:t>Cố đô Huế được UNESCO ghi danh là Di sản văn hóa thế giới, là điểm tham quan của du khách trong nước và quốc tế. Di sản này không chỉ có giá trị về văn hóa mà còn đem lại những giá trị về kinh tế. Để giữ gìn và bảo tồn quần thể di tích Cố đô Huế, hằng năm cần có nhiều hoạt động tu bổ, phục dựng và tôn tạo di sản. Mỗi chúng ta cần có hành động cụ thể của mình, cần chung tay góp phần giữ gìn và phát huy giá trị của di sản này.</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xmlns="" id="{FAE51FD4-F6AC-E97F-5398-1FC43D631EF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4594158" y="4291251"/>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xmlns=""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839012" y="4270994"/>
            <a:ext cx="2312782" cy="25170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oogle Shape;71;p2">
            <a:extLst>
              <a:ext uri="{FF2B5EF4-FFF2-40B4-BE49-F238E27FC236}">
                <a16:creationId xmlns:a16="http://schemas.microsoft.com/office/drawing/2014/main" xmlns="" id="{F11F78B4-8220-3EDA-99D2-C6DF9ADE6447}"/>
              </a:ext>
            </a:extLst>
          </p:cNvPr>
          <p:cNvGrpSpPr/>
          <p:nvPr/>
        </p:nvGrpSpPr>
        <p:grpSpPr>
          <a:xfrm rot="3033166">
            <a:off x="11312952" y="-287311"/>
            <a:ext cx="410609" cy="1583635"/>
            <a:chOff x="5930618" y="1536098"/>
            <a:chExt cx="1609023" cy="2932306"/>
          </a:xfrm>
        </p:grpSpPr>
        <p:grpSp>
          <p:nvGrpSpPr>
            <p:cNvPr id="10" name="Google Shape;72;p2">
              <a:extLst>
                <a:ext uri="{FF2B5EF4-FFF2-40B4-BE49-F238E27FC236}">
                  <a16:creationId xmlns:a16="http://schemas.microsoft.com/office/drawing/2014/main" xmlns="" id="{17A66CF7-4AE8-70A8-84D1-32BBE551E8A5}"/>
                </a:ext>
              </a:extLst>
            </p:cNvPr>
            <p:cNvGrpSpPr/>
            <p:nvPr/>
          </p:nvGrpSpPr>
          <p:grpSpPr>
            <a:xfrm>
              <a:off x="5930618" y="1536098"/>
              <a:ext cx="1609023" cy="2932306"/>
              <a:chOff x="6208295" y="550435"/>
              <a:chExt cx="1609023" cy="2932306"/>
            </a:xfrm>
          </p:grpSpPr>
          <p:sp>
            <p:nvSpPr>
              <p:cNvPr id="1044" name="Google Shape;73;p2">
                <a:extLst>
                  <a:ext uri="{FF2B5EF4-FFF2-40B4-BE49-F238E27FC236}">
                    <a16:creationId xmlns:a16="http://schemas.microsoft.com/office/drawing/2014/main" xmlns="" id="{7534053B-1383-9B11-98A4-630E90B44AB9}"/>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5" name="Google Shape;74;p2">
                <a:extLst>
                  <a:ext uri="{FF2B5EF4-FFF2-40B4-BE49-F238E27FC236}">
                    <a16:creationId xmlns:a16="http://schemas.microsoft.com/office/drawing/2014/main" xmlns="" id="{CAE92B31-EA7E-6353-C0B5-D8ED222B2E69}"/>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6" name="Google Shape;75;p2">
                <a:extLst>
                  <a:ext uri="{FF2B5EF4-FFF2-40B4-BE49-F238E27FC236}">
                    <a16:creationId xmlns:a16="http://schemas.microsoft.com/office/drawing/2014/main" xmlns="" id="{5C6C5766-2232-D6EF-0E4F-613AA519C01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7" name="Google Shape;76;p2">
                <a:extLst>
                  <a:ext uri="{FF2B5EF4-FFF2-40B4-BE49-F238E27FC236}">
                    <a16:creationId xmlns:a16="http://schemas.microsoft.com/office/drawing/2014/main" xmlns="" id="{F0286B85-5F17-D96C-8841-52A6EDEC3EE8}"/>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9" name="Google Shape;77;p2">
                <a:extLst>
                  <a:ext uri="{FF2B5EF4-FFF2-40B4-BE49-F238E27FC236}">
                    <a16:creationId xmlns:a16="http://schemas.microsoft.com/office/drawing/2014/main" xmlns="" id="{97F27809-2B82-67E3-DE2F-FADF3B028F80}"/>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0" name="Google Shape;78;p2">
                <a:extLst>
                  <a:ext uri="{FF2B5EF4-FFF2-40B4-BE49-F238E27FC236}">
                    <a16:creationId xmlns:a16="http://schemas.microsoft.com/office/drawing/2014/main" xmlns="" id="{A2DEBA4B-1BBC-F78A-BEE4-68462EFDB1E1}"/>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1" name="Google Shape;79;p2">
                <a:extLst>
                  <a:ext uri="{FF2B5EF4-FFF2-40B4-BE49-F238E27FC236}">
                    <a16:creationId xmlns:a16="http://schemas.microsoft.com/office/drawing/2014/main" xmlns="" id="{FB0642FF-7C8E-F9FB-7047-F7A0A82EB0DE}"/>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2" name="Google Shape;80;p2">
                <a:extLst>
                  <a:ext uri="{FF2B5EF4-FFF2-40B4-BE49-F238E27FC236}">
                    <a16:creationId xmlns:a16="http://schemas.microsoft.com/office/drawing/2014/main" xmlns="" id="{949DA6D4-CE93-D264-951F-7C43D17FBE04}"/>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3" name="Google Shape;81;p2">
                <a:extLst>
                  <a:ext uri="{FF2B5EF4-FFF2-40B4-BE49-F238E27FC236}">
                    <a16:creationId xmlns:a16="http://schemas.microsoft.com/office/drawing/2014/main" xmlns="" id="{9455C1B1-736B-EC13-11DA-E3D1772552E6}"/>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6" name="Google Shape;82;p2">
              <a:extLst>
                <a:ext uri="{FF2B5EF4-FFF2-40B4-BE49-F238E27FC236}">
                  <a16:creationId xmlns:a16="http://schemas.microsoft.com/office/drawing/2014/main" xmlns="" id="{C7349EA9-8FFC-7D5B-6951-DC06B528A2C9}"/>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3;p2">
              <a:extLst>
                <a:ext uri="{FF2B5EF4-FFF2-40B4-BE49-F238E27FC236}">
                  <a16:creationId xmlns:a16="http://schemas.microsoft.com/office/drawing/2014/main" xmlns="" id="{F531179A-1AC8-A8B8-B353-80759C3F757E}"/>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4;p2">
              <a:extLst>
                <a:ext uri="{FF2B5EF4-FFF2-40B4-BE49-F238E27FC236}">
                  <a16:creationId xmlns:a16="http://schemas.microsoft.com/office/drawing/2014/main" xmlns="" id="{244F3F62-C275-11C9-28AA-47F0FA697ADB}"/>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85;p2">
              <a:extLst>
                <a:ext uri="{FF2B5EF4-FFF2-40B4-BE49-F238E27FC236}">
                  <a16:creationId xmlns:a16="http://schemas.microsoft.com/office/drawing/2014/main" xmlns="" id="{74CB748D-AEC4-9B45-1610-EFF0F99C0A1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86;p2">
              <a:extLst>
                <a:ext uri="{FF2B5EF4-FFF2-40B4-BE49-F238E27FC236}">
                  <a16:creationId xmlns:a16="http://schemas.microsoft.com/office/drawing/2014/main" xmlns="" id="{6BB917F7-2BDB-DD77-2243-4BDA093EA019}"/>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87;p2">
              <a:extLst>
                <a:ext uri="{FF2B5EF4-FFF2-40B4-BE49-F238E27FC236}">
                  <a16:creationId xmlns:a16="http://schemas.microsoft.com/office/drawing/2014/main" xmlns="" id="{05E48639-0469-C7D2-2803-C2B324F82B44}"/>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8;p2">
              <a:extLst>
                <a:ext uri="{FF2B5EF4-FFF2-40B4-BE49-F238E27FC236}">
                  <a16:creationId xmlns:a16="http://schemas.microsoft.com/office/drawing/2014/main" xmlns="" id="{1314FE67-8B63-6167-AA3D-2D1ED637BE5D}"/>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89;p2">
              <a:extLst>
                <a:ext uri="{FF2B5EF4-FFF2-40B4-BE49-F238E27FC236}">
                  <a16:creationId xmlns:a16="http://schemas.microsoft.com/office/drawing/2014/main" xmlns="" id="{5899F86C-7EED-A4C7-D25A-2A3D1FC23721}"/>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3" name="Google Shape;90;p2">
              <a:extLst>
                <a:ext uri="{FF2B5EF4-FFF2-40B4-BE49-F238E27FC236}">
                  <a16:creationId xmlns:a16="http://schemas.microsoft.com/office/drawing/2014/main" xmlns="" id="{3BE565BC-F391-0002-322E-602CA894C254}"/>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12631691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Lst>
  </p:timing>
</p:sld>
</file>

<file path=ppt/theme/theme1.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689</Words>
  <Application>Microsoft Office PowerPoint</Application>
  <PresentationFormat>Widescreen</PresentationFormat>
  <Paragraphs>54</Paragraphs>
  <Slides>15</Slides>
  <Notes>8</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15</vt:i4>
      </vt:variant>
    </vt:vector>
  </HeadingPairs>
  <TitlesOfParts>
    <vt:vector size="30" baseType="lpstr">
      <vt:lpstr>微软雅黑</vt:lpstr>
      <vt:lpstr>宋体</vt:lpstr>
      <vt:lpstr>Arial</vt:lpstr>
      <vt:lpstr>Calibri</vt:lpstr>
      <vt:lpstr>Calibri Light</vt:lpstr>
      <vt:lpstr>Cambria</vt:lpstr>
      <vt:lpstr>Georgia</vt:lpstr>
      <vt:lpstr>Handlee</vt:lpstr>
      <vt:lpstr>HP001 5 hàng 1 ô ly</vt:lpstr>
      <vt:lpstr>Open Sans</vt:lpstr>
      <vt:lpstr>Tahoma</vt:lpstr>
      <vt:lpstr>Times New Roman</vt:lpstr>
      <vt:lpstr>6_Office 主题</vt:lpstr>
      <vt:lpstr>1_Office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cp:lastModifiedBy>
  <cp:revision>25</cp:revision>
  <dcterms:created xsi:type="dcterms:W3CDTF">2023-11-14T08:52:16Z</dcterms:created>
  <dcterms:modified xsi:type="dcterms:W3CDTF">2025-02-04T09:30:57Z</dcterms:modified>
</cp:coreProperties>
</file>