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15"/>
  </p:notesMasterIdLst>
  <p:sldIdLst>
    <p:sldId id="4411" r:id="rId3"/>
    <p:sldId id="489" r:id="rId4"/>
    <p:sldId id="492" r:id="rId5"/>
    <p:sldId id="885" r:id="rId6"/>
    <p:sldId id="387" r:id="rId7"/>
    <p:sldId id="878" r:id="rId8"/>
    <p:sldId id="877" r:id="rId9"/>
    <p:sldId id="879" r:id="rId10"/>
    <p:sldId id="880" r:id="rId11"/>
    <p:sldId id="881" r:id="rId12"/>
    <p:sldId id="882" r:id="rId13"/>
    <p:sldId id="48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39741-87CF-434D-885B-3AAD4CE59D7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251E0-DCBE-4426-89C2-2763CEBB1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3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51E0-DCBE-4426-89C2-2763CEBB13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45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C1E0E-7A6E-4FE7-9D97-77C6176297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04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7995CA-4D89-9F3A-6A15-A9C95F69D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5EB2E75-2266-6DE2-3E68-6DCAFC777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0BC16C4-D3C4-11FE-C655-B9430931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D5F127A-3563-D041-37B6-910391B1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330DD1E-C313-7650-F834-2075FB41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4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1800B27-CDD0-4C84-4FB0-228E502C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7BBBCB2-44A7-77C0-1BAD-EA5BE0057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61C93DE-C975-B034-B8F9-7016BC93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F5C28C5-4ABE-AEA7-D3B4-A923A7BC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943B1DE-F736-8A82-E4B6-D412CBC9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0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12BC57F-22D0-B461-2DCF-1A2A599D0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2898F26-165A-F403-20F6-4117CCD8B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E995F43-BC1C-D27D-B150-0F6A3A7B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543042E-2BA5-6894-E6F8-33A685A5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03DC59F-4975-4B99-9046-430813DB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0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39F22D8-0D2D-051E-26C6-7F4A2A53E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圆角矩形 52"/>
          <p:cNvSpPr/>
          <p:nvPr userDrawn="1"/>
        </p:nvSpPr>
        <p:spPr>
          <a:xfrm>
            <a:off x="800100" y="777240"/>
            <a:ext cx="10591800" cy="5257800"/>
          </a:xfrm>
          <a:prstGeom prst="roundRect">
            <a:avLst>
              <a:gd name="adj" fmla="val 4202"/>
            </a:avLst>
          </a:prstGeom>
          <a:solidFill>
            <a:schemeClr val="accent1">
              <a:alpha val="48000"/>
            </a:schemeClr>
          </a:solidFill>
          <a:ln>
            <a:noFill/>
          </a:ln>
          <a:effectLst>
            <a:glow rad="101600">
              <a:srgbClr val="8ECCAB">
                <a:alpha val="40000"/>
              </a:srgbClr>
            </a:glow>
            <a:outerShdw blurRad="165100" dist="127000" sx="105000" sy="105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 userDrawn="1"/>
        </p:nvSpPr>
        <p:spPr>
          <a:xfrm>
            <a:off x="964565" y="950595"/>
            <a:ext cx="10262870" cy="4956175"/>
          </a:xfrm>
          <a:prstGeom prst="roundRect">
            <a:avLst>
              <a:gd name="adj" fmla="val 42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B5ECD8B-DBBB-4CD5-28BF-8C8B878FB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97962"/>
            <a:ext cx="4079631" cy="16600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87B2827-DE17-F0E9-C5E4-B39CD6072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1559" y="5519195"/>
            <a:ext cx="3090441" cy="13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3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39F22D8-0D2D-051E-26C6-7F4A2A53E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圆角矩形 52"/>
          <p:cNvSpPr/>
          <p:nvPr userDrawn="1"/>
        </p:nvSpPr>
        <p:spPr>
          <a:xfrm>
            <a:off x="800100" y="777240"/>
            <a:ext cx="10591800" cy="5257800"/>
          </a:xfrm>
          <a:prstGeom prst="roundRect">
            <a:avLst>
              <a:gd name="adj" fmla="val 4202"/>
            </a:avLst>
          </a:prstGeom>
          <a:solidFill>
            <a:schemeClr val="accent1">
              <a:alpha val="48000"/>
            </a:schemeClr>
          </a:solidFill>
          <a:ln>
            <a:noFill/>
          </a:ln>
          <a:effectLst>
            <a:glow rad="101600">
              <a:srgbClr val="8ECCAB">
                <a:alpha val="40000"/>
              </a:srgbClr>
            </a:glow>
            <a:outerShdw blurRad="165100" dist="127000" sx="105000" sy="105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 userDrawn="1"/>
        </p:nvSpPr>
        <p:spPr>
          <a:xfrm>
            <a:off x="964565" y="950595"/>
            <a:ext cx="10262870" cy="4956175"/>
          </a:xfrm>
          <a:prstGeom prst="roundRect">
            <a:avLst>
              <a:gd name="adj" fmla="val 42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B5ECD8B-DBBB-4CD5-28BF-8C8B878FB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97962"/>
            <a:ext cx="4079631" cy="16600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87B2827-DE17-F0E9-C5E4-B39CD6072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1559" y="5519195"/>
            <a:ext cx="3090441" cy="133880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10856EC-CA4B-B337-9D91-E43E9466AF80}"/>
              </a:ext>
            </a:extLst>
          </p:cNvPr>
          <p:cNvSpPr/>
          <p:nvPr userDrawn="1"/>
        </p:nvSpPr>
        <p:spPr>
          <a:xfrm>
            <a:off x="104172" y="151548"/>
            <a:ext cx="11930315" cy="657357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3BB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2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E75805-6898-CD2E-048C-C91B167E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3372A59-F5E1-ACB5-8143-A1EA65BB0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5CE6FFA-0388-C44D-EDC9-F8F83AF5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E29D183-4163-3458-4702-1A3DACAD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DD95C39-FA87-AE12-C31D-0BEA78D8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59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B9016E-1F1E-28F1-312F-B8B4C394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0C5A9CC-C63E-C934-62AF-9BB9ADE9F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4588BB3-024A-7678-9DD3-E4461502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AD574F6-3109-B5CE-3CDE-43DF9743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DDE80E8-9104-1C63-3241-58AE2FFE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5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58496BB-F294-E18F-C4A5-532762B2D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8EF15ED-9449-20B4-8FC2-34602F4E8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2E3E4EF-2A1A-87B8-6AD9-19AE86721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DBBD896-34FF-2EC1-8890-6A08F259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1596A9B-08F4-1376-A331-A6D53B17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CC82869-CE32-AACA-7557-7B14B7A2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52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8CC147-F015-F441-1E15-2EF6C5A2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26AF33E-2ABB-9D7D-7DC8-4D6F8DFBC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2E816F2-F4DF-6E80-FFA1-560BBB194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240001A-BE32-6207-41EC-B43F9FE2A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B358F3E-EE7B-892E-2B44-E41ADD39E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6DDAD07-C1A9-BE05-8FEA-71C93624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F00F90B-1D15-3784-6AF9-2BF9B88E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913A8BE-95D5-34BE-75D6-10F4B3D6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8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EDAFE82-24EB-765E-8187-C389BD4D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D325DF7-E305-8032-868F-89CFDAFC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206A5ED-9CE1-F0EB-1802-B09A2B0B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0590697-97F0-0E3D-711C-2877BFC9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8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B7F3C21-149C-2792-ED4A-11C85835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EE35696-56E1-C474-8F4F-93A58BA0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555BAD1-13F8-79B5-A66C-9579D4FD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67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3C134B9-D8BC-98E2-684E-85058E0F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6390C36-3F8D-4143-84CD-B8AB23D5E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6A4B0F0-07C5-35BA-F41F-328BF0A20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EE2BBAB-FBE7-A187-D36C-FD609D8A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5F9B7EA-2E15-D560-44B4-3220D895F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C0EE01D-631D-E8EA-DEAD-D73FF587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1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1D59FA-520D-6170-795A-15F37FEC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0F1EF1C-332A-7668-CCB6-F83255646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6F50E7A-C103-F2AA-6172-5D60A0EEB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203A60A-03D6-C013-7628-D156381CA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18F6E8D-E913-AB98-3C6E-186A5A5C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BCFB892-64D4-D686-706D-5112B8A7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53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xmlns="" id="{E93E3474-C84A-E700-FFA0-E9C2C6C086F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0D8F2846-B0AC-D6A3-65B0-F1E549C71E89}"/>
              </a:ext>
            </a:extLst>
          </p:cNvPr>
          <p:cNvSpPr/>
          <p:nvPr userDrawn="1"/>
        </p:nvSpPr>
        <p:spPr>
          <a:xfrm>
            <a:off x="104172" y="151548"/>
            <a:ext cx="11930315" cy="657357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3BB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34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868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520" y="464403"/>
            <a:ext cx="6644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7440" y="2032000"/>
            <a:ext cx="641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7520" y="3320534"/>
            <a:ext cx="692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CHUNG CỦA NẤM ( TIẾT 2)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1200" y="5679440"/>
            <a:ext cx="516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xmlns="" id="{AC4780AC-62A9-11BA-2CFD-078027501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134224"/>
            <a:ext cx="4236835" cy="4236835"/>
          </a:xfrm>
          <a:prstGeom prst="rect">
            <a:avLst/>
          </a:prstGeom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xmlns="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99322"/>
            <a:ext cx="4757195" cy="2158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03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696B35E-BDE4-E2CC-7E16-AA62FBADD689}"/>
              </a:ext>
            </a:extLst>
          </p:cNvPr>
          <p:cNvGrpSpPr/>
          <p:nvPr/>
        </p:nvGrpSpPr>
        <p:grpSpPr>
          <a:xfrm>
            <a:off x="915194" y="990601"/>
            <a:ext cx="6600728" cy="1518424"/>
            <a:chOff x="986208" y="1329418"/>
            <a:chExt cx="10260743" cy="41991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6CB925E-40FE-421F-9AF3-25CCD61CAE95}"/>
                </a:ext>
              </a:extLst>
            </p:cNvPr>
            <p:cNvGrpSpPr/>
            <p:nvPr/>
          </p:nvGrpSpPr>
          <p:grpSpPr>
            <a:xfrm>
              <a:off x="986208" y="1329418"/>
              <a:ext cx="10219585" cy="4199164"/>
              <a:chOff x="986208" y="774700"/>
              <a:chExt cx="10219585" cy="53086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5E77E281-9EB6-5436-5B22-7433FD54B4DC}"/>
                  </a:ext>
                </a:extLst>
              </p:cNvPr>
              <p:cNvSpPr/>
              <p:nvPr/>
            </p:nvSpPr>
            <p:spPr>
              <a:xfrm>
                <a:off x="986208" y="774700"/>
                <a:ext cx="10219585" cy="53086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4C97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49135BAA-92BC-5920-C658-FACA9342A34B}"/>
                  </a:ext>
                </a:extLst>
              </p:cNvPr>
              <p:cNvSpPr/>
              <p:nvPr/>
            </p:nvSpPr>
            <p:spPr>
              <a:xfrm>
                <a:off x="1161143" y="957491"/>
                <a:ext cx="9869714" cy="493957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C976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标题 1">
              <a:extLst>
                <a:ext uri="{FF2B5EF4-FFF2-40B4-BE49-F238E27FC236}">
                  <a16:creationId xmlns:a16="http://schemas.microsoft.com/office/drawing/2014/main" xmlns="" id="{42409161-8AA2-A1DC-CEBD-C8C6391BF594}"/>
                </a:ext>
              </a:extLst>
            </p:cNvPr>
            <p:cNvSpPr txBox="1">
              <a:spLocks/>
            </p:cNvSpPr>
            <p:nvPr/>
          </p:nvSpPr>
          <p:spPr>
            <a:xfrm>
              <a:off x="2473063" y="3611892"/>
              <a:ext cx="8773888" cy="5901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-1905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55270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Nấm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lợi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ích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gì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?</a:t>
              </a:r>
            </a:p>
          </p:txBody>
        </p:sp>
      </p:grpSp>
      <p:pic>
        <p:nvPicPr>
          <p:cNvPr id="8" name="Picture 2" descr="Dấu chấm hỏi png | PNGEgg">
            <a:extLst>
              <a:ext uri="{FF2B5EF4-FFF2-40B4-BE49-F238E27FC236}">
                <a16:creationId xmlns:a16="http://schemas.microsoft.com/office/drawing/2014/main" xmlns="" id="{8BB386AA-C2E6-4FFA-A0D7-BF0FFBD04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94" b="96542" l="9483" r="89943">
                        <a14:foregroundMark x1="36207" y1="8934" x2="65230" y2="6916"/>
                        <a14:foregroundMark x1="65230" y1="6916" x2="67241" y2="8357"/>
                        <a14:foregroundMark x1="44828" y1="85014" x2="53448" y2="88473"/>
                        <a14:foregroundMark x1="46552" y1="2594" x2="59195" y2="2594"/>
                        <a14:foregroundMark x1="47126" y1="96542" x2="52299" y2="95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4" y="1143000"/>
            <a:ext cx="1143000" cy="10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AC8D83B-E464-1E7E-A7D6-487069E50007}"/>
              </a:ext>
            </a:extLst>
          </p:cNvPr>
          <p:cNvSpPr/>
          <p:nvPr/>
        </p:nvSpPr>
        <p:spPr>
          <a:xfrm>
            <a:off x="3735658" y="3354659"/>
            <a:ext cx="7373609" cy="830997"/>
          </a:xfrm>
          <a:prstGeom prst="rect">
            <a:avLst/>
          </a:prstGeom>
          <a:ln w="762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4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thức ăn, làm thuốc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6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4E71971-1D88-0C0A-490A-DDF9F155D60A}"/>
              </a:ext>
            </a:extLst>
          </p:cNvPr>
          <p:cNvSpPr/>
          <p:nvPr/>
        </p:nvSpPr>
        <p:spPr>
          <a:xfrm>
            <a:off x="534124" y="305207"/>
            <a:ext cx="11277036" cy="6397247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42C320E-EFBE-04A2-109D-D4D751CB9E11}"/>
              </a:ext>
            </a:extLst>
          </p:cNvPr>
          <p:cNvSpPr/>
          <p:nvPr/>
        </p:nvSpPr>
        <p:spPr>
          <a:xfrm>
            <a:off x="407249" y="171334"/>
            <a:ext cx="3729854" cy="1133329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BAB737-CAF8-D8C2-798F-BED8787ECF81}"/>
              </a:ext>
            </a:extLst>
          </p:cNvPr>
          <p:cNvSpPr txBox="1"/>
          <p:nvPr/>
        </p:nvSpPr>
        <p:spPr>
          <a:xfrm>
            <a:off x="814039" y="1828800"/>
            <a:ext cx="10470995" cy="311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động vật, thực vật chết, xác của chúng bị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 huỷ một phần nhờ hoạt động của nấm. Sự phân huỷ này đóng vai trò rất quan trọng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 với các sinh vật sống và môi trường.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Nơi sống của nấm rất đa dạng, chúng hầu như có được rất nhiều trên Trái Đất.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93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25"/>
            <a:ext cx="12192000" cy="580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8"/>
          <a:stretch/>
        </p:blipFill>
        <p:spPr>
          <a:xfrm>
            <a:off x="0" y="4699322"/>
            <a:ext cx="12192000" cy="21586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7" y="537761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70" y="3744185"/>
            <a:ext cx="1170490" cy="117049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AF1A2813-B2E5-B2ED-08D0-98835C67DB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524" y="4730301"/>
            <a:ext cx="2296413" cy="2296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98BE47-47CB-0A9C-AC58-5ADBC75355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6114" y="1707654"/>
            <a:ext cx="8407113" cy="4596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02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6D7BB80-3E4D-6605-0089-5755E10ED329}"/>
              </a:ext>
            </a:extLst>
          </p:cNvPr>
          <p:cNvSpPr txBox="1"/>
          <p:nvPr/>
        </p:nvSpPr>
        <p:spPr>
          <a:xfrm>
            <a:off x="2129140" y="1200119"/>
            <a:ext cx="79731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</a:p>
          <a:p>
            <a:pPr algn="ctr"/>
            <a:r>
              <a:rPr lang="nl-NL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 sống của nấm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3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BE724C-34F3-57AC-28B5-4B192589E086}"/>
              </a:ext>
            </a:extLst>
          </p:cNvPr>
          <p:cNvSpPr txBox="1"/>
          <p:nvPr/>
        </p:nvSpPr>
        <p:spPr>
          <a:xfrm>
            <a:off x="747131" y="200722"/>
            <a:ext cx="10582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nl-NL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uan sát hình 9, đọc thông tin và cho biết nấm thường sống ở đâu.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C7A805F-43DB-D312-003F-89013EB41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038" y="1534221"/>
            <a:ext cx="6124575" cy="5105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1FFFC23-C611-D2C1-0D86-7B27B20BD190}"/>
              </a:ext>
            </a:extLst>
          </p:cNvPr>
          <p:cNvSpPr/>
          <p:nvPr/>
        </p:nvSpPr>
        <p:spPr>
          <a:xfrm>
            <a:off x="111512" y="1800464"/>
            <a:ext cx="354608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09" fontAlgn="base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tai mèo (mộc nhĩ) mọc trên gỗ mục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700694A-7C73-B1D7-271F-036C9409A987}"/>
              </a:ext>
            </a:extLst>
          </p:cNvPr>
          <p:cNvSpPr/>
          <p:nvPr/>
        </p:nvSpPr>
        <p:spPr>
          <a:xfrm>
            <a:off x="8675650" y="1733557"/>
            <a:ext cx="340112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09" fontAlgn="base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mốc mọc trên bánh mì để lâu ngày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142EDC8-AB32-E8E1-5E50-CDED632E81F7}"/>
              </a:ext>
            </a:extLst>
          </p:cNvPr>
          <p:cNvSpPr/>
          <p:nvPr/>
        </p:nvSpPr>
        <p:spPr>
          <a:xfrm>
            <a:off x="0" y="4911654"/>
            <a:ext cx="354608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09" fontAlgn="base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rơm mọc trên rơm, rạ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7242D3F-7732-C988-D47A-6077435C9B46}"/>
              </a:ext>
            </a:extLst>
          </p:cNvPr>
          <p:cNvSpPr/>
          <p:nvPr/>
        </p:nvSpPr>
        <p:spPr>
          <a:xfrm>
            <a:off x="8787160" y="4844747"/>
            <a:ext cx="3055435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09" fontAlgn="base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mốc ở góc tường nhà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2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20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3DB0981-242A-AF63-9897-0E6760CA5678}"/>
              </a:ext>
            </a:extLst>
          </p:cNvPr>
          <p:cNvGrpSpPr/>
          <p:nvPr/>
        </p:nvGrpSpPr>
        <p:grpSpPr>
          <a:xfrm>
            <a:off x="915194" y="990600"/>
            <a:ext cx="10117222" cy="1600199"/>
            <a:chOff x="986208" y="1329418"/>
            <a:chExt cx="10219585" cy="41991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953BAA24-9651-5F72-FD56-7C928FAC9CBC}"/>
                </a:ext>
              </a:extLst>
            </p:cNvPr>
            <p:cNvGrpSpPr/>
            <p:nvPr/>
          </p:nvGrpSpPr>
          <p:grpSpPr>
            <a:xfrm>
              <a:off x="986208" y="1329418"/>
              <a:ext cx="10219585" cy="4199164"/>
              <a:chOff x="986208" y="774700"/>
              <a:chExt cx="10219585" cy="53086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91B0F092-29B9-559A-C043-C55EDED99638}"/>
                  </a:ext>
                </a:extLst>
              </p:cNvPr>
              <p:cNvSpPr/>
              <p:nvPr/>
            </p:nvSpPr>
            <p:spPr>
              <a:xfrm>
                <a:off x="986208" y="774700"/>
                <a:ext cx="10219585" cy="53086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4C97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AFA0E78C-4162-806D-6549-32FD2692039B}"/>
                  </a:ext>
                </a:extLst>
              </p:cNvPr>
              <p:cNvSpPr/>
              <p:nvPr/>
            </p:nvSpPr>
            <p:spPr>
              <a:xfrm>
                <a:off x="1161143" y="957491"/>
                <a:ext cx="9869714" cy="493957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C976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标题 1">
              <a:extLst>
                <a:ext uri="{FF2B5EF4-FFF2-40B4-BE49-F238E27FC236}">
                  <a16:creationId xmlns:a16="http://schemas.microsoft.com/office/drawing/2014/main" xmlns="" id="{CD16B157-9F32-925C-6F32-ABF53501E166}"/>
                </a:ext>
              </a:extLst>
            </p:cNvPr>
            <p:cNvSpPr txBox="1">
              <a:spLocks/>
            </p:cNvSpPr>
            <p:nvPr/>
          </p:nvSpPr>
          <p:spPr>
            <a:xfrm>
              <a:off x="2011237" y="4401979"/>
              <a:ext cx="8773888" cy="5901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indent="-1905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tabLst>
                  <a:tab pos="255270" algn="l"/>
                </a:tabLs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nấm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mọc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ngoài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khoa?</a:t>
              </a:r>
            </a:p>
          </p:txBody>
        </p:sp>
      </p:grpSp>
      <p:pic>
        <p:nvPicPr>
          <p:cNvPr id="8" name="Picture 2" descr="Dấu chấm hỏi png | PNGEgg">
            <a:extLst>
              <a:ext uri="{FF2B5EF4-FFF2-40B4-BE49-F238E27FC236}">
                <a16:creationId xmlns:a16="http://schemas.microsoft.com/office/drawing/2014/main" xmlns="" id="{FDC948A8-C03F-BFE1-62A8-D82CF6F2E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94" b="96542" l="9483" r="89943">
                        <a14:foregroundMark x1="36207" y1="8934" x2="65230" y2="6916"/>
                        <a14:foregroundMark x1="65230" y1="6916" x2="67241" y2="8357"/>
                        <a14:foregroundMark x1="44828" y1="85014" x2="53448" y2="88473"/>
                        <a14:foregroundMark x1="46552" y1="2594" x2="59195" y2="2594"/>
                        <a14:foregroundMark x1="47126" y1="96542" x2="52299" y2="95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4" y="1143000"/>
            <a:ext cx="1143000" cy="10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E8B415-2BAF-2A7B-21B9-4BD606E9643C}"/>
              </a:ext>
            </a:extLst>
          </p:cNvPr>
          <p:cNvSpPr/>
          <p:nvPr/>
        </p:nvSpPr>
        <p:spPr>
          <a:xfrm>
            <a:off x="3523785" y="3276600"/>
            <a:ext cx="7373609" cy="2862322"/>
          </a:xfrm>
          <a:prstGeom prst="rect">
            <a:avLst/>
          </a:prstGeom>
          <a:ln w="762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Nấm có thể sống ở nhiều nơi khác nhau bao gồm:</a:t>
            </a:r>
          </a:p>
          <a:p>
            <a:pPr lvl="0" algn="just"/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Gỗ, rơm, rạ, lá cây mục.</a:t>
            </a:r>
          </a:p>
          <a:p>
            <a:pPr lvl="0" algn="just"/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Đất ẩm, </a:t>
            </a:r>
            <a:r>
              <a:rPr lang="en-US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át động </a:t>
            </a:r>
            <a:r>
              <a:rPr lang="en-US" sz="36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Chân tường ẩm, quần áo </a:t>
            </a:r>
            <a:r>
              <a:rPr lang="en-US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ẩ</a:t>
            </a:r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53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DB4410-BB32-64B6-9978-7D4564CAE802}"/>
              </a:ext>
            </a:extLst>
          </p:cNvPr>
          <p:cNvSpPr/>
          <p:nvPr/>
        </p:nvSpPr>
        <p:spPr>
          <a:xfrm>
            <a:off x="752665" y="1670672"/>
            <a:ext cx="6552347" cy="4401205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 defTabSz="914309" fontAlgn="base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 sống của nấm rất đa dạng, nấm có thể sống ở rất nhiều nơi trên trái đất, thường ở nơi ẩm ướt như: Đất ẩm, rơm rạ mục, thức ăn để lâu, hoa quả thối rữa, xác động vật…..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5BA681-38AB-7D4D-8B01-84E2A5ACD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662" y="185865"/>
            <a:ext cx="3993226" cy="1457070"/>
          </a:xfrm>
          <a:prstGeom prst="rect">
            <a:avLst/>
          </a:prstGeom>
        </p:spPr>
      </p:pic>
      <p:pic>
        <p:nvPicPr>
          <p:cNvPr id="1026" name="Picture 2" descr="Nguy cơ ngộ độc từ các loại nấm rừng">
            <a:extLst>
              <a:ext uri="{FF2B5EF4-FFF2-40B4-BE49-F238E27FC236}">
                <a16:creationId xmlns:a16="http://schemas.microsoft.com/office/drawing/2014/main" xmlns="" id="{8EDA0912-E3D8-1FD1-60BA-05021C012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26" y="4190999"/>
            <a:ext cx="3526512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Top 12 các loại Nấm Độc thường gặp ở Việt Nam &amp; Thế giới">
            <a:extLst>
              <a:ext uri="{FF2B5EF4-FFF2-40B4-BE49-F238E27FC236}">
                <a16:creationId xmlns:a16="http://schemas.microsoft.com/office/drawing/2014/main" xmlns="" id="{4F6B01D4-5DA7-66D1-7B23-73F5E64AE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37">
            <a:off x="7897475" y="1214352"/>
            <a:ext cx="3605213" cy="2232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17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6D7BB80-3E4D-6605-0089-5755E10ED329}"/>
              </a:ext>
            </a:extLst>
          </p:cNvPr>
          <p:cNvSpPr txBox="1"/>
          <p:nvPr/>
        </p:nvSpPr>
        <p:spPr>
          <a:xfrm>
            <a:off x="2921620" y="1728439"/>
            <a:ext cx="7973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7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Hoạt động 3: Một số bộ phận của nấm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3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44C9FF-BE6A-746E-5C7A-83043E7EB07B}"/>
              </a:ext>
            </a:extLst>
          </p:cNvPr>
          <p:cNvSpPr txBox="1"/>
          <p:nvPr/>
        </p:nvSpPr>
        <p:spPr>
          <a:xfrm>
            <a:off x="1115121" y="278780"/>
            <a:ext cx="10582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nl-NL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uan sát hình 10 và chỉ một số bộ phận của nấm.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8D5519-6420-71FA-276A-B7AE7652D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464" y="1220941"/>
            <a:ext cx="6075338" cy="4979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72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44C9FF-BE6A-746E-5C7A-83043E7EB07B}"/>
              </a:ext>
            </a:extLst>
          </p:cNvPr>
          <p:cNvSpPr txBox="1"/>
          <p:nvPr/>
        </p:nvSpPr>
        <p:spPr>
          <a:xfrm>
            <a:off x="1115121" y="278780"/>
            <a:ext cx="10582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Lựa chọn một loại nấm khác thường gặp, vẽ và ghi chú các bộ phận của chúng.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18D608-6AC1-CC2B-2947-A91D967CA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184" y="1776644"/>
            <a:ext cx="5958817" cy="4686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845798-BDDF-F318-AF8F-A0CC6B611151}"/>
              </a:ext>
            </a:extLst>
          </p:cNvPr>
          <p:cNvSpPr txBox="1"/>
          <p:nvPr/>
        </p:nvSpPr>
        <p:spPr>
          <a:xfrm>
            <a:off x="490654" y="1839951"/>
            <a:ext cx="479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endParaRPr lang="en-US" sz="4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29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44C9FF-BE6A-746E-5C7A-83043E7EB07B}"/>
              </a:ext>
            </a:extLst>
          </p:cNvPr>
          <p:cNvSpPr txBox="1"/>
          <p:nvPr/>
        </p:nvSpPr>
        <p:spPr>
          <a:xfrm>
            <a:off x="814039" y="278780"/>
            <a:ext cx="10883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Sưu tầm một số nấm khác và chia sẻ với bạn về hình dạng, màu sắc, các bộ phận và nơi sống của chúng.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43E85B-46CF-B657-B09D-9B34983F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15" y="2431780"/>
            <a:ext cx="6055390" cy="3422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A9F5BDD-0164-86B0-16B3-D91D333DE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427" y="2074127"/>
            <a:ext cx="4434140" cy="3880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6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73460F3-4E4C-48B6-9D94-E349F7710FE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}blj{9B28F368-3356-4B67-8183-EE6F4C302E63}&quot;,&quot;C:\\Users\\PHUONG NGUYE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Khoa học 4 Đặc điểm chung của nấm ( Tiết 2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8B3EDD-8BEA-4663-9854-2B7CCADBBEA0}:8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53593C-D77C-488C-87FA-6B7670322615}:8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559E33-6C3F-4A68-A544-A24A80AFA1D6}:8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8A015D-3F51-49AE-9D56-D97FDA6D68CD}:4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E920E8-AB10-4C54-948D-32D43BF7944C}:44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735F87-4422-4142-8D6B-2ECB274BDEC2}:4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29F1F0-87F4-4598-80C9-11473FD89264}:4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9197DC-CF83-4A1E-B7C7-D62A426E6CA6}:8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E99A2D-27B2-4713-9C87-AA92655C4C92}:3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CA626D-A243-4C62-B989-161E664FC2C8}:8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FCF23D-CC1C-44A7-9837-3AE8879F7DBF}:8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D75BCD-6473-4436-BEFD-4E59C9FD05B1}:879"/>
</p:tagLst>
</file>

<file path=ppt/theme/theme1.xml><?xml version="1.0" encoding="utf-8"?>
<a:theme xmlns:a="http://schemas.openxmlformats.org/drawingml/2006/main" name="Office 主题​​">
  <a:themeElements>
    <a:clrScheme name="自定义 13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6A080"/>
      </a:accent1>
      <a:accent2>
        <a:srgbClr val="36A08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bnvv5ay">
      <a:majorFont>
        <a:latin typeface="思源黑体" panose="020F0302020204030204"/>
        <a:ea typeface="思源黑体"/>
        <a:cs typeface=""/>
      </a:majorFont>
      <a:minorFont>
        <a:latin typeface="思源黑体" panose="020F0502020204030204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74">
  <a:themeElements>
    <a:clrScheme name="Theme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356</Words>
  <Application>Microsoft Office PowerPoint</Application>
  <PresentationFormat>Widescreen</PresentationFormat>
  <Paragraphs>31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思源黑体</vt:lpstr>
      <vt:lpstr>Office 主题​​</vt:lpstr>
      <vt:lpstr>Theme74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4 Đặc điểm chung của nấm ( Tiết 2)</dc:title>
  <dc:creator>Thao Tran</dc:creator>
  <cp:lastModifiedBy>STD_NHA</cp:lastModifiedBy>
  <cp:revision>39</cp:revision>
  <dcterms:created xsi:type="dcterms:W3CDTF">2023-11-09T07:13:51Z</dcterms:created>
  <dcterms:modified xsi:type="dcterms:W3CDTF">2025-02-05T15:43:33Z</dcterms:modified>
</cp:coreProperties>
</file>