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61DD4B-22F1-43F4-948F-F31710799B66}" type="datetimeFigureOut">
              <a:rPr lang="en-US" smtClean="0"/>
              <a:t>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47A38-88B1-4890-AEC0-3265BEC4A38B}" type="slidenum">
              <a:rPr lang="en-US" smtClean="0"/>
              <a:t>‹#›</a:t>
            </a:fld>
            <a:endParaRPr lang="en-US"/>
          </a:p>
        </p:txBody>
      </p:sp>
    </p:spTree>
    <p:extLst>
      <p:ext uri="{BB962C8B-B14F-4D97-AF65-F5344CB8AC3E}">
        <p14:creationId xmlns:p14="http://schemas.microsoft.com/office/powerpoint/2010/main" val="2977218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FD73E6-32C8-403E-AA28-167C47E9B5F3}" type="slidenum">
              <a:rPr lang="en-US" smtClean="0"/>
              <a:t>1</a:t>
            </a:fld>
            <a:endParaRPr lang="en-US"/>
          </a:p>
        </p:txBody>
      </p:sp>
    </p:spTree>
    <p:extLst>
      <p:ext uri="{BB962C8B-B14F-4D97-AF65-F5344CB8AC3E}">
        <p14:creationId xmlns:p14="http://schemas.microsoft.com/office/powerpoint/2010/main" val="1679558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58361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2</a:t>
            </a:fld>
            <a:endParaRPr lang="zh-CN" altLang="en-US"/>
          </a:p>
        </p:txBody>
      </p:sp>
    </p:spTree>
    <p:extLst>
      <p:ext uri="{BB962C8B-B14F-4D97-AF65-F5344CB8AC3E}">
        <p14:creationId xmlns:p14="http://schemas.microsoft.com/office/powerpoint/2010/main" val="394817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5</a:t>
            </a:fld>
            <a:endParaRPr lang="zh-CN" altLang="en-US"/>
          </a:p>
        </p:txBody>
      </p:sp>
    </p:spTree>
    <p:extLst>
      <p:ext uri="{BB962C8B-B14F-4D97-AF65-F5344CB8AC3E}">
        <p14:creationId xmlns:p14="http://schemas.microsoft.com/office/powerpoint/2010/main" val="560911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6</a:t>
            </a:fld>
            <a:endParaRPr lang="zh-CN" altLang="en-US"/>
          </a:p>
        </p:txBody>
      </p:sp>
    </p:spTree>
    <p:extLst>
      <p:ext uri="{BB962C8B-B14F-4D97-AF65-F5344CB8AC3E}">
        <p14:creationId xmlns:p14="http://schemas.microsoft.com/office/powerpoint/2010/main" val="2177588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7</a:t>
            </a:fld>
            <a:endParaRPr lang="zh-CN" altLang="en-US"/>
          </a:p>
        </p:txBody>
      </p:sp>
    </p:spTree>
    <p:extLst>
      <p:ext uri="{BB962C8B-B14F-4D97-AF65-F5344CB8AC3E}">
        <p14:creationId xmlns:p14="http://schemas.microsoft.com/office/powerpoint/2010/main" val="1478149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8</a:t>
            </a:fld>
            <a:endParaRPr lang="zh-CN" altLang="en-US"/>
          </a:p>
        </p:txBody>
      </p:sp>
    </p:spTree>
    <p:extLst>
      <p:ext uri="{BB962C8B-B14F-4D97-AF65-F5344CB8AC3E}">
        <p14:creationId xmlns:p14="http://schemas.microsoft.com/office/powerpoint/2010/main" val="1389845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50707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11</a:t>
            </a:fld>
            <a:endParaRPr lang="zh-CN" altLang="en-US"/>
          </a:p>
        </p:txBody>
      </p:sp>
    </p:spTree>
    <p:extLst>
      <p:ext uri="{BB962C8B-B14F-4D97-AF65-F5344CB8AC3E}">
        <p14:creationId xmlns:p14="http://schemas.microsoft.com/office/powerpoint/2010/main" val="1561275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60444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089B11-7CBF-449F-9E51-FEB3B1AB3B22}"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D46D2-570F-4ADD-9802-C845602B3137}" type="slidenum">
              <a:rPr lang="en-US" smtClean="0"/>
              <a:t>‹#›</a:t>
            </a:fld>
            <a:endParaRPr lang="en-US"/>
          </a:p>
        </p:txBody>
      </p:sp>
    </p:spTree>
    <p:extLst>
      <p:ext uri="{BB962C8B-B14F-4D97-AF65-F5344CB8AC3E}">
        <p14:creationId xmlns:p14="http://schemas.microsoft.com/office/powerpoint/2010/main" val="370816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089B11-7CBF-449F-9E51-FEB3B1AB3B22}"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D46D2-570F-4ADD-9802-C845602B3137}" type="slidenum">
              <a:rPr lang="en-US" smtClean="0"/>
              <a:t>‹#›</a:t>
            </a:fld>
            <a:endParaRPr lang="en-US"/>
          </a:p>
        </p:txBody>
      </p:sp>
    </p:spTree>
    <p:extLst>
      <p:ext uri="{BB962C8B-B14F-4D97-AF65-F5344CB8AC3E}">
        <p14:creationId xmlns:p14="http://schemas.microsoft.com/office/powerpoint/2010/main" val="1191027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089B11-7CBF-449F-9E51-FEB3B1AB3B22}"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D46D2-570F-4ADD-9802-C845602B3137}" type="slidenum">
              <a:rPr lang="en-US" smtClean="0"/>
              <a:t>‹#›</a:t>
            </a:fld>
            <a:endParaRPr lang="en-US"/>
          </a:p>
        </p:txBody>
      </p:sp>
    </p:spTree>
    <p:extLst>
      <p:ext uri="{BB962C8B-B14F-4D97-AF65-F5344CB8AC3E}">
        <p14:creationId xmlns:p14="http://schemas.microsoft.com/office/powerpoint/2010/main" val="1637892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05948D22-2F63-4690-A047-4B6B606405D2}"/>
              </a:ext>
            </a:extLst>
          </p:cNvPr>
          <p:cNvSpPr/>
          <p:nvPr userDrawn="1"/>
        </p:nvSpPr>
        <p:spPr>
          <a:xfrm>
            <a:off x="2567920" y="1989922"/>
            <a:ext cx="7056160" cy="239694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0" name="图片 9">
            <a:extLst>
              <a:ext uri="{FF2B5EF4-FFF2-40B4-BE49-F238E27FC236}">
                <a16:creationId xmlns:a16="http://schemas.microsoft.com/office/drawing/2014/main" id="{928D9B37-745F-4D5A-8BF6-FE81050D65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2" name="矩形 11">
            <a:extLst>
              <a:ext uri="{FF2B5EF4-FFF2-40B4-BE49-F238E27FC236}">
                <a16:creationId xmlns:a16="http://schemas.microsoft.com/office/drawing/2014/main" id="{67315768-D82F-4F71-B1EC-C9E116CC8AE9}"/>
              </a:ext>
            </a:extLst>
          </p:cNvPr>
          <p:cNvSpPr/>
          <p:nvPr userDrawn="1"/>
        </p:nvSpPr>
        <p:spPr>
          <a:xfrm>
            <a:off x="2732109" y="2193914"/>
            <a:ext cx="6727781" cy="1988955"/>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5" name="图片 14">
            <a:extLst>
              <a:ext uri="{FF2B5EF4-FFF2-40B4-BE49-F238E27FC236}">
                <a16:creationId xmlns:a16="http://schemas.microsoft.com/office/drawing/2014/main" id="{7F473044-53CC-47CB-BC44-B73AEB1322D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764751" y="-575308"/>
            <a:ext cx="4185769" cy="3615688"/>
          </a:xfrm>
          <a:prstGeom prst="rect">
            <a:avLst/>
          </a:prstGeom>
        </p:spPr>
      </p:pic>
      <p:pic>
        <p:nvPicPr>
          <p:cNvPr id="16" name="图片 15">
            <a:extLst>
              <a:ext uri="{FF2B5EF4-FFF2-40B4-BE49-F238E27FC236}">
                <a16:creationId xmlns:a16="http://schemas.microsoft.com/office/drawing/2014/main" id="{5B3BD98C-33F2-4E9F-9B60-E39540799A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2895430" y="4556142"/>
            <a:ext cx="2659380" cy="2297186"/>
          </a:xfrm>
          <a:prstGeom prst="rect">
            <a:avLst/>
          </a:prstGeom>
        </p:spPr>
      </p:pic>
      <p:pic>
        <p:nvPicPr>
          <p:cNvPr id="17" name="图片 16" descr="图片包含 植物, 树叶, 蕨&#10;&#10;描述已自动生成">
            <a:extLst>
              <a:ext uri="{FF2B5EF4-FFF2-40B4-BE49-F238E27FC236}">
                <a16:creationId xmlns:a16="http://schemas.microsoft.com/office/drawing/2014/main" id="{BECF53FE-5BAD-42E5-9CE9-D55AB0144AD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8691211" y="3577727"/>
            <a:ext cx="3500789" cy="3280273"/>
          </a:xfrm>
          <a:prstGeom prst="rect">
            <a:avLst/>
          </a:prstGeom>
        </p:spPr>
      </p:pic>
      <p:pic>
        <p:nvPicPr>
          <p:cNvPr id="5" name="图片 4">
            <a:extLst>
              <a:ext uri="{FF2B5EF4-FFF2-40B4-BE49-F238E27FC236}">
                <a16:creationId xmlns:a16="http://schemas.microsoft.com/office/drawing/2014/main" id="{016EC7D8-90AA-424D-83BE-7FFAD0394CC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2094" t="12997" r="42719" b="5496"/>
          <a:stretch/>
        </p:blipFill>
        <p:spPr>
          <a:xfrm>
            <a:off x="0" y="2303014"/>
            <a:ext cx="4309110" cy="4371690"/>
          </a:xfrm>
          <a:prstGeom prst="rect">
            <a:avLst/>
          </a:prstGeom>
        </p:spPr>
      </p:pic>
      <p:pic>
        <p:nvPicPr>
          <p:cNvPr id="19" name="图片 18">
            <a:extLst>
              <a:ext uri="{FF2B5EF4-FFF2-40B4-BE49-F238E27FC236}">
                <a16:creationId xmlns:a16="http://schemas.microsoft.com/office/drawing/2014/main" id="{C7C4E898-522E-42B9-A7B1-B1D33438731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7739" r="45250" b="71054"/>
          <a:stretch/>
        </p:blipFill>
        <p:spPr>
          <a:xfrm>
            <a:off x="1257300" y="323"/>
            <a:ext cx="3293290" cy="1984928"/>
          </a:xfrm>
          <a:prstGeom prst="rect">
            <a:avLst/>
          </a:prstGeom>
        </p:spPr>
      </p:pic>
      <p:pic>
        <p:nvPicPr>
          <p:cNvPr id="20" name="图片 19">
            <a:extLst>
              <a:ext uri="{FF2B5EF4-FFF2-40B4-BE49-F238E27FC236}">
                <a16:creationId xmlns:a16="http://schemas.microsoft.com/office/drawing/2014/main" id="{A0CBE756-0EF7-4D1A-B190-CC1468517BBD}"/>
              </a:ext>
            </a:extLst>
          </p:cNvPr>
          <p:cNvPicPr>
            <a:picLocks noChangeAspect="1"/>
          </p:cNvPicPr>
          <p:nvPr userDrawn="1"/>
        </p:nvPicPr>
        <p:blipFill rotWithShape="1">
          <a:blip r:embed="rId7" cstate="print">
            <a:alphaModFix amt="50000"/>
            <a:extLst>
              <a:ext uri="{28A0092B-C50C-407E-A947-70E740481C1C}">
                <a14:useLocalDpi xmlns:a14="http://schemas.microsoft.com/office/drawing/2010/main" val="0"/>
              </a:ext>
            </a:extLst>
          </a:blip>
          <a:srcRect l="75153" r="-2164" b="71054"/>
          <a:stretch/>
        </p:blipFill>
        <p:spPr>
          <a:xfrm>
            <a:off x="6918970" y="4182869"/>
            <a:ext cx="2659380" cy="1602858"/>
          </a:xfrm>
          <a:prstGeom prst="rect">
            <a:avLst/>
          </a:prstGeom>
        </p:spPr>
      </p:pic>
    </p:spTree>
    <p:extLst>
      <p:ext uri="{BB962C8B-B14F-4D97-AF65-F5344CB8AC3E}">
        <p14:creationId xmlns:p14="http://schemas.microsoft.com/office/powerpoint/2010/main" val="81959203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B6E64AD7-D98D-4824-9C36-75357DF5E7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5" name="图片 4">
            <a:extLst>
              <a:ext uri="{FF2B5EF4-FFF2-40B4-BE49-F238E27FC236}">
                <a16:creationId xmlns:a16="http://schemas.microsoft.com/office/drawing/2014/main" id="{AEE138A7-1C2F-4E75-A678-72F5B972BA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10" name="图片 9">
            <a:extLst>
              <a:ext uri="{FF2B5EF4-FFF2-40B4-BE49-F238E27FC236}">
                <a16:creationId xmlns:a16="http://schemas.microsoft.com/office/drawing/2014/main" id="{863C5286-6996-437D-A86E-12751679F5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5" name="图片 24" descr="图片包含 植物, 树叶, 蕨&#10;&#10;描述已自动生成">
            <a:extLst>
              <a:ext uri="{FF2B5EF4-FFF2-40B4-BE49-F238E27FC236}">
                <a16:creationId xmlns:a16="http://schemas.microsoft.com/office/drawing/2014/main" id="{F87A0551-DE36-4701-8B1B-2B985284113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9" name="图片 28">
            <a:extLst>
              <a:ext uri="{FF2B5EF4-FFF2-40B4-BE49-F238E27FC236}">
                <a16:creationId xmlns:a16="http://schemas.microsoft.com/office/drawing/2014/main" id="{30DE7553-E5AC-4B6D-B7BA-87C4331464E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 name="矩形 1">
            <a:extLst>
              <a:ext uri="{FF2B5EF4-FFF2-40B4-BE49-F238E27FC236}">
                <a16:creationId xmlns:a16="http://schemas.microsoft.com/office/drawing/2014/main" id="{7F3E0C97-EA18-4F5C-8823-91EE47F01F7F}"/>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381D3F76-4F29-4600-9045-6A1F77D5D042}"/>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图片包含 餐桌&#10;&#10;描述已自动生成">
            <a:extLst>
              <a:ext uri="{FF2B5EF4-FFF2-40B4-BE49-F238E27FC236}">
                <a16:creationId xmlns:a16="http://schemas.microsoft.com/office/drawing/2014/main" id="{F157A27E-DA8A-4720-98FB-0B2052436E5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342583720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两栏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6592AD4-2504-4DD8-977A-C29690119F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8" name="矩形: 圆角 7">
            <a:extLst>
              <a:ext uri="{FF2B5EF4-FFF2-40B4-BE49-F238E27FC236}">
                <a16:creationId xmlns:a16="http://schemas.microsoft.com/office/drawing/2014/main" id="{62C73752-B0B4-4524-B8CE-B43C5A6ECBA8}"/>
              </a:ext>
            </a:extLst>
          </p:cNvPr>
          <p:cNvSpPr/>
          <p:nvPr userDrawn="1"/>
        </p:nvSpPr>
        <p:spPr>
          <a:xfrm>
            <a:off x="447261" y="427383"/>
            <a:ext cx="11201399" cy="6042991"/>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1" name="图片 10">
            <a:extLst>
              <a:ext uri="{FF2B5EF4-FFF2-40B4-BE49-F238E27FC236}">
                <a16:creationId xmlns:a16="http://schemas.microsoft.com/office/drawing/2014/main" id="{8B029084-5C95-4CA7-B5C9-88236754D1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16" name="图片 15" descr="图片包含 植物, 树叶, 蕨&#10;&#10;描述已自动生成">
            <a:extLst>
              <a:ext uri="{FF2B5EF4-FFF2-40B4-BE49-F238E27FC236}">
                <a16:creationId xmlns:a16="http://schemas.microsoft.com/office/drawing/2014/main" id="{37F9FA40-05F4-4A8D-8BFC-A8C675D2D5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116431360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966A724-EEEF-4EFB-BF61-B920CB4D4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9" name="矩形: 圆角 18">
            <a:extLst>
              <a:ext uri="{FF2B5EF4-FFF2-40B4-BE49-F238E27FC236}">
                <a16:creationId xmlns:a16="http://schemas.microsoft.com/office/drawing/2014/main" id="{DDF6E18F-12DA-449B-8211-B81124F1A6E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1" name="图片 20" descr="图片包含 植物, 树叶, 蕨&#10;&#10;描述已自动生成">
            <a:extLst>
              <a:ext uri="{FF2B5EF4-FFF2-40B4-BE49-F238E27FC236}">
                <a16:creationId xmlns:a16="http://schemas.microsoft.com/office/drawing/2014/main" id="{AB36AB4B-650C-4A93-80D5-DEA7CCCDD83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pic>
        <p:nvPicPr>
          <p:cNvPr id="22" name="图片 21">
            <a:extLst>
              <a:ext uri="{FF2B5EF4-FFF2-40B4-BE49-F238E27FC236}">
                <a16:creationId xmlns:a16="http://schemas.microsoft.com/office/drawing/2014/main" id="{4D84A12E-0EFB-4F0A-99D3-87E14957C45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1092051" y="-1091632"/>
            <a:ext cx="3002309" cy="2593409"/>
          </a:xfrm>
          <a:prstGeom prst="rect">
            <a:avLst/>
          </a:prstGeom>
        </p:spPr>
      </p:pic>
    </p:spTree>
    <p:extLst>
      <p:ext uri="{BB962C8B-B14F-4D97-AF65-F5344CB8AC3E}">
        <p14:creationId xmlns:p14="http://schemas.microsoft.com/office/powerpoint/2010/main" val="107566782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593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089B11-7CBF-449F-9E51-FEB3B1AB3B22}"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D46D2-570F-4ADD-9802-C845602B3137}" type="slidenum">
              <a:rPr lang="en-US" smtClean="0"/>
              <a:t>‹#›</a:t>
            </a:fld>
            <a:endParaRPr lang="en-US"/>
          </a:p>
        </p:txBody>
      </p:sp>
    </p:spTree>
    <p:extLst>
      <p:ext uri="{BB962C8B-B14F-4D97-AF65-F5344CB8AC3E}">
        <p14:creationId xmlns:p14="http://schemas.microsoft.com/office/powerpoint/2010/main" val="900955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D089B11-7CBF-449F-9E51-FEB3B1AB3B22}"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D46D2-570F-4ADD-9802-C845602B3137}" type="slidenum">
              <a:rPr lang="en-US" smtClean="0"/>
              <a:t>‹#›</a:t>
            </a:fld>
            <a:endParaRPr lang="en-US"/>
          </a:p>
        </p:txBody>
      </p:sp>
    </p:spTree>
    <p:extLst>
      <p:ext uri="{BB962C8B-B14F-4D97-AF65-F5344CB8AC3E}">
        <p14:creationId xmlns:p14="http://schemas.microsoft.com/office/powerpoint/2010/main" val="2778859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089B11-7CBF-449F-9E51-FEB3B1AB3B22}"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D46D2-570F-4ADD-9802-C845602B3137}" type="slidenum">
              <a:rPr lang="en-US" smtClean="0"/>
              <a:t>‹#›</a:t>
            </a:fld>
            <a:endParaRPr lang="en-US"/>
          </a:p>
        </p:txBody>
      </p:sp>
    </p:spTree>
    <p:extLst>
      <p:ext uri="{BB962C8B-B14F-4D97-AF65-F5344CB8AC3E}">
        <p14:creationId xmlns:p14="http://schemas.microsoft.com/office/powerpoint/2010/main" val="2290360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089B11-7CBF-449F-9E51-FEB3B1AB3B22}" type="datetimeFigureOut">
              <a:rPr lang="en-US" smtClean="0"/>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9D46D2-570F-4ADD-9802-C845602B3137}" type="slidenum">
              <a:rPr lang="en-US" smtClean="0"/>
              <a:t>‹#›</a:t>
            </a:fld>
            <a:endParaRPr lang="en-US"/>
          </a:p>
        </p:txBody>
      </p:sp>
    </p:spTree>
    <p:extLst>
      <p:ext uri="{BB962C8B-B14F-4D97-AF65-F5344CB8AC3E}">
        <p14:creationId xmlns:p14="http://schemas.microsoft.com/office/powerpoint/2010/main" val="556926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089B11-7CBF-449F-9E51-FEB3B1AB3B22}" type="datetimeFigureOut">
              <a:rPr lang="en-US" smtClean="0"/>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9D46D2-570F-4ADD-9802-C845602B3137}" type="slidenum">
              <a:rPr lang="en-US" smtClean="0"/>
              <a:t>‹#›</a:t>
            </a:fld>
            <a:endParaRPr lang="en-US"/>
          </a:p>
        </p:txBody>
      </p:sp>
    </p:spTree>
    <p:extLst>
      <p:ext uri="{BB962C8B-B14F-4D97-AF65-F5344CB8AC3E}">
        <p14:creationId xmlns:p14="http://schemas.microsoft.com/office/powerpoint/2010/main" val="1101881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89B11-7CBF-449F-9E51-FEB3B1AB3B22}" type="datetimeFigureOut">
              <a:rPr lang="en-US" smtClean="0"/>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9D46D2-570F-4ADD-9802-C845602B3137}" type="slidenum">
              <a:rPr lang="en-US" smtClean="0"/>
              <a:t>‹#›</a:t>
            </a:fld>
            <a:endParaRPr lang="en-US"/>
          </a:p>
        </p:txBody>
      </p:sp>
    </p:spTree>
    <p:extLst>
      <p:ext uri="{BB962C8B-B14F-4D97-AF65-F5344CB8AC3E}">
        <p14:creationId xmlns:p14="http://schemas.microsoft.com/office/powerpoint/2010/main" val="561086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089B11-7CBF-449F-9E51-FEB3B1AB3B22}"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D46D2-570F-4ADD-9802-C845602B3137}" type="slidenum">
              <a:rPr lang="en-US" smtClean="0"/>
              <a:t>‹#›</a:t>
            </a:fld>
            <a:endParaRPr lang="en-US"/>
          </a:p>
        </p:txBody>
      </p:sp>
    </p:spTree>
    <p:extLst>
      <p:ext uri="{BB962C8B-B14F-4D97-AF65-F5344CB8AC3E}">
        <p14:creationId xmlns:p14="http://schemas.microsoft.com/office/powerpoint/2010/main" val="1561602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089B11-7CBF-449F-9E51-FEB3B1AB3B22}"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D46D2-570F-4ADD-9802-C845602B3137}" type="slidenum">
              <a:rPr lang="en-US" smtClean="0"/>
              <a:t>‹#›</a:t>
            </a:fld>
            <a:endParaRPr lang="en-US"/>
          </a:p>
        </p:txBody>
      </p:sp>
    </p:spTree>
    <p:extLst>
      <p:ext uri="{BB962C8B-B14F-4D97-AF65-F5344CB8AC3E}">
        <p14:creationId xmlns:p14="http://schemas.microsoft.com/office/powerpoint/2010/main" val="4072457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89B11-7CBF-449F-9E51-FEB3B1AB3B22}" type="datetimeFigureOut">
              <a:rPr lang="en-US" smtClean="0"/>
              <a:t>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D46D2-570F-4ADD-9802-C845602B3137}" type="slidenum">
              <a:rPr lang="en-US" smtClean="0"/>
              <a:t>‹#›</a:t>
            </a:fld>
            <a:endParaRPr lang="en-US"/>
          </a:p>
        </p:txBody>
      </p:sp>
    </p:spTree>
    <p:extLst>
      <p:ext uri="{BB962C8B-B14F-4D97-AF65-F5344CB8AC3E}">
        <p14:creationId xmlns:p14="http://schemas.microsoft.com/office/powerpoint/2010/main" val="1252573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11" Type="http://schemas.openxmlformats.org/officeDocument/2006/relationships/image" Target="../media/image13.gif"/><Relationship Id="rId5" Type="http://schemas.openxmlformats.org/officeDocument/2006/relationships/image" Target="../media/image11.png"/><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NUL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microsoft.com/office/2007/relationships/hdphoto" Target="../media/hdphoto2.wdp"/><Relationship Id="rId5" Type="http://schemas.openxmlformats.org/officeDocument/2006/relationships/image" Target="../media/image23.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png"/><Relationship Id="rId3" Type="http://schemas.openxmlformats.org/officeDocument/2006/relationships/tags" Target="../tags/tag4.xml"/><Relationship Id="rId7" Type="http://schemas.openxmlformats.org/officeDocument/2006/relationships/slideLayout" Target="../slideLayouts/slideLayout16.xml"/><Relationship Id="rId12" Type="http://schemas.openxmlformats.org/officeDocument/2006/relationships/image" Target="../media/image30.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9.png"/><Relationship Id="rId5" Type="http://schemas.openxmlformats.org/officeDocument/2006/relationships/tags" Target="../tags/tag6.xml"/><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tags" Target="../tags/tag5.xml"/><Relationship Id="rId9" Type="http://schemas.openxmlformats.org/officeDocument/2006/relationships/image" Target="../media/image27.pn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9">
            <a:extLst>
              <a:ext uri="{FF2B5EF4-FFF2-40B4-BE49-F238E27FC236}">
                <a16:creationId xmlns:a16="http://schemas.microsoft.com/office/drawing/2014/main" id="{048DE5E0-BA57-87E7-B029-CE16E236F921}"/>
              </a:ext>
            </a:extLst>
          </p:cNvPr>
          <p:cNvSpPr/>
          <p:nvPr/>
        </p:nvSpPr>
        <p:spPr>
          <a:xfrm>
            <a:off x="8808889" y="3657598"/>
            <a:ext cx="3320654" cy="3200401"/>
          </a:xfrm>
          <a:custGeom>
            <a:avLst/>
            <a:gdLst/>
            <a:ahLst/>
            <a:cxnLst/>
            <a:rect l="l" t="t" r="r" b="b"/>
            <a:pathLst>
              <a:path w="3767051" h="3282043">
                <a:moveTo>
                  <a:pt x="0" y="0"/>
                </a:moveTo>
                <a:lnTo>
                  <a:pt x="3767050" y="0"/>
                </a:lnTo>
                <a:lnTo>
                  <a:pt x="3767050" y="3282043"/>
                </a:lnTo>
                <a:lnTo>
                  <a:pt x="0" y="3282043"/>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A962317A-0643-125F-93F2-30E824F0B54F}"/>
              </a:ext>
            </a:extLst>
          </p:cNvPr>
          <p:cNvSpPr txBox="1"/>
          <p:nvPr/>
        </p:nvSpPr>
        <p:spPr>
          <a:xfrm>
            <a:off x="1030575" y="1079143"/>
            <a:ext cx="10763859" cy="3108543"/>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TRƯỜNG TIỂU HỌC QUANG TRUNG</a:t>
            </a:r>
          </a:p>
          <a:p>
            <a:pPr algn="ct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dirty="0" smtClean="0">
                <a:solidFill>
                  <a:srgbClr val="002060"/>
                </a:solidFill>
                <a:latin typeface="Times New Roman" panose="02020603050405020304" pitchFamily="18" charset="0"/>
                <a:cs typeface="Times New Roman" panose="02020603050405020304" pitchFamily="18" charset="0"/>
              </a:rPr>
              <a:t>MÔN: </a:t>
            </a:r>
            <a:r>
              <a:rPr lang="en-US" sz="2800" b="1" dirty="0" smtClean="0">
                <a:solidFill>
                  <a:srgbClr val="002060"/>
                </a:solidFill>
                <a:latin typeface="Times New Roman" panose="02020603050405020304" pitchFamily="18" charset="0"/>
                <a:cs typeface="Times New Roman" panose="02020603050405020304" pitchFamily="18" charset="0"/>
              </a:rPr>
              <a:t>TIẾNG VIỆT</a:t>
            </a:r>
            <a:endParaRPr lang="en-US" sz="2800" b="1" dirty="0" smtClean="0">
              <a:solidFill>
                <a:srgbClr val="002060"/>
              </a:solidFill>
              <a:latin typeface="Times New Roman" panose="02020603050405020304" pitchFamily="18" charset="0"/>
              <a:cs typeface="Times New Roman" panose="02020603050405020304" pitchFamily="18" charset="0"/>
            </a:endParaRPr>
          </a:p>
          <a:p>
            <a:pPr algn="ctr"/>
            <a:r>
              <a:rPr lang="en-US" sz="2800" b="1" smtClean="0">
                <a:solidFill>
                  <a:srgbClr val="002060"/>
                </a:solidFill>
                <a:latin typeface="Times New Roman" panose="02020603050405020304" pitchFamily="18" charset="0"/>
                <a:cs typeface="Times New Roman" panose="02020603050405020304" pitchFamily="18" charset="0"/>
              </a:rPr>
              <a:t>LTVC: CÁCH NỐI CÁC VẾ CÂU GHÉP</a:t>
            </a:r>
            <a:endParaRPr lang="en-US" sz="2800" b="1" dirty="0" smtClean="0">
              <a:solidFill>
                <a:srgbClr val="002060"/>
              </a:solidFill>
              <a:latin typeface="Times New Roman" panose="02020603050405020304" pitchFamily="18" charset="0"/>
              <a:cs typeface="Times New Roman" panose="02020603050405020304" pitchFamily="18" charset="0"/>
            </a:endParaRPr>
          </a:p>
          <a:p>
            <a:pPr algn="ct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dirty="0" smtClean="0">
                <a:solidFill>
                  <a:srgbClr val="002060"/>
                </a:solidFill>
                <a:latin typeface="Times New Roman" panose="02020603050405020304" pitchFamily="18" charset="0"/>
                <a:cs typeface="Times New Roman" panose="02020603050405020304" pitchFamily="18" charset="0"/>
              </a:rPr>
              <a:t>LỚP: 5E</a:t>
            </a:r>
          </a:p>
          <a:p>
            <a:pPr algn="ctr"/>
            <a:r>
              <a:rPr lang="en-US" sz="2800" b="1" dirty="0" smtClean="0">
                <a:solidFill>
                  <a:srgbClr val="002060"/>
                </a:solidFill>
                <a:latin typeface="Times New Roman" panose="02020603050405020304" pitchFamily="18" charset="0"/>
                <a:cs typeface="Times New Roman" panose="02020603050405020304" pitchFamily="18" charset="0"/>
              </a:rPr>
              <a:t>GIÁO VIÊN: LÊ THỊ HẠNH</a:t>
            </a:r>
          </a:p>
        </p:txBody>
      </p:sp>
      <p:pic>
        <p:nvPicPr>
          <p:cNvPr id="12" name="Picture 2">
            <a:extLst>
              <a:ext uri="{FF2B5EF4-FFF2-40B4-BE49-F238E27FC236}">
                <a16:creationId xmlns:a16="http://schemas.microsoft.com/office/drawing/2014/main" id="{FFEF6D44-2435-B9BC-39D4-F2E687B5638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4874" y="4346423"/>
            <a:ext cx="5846561" cy="2511576"/>
          </a:xfrm>
          <a:prstGeom prst="rect">
            <a:avLst/>
          </a:prstGeom>
        </p:spPr>
      </p:pic>
      <p:sp>
        <p:nvSpPr>
          <p:cNvPr id="5" name="Freeform 2">
            <a:extLst>
              <a:ext uri="{FF2B5EF4-FFF2-40B4-BE49-F238E27FC236}">
                <a16:creationId xmlns:a16="http://schemas.microsoft.com/office/drawing/2014/main" id="{0C0CBAC3-E976-92BB-5D18-2756B60A9210}"/>
              </a:ext>
            </a:extLst>
          </p:cNvPr>
          <p:cNvSpPr/>
          <p:nvPr/>
        </p:nvSpPr>
        <p:spPr>
          <a:xfrm>
            <a:off x="-39845" y="0"/>
            <a:ext cx="2140842" cy="1898682"/>
          </a:xfrm>
          <a:custGeom>
            <a:avLst/>
            <a:gdLst/>
            <a:ahLst/>
            <a:cxnLst/>
            <a:rect l="l" t="t" r="r" b="b"/>
            <a:pathLst>
              <a:path w="7509510" h="8229600">
                <a:moveTo>
                  <a:pt x="0" y="0"/>
                </a:moveTo>
                <a:lnTo>
                  <a:pt x="7509510" y="0"/>
                </a:lnTo>
                <a:lnTo>
                  <a:pt x="7509510" y="8229600"/>
                </a:lnTo>
                <a:lnTo>
                  <a:pt x="0" y="8229600"/>
                </a:lnTo>
                <a:lnTo>
                  <a:pt x="0"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2">
            <a:extLst>
              <a:ext uri="{FF2B5EF4-FFF2-40B4-BE49-F238E27FC236}">
                <a16:creationId xmlns:a16="http://schemas.microsoft.com/office/drawing/2014/main" id="{05607F04-97BF-BC56-96AA-8D9B77CA972F}"/>
              </a:ext>
            </a:extLst>
          </p:cNvPr>
          <p:cNvPicPr>
            <a:picLocks noChangeAspect="1"/>
          </p:cNvPicPr>
          <p:nvPr/>
        </p:nvPicPr>
        <p:blipFill>
          <a:blip r:embed="rId11"/>
          <a:srcRect/>
          <a:stretch>
            <a:fillRect/>
          </a:stretch>
        </p:blipFill>
        <p:spPr>
          <a:xfrm>
            <a:off x="10233346" y="-91585"/>
            <a:ext cx="2129645" cy="2076404"/>
          </a:xfrm>
          <a:prstGeom prst="rect">
            <a:avLst/>
          </a:prstGeom>
        </p:spPr>
      </p:pic>
    </p:spTree>
    <p:custDataLst>
      <p:tags r:id="rId1"/>
    </p:custDataLst>
    <p:extLst>
      <p:ext uri="{BB962C8B-B14F-4D97-AF65-F5344CB8AC3E}">
        <p14:creationId xmlns:p14="http://schemas.microsoft.com/office/powerpoint/2010/main" val="2606271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F124768-53FD-6FBC-F084-2B3161E85E14}"/>
              </a:ext>
            </a:extLst>
          </p:cNvPr>
          <p:cNvGraphicFramePr>
            <a:graphicFrameLocks noGrp="1"/>
          </p:cNvGraphicFramePr>
          <p:nvPr>
            <p:extLst/>
          </p:nvPr>
        </p:nvGraphicFramePr>
        <p:xfrm>
          <a:off x="853440" y="506306"/>
          <a:ext cx="10281921" cy="5924974"/>
        </p:xfrm>
        <a:graphic>
          <a:graphicData uri="http://schemas.openxmlformats.org/drawingml/2006/table">
            <a:tbl>
              <a:tblPr firstRow="1" bandRow="1">
                <a:tableStyleId>{5C22544A-7EE6-4342-B048-85BDC9FD1C3A}</a:tableStyleId>
              </a:tblPr>
              <a:tblGrid>
                <a:gridCol w="3427307">
                  <a:extLst>
                    <a:ext uri="{9D8B030D-6E8A-4147-A177-3AD203B41FA5}">
                      <a16:colId xmlns:a16="http://schemas.microsoft.com/office/drawing/2014/main" val="1615145913"/>
                    </a:ext>
                  </a:extLst>
                </a:gridCol>
                <a:gridCol w="3427307">
                  <a:extLst>
                    <a:ext uri="{9D8B030D-6E8A-4147-A177-3AD203B41FA5}">
                      <a16:colId xmlns:a16="http://schemas.microsoft.com/office/drawing/2014/main" val="762830282"/>
                    </a:ext>
                  </a:extLst>
                </a:gridCol>
                <a:gridCol w="3427307">
                  <a:extLst>
                    <a:ext uri="{9D8B030D-6E8A-4147-A177-3AD203B41FA5}">
                      <a16:colId xmlns:a16="http://schemas.microsoft.com/office/drawing/2014/main" val="1162576956"/>
                    </a:ext>
                  </a:extLst>
                </a:gridCol>
              </a:tblGrid>
              <a:tr h="1326031">
                <a:tc>
                  <a:txBody>
                    <a:bodyPr/>
                    <a:lstStyle/>
                    <a:p>
                      <a:pPr algn="ctr"/>
                      <a:r>
                        <a:rPr lang="en-US" sz="2400" dirty="0" err="1">
                          <a:solidFill>
                            <a:srgbClr val="002060"/>
                          </a:solidFill>
                          <a:latin typeface="Cambria" panose="02040503050406030204" pitchFamily="18" charset="0"/>
                          <a:ea typeface="Cambria" panose="02040503050406030204" pitchFamily="18" charset="0"/>
                        </a:rPr>
                        <a:t>Câu</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của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câu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ghép</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nối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có</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điểm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gì</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khác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với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bài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tập</a:t>
                      </a:r>
                      <a:r>
                        <a:rPr lang="en-US" sz="2400" dirty="0">
                          <a:solidFill>
                            <a:srgbClr val="002060"/>
                          </a:solidFill>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48141924"/>
                  </a:ext>
                </a:extLst>
              </a:tr>
              <a:tr h="1266463">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7905607"/>
                  </a:ext>
                </a:extLst>
              </a:tr>
              <a:tr h="13614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1131425"/>
                  </a:ext>
                </a:extLst>
              </a:tr>
              <a:tr h="19710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2207782"/>
                  </a:ext>
                </a:extLst>
              </a:tr>
            </a:tbl>
          </a:graphicData>
        </a:graphic>
      </p:graphicFrame>
      <p:sp>
        <p:nvSpPr>
          <p:cNvPr id="7" name="TextBox 6">
            <a:extLst>
              <a:ext uri="{FF2B5EF4-FFF2-40B4-BE49-F238E27FC236}">
                <a16:creationId xmlns:a16="http://schemas.microsoft.com/office/drawing/2014/main" id="{08A1A7FF-5519-7AB7-C5D3-9092C576A909}"/>
              </a:ext>
            </a:extLst>
          </p:cNvPr>
          <p:cNvSpPr txBox="1"/>
          <p:nvPr/>
        </p:nvSpPr>
        <p:spPr>
          <a:xfrm>
            <a:off x="995680" y="1920240"/>
            <a:ext cx="2987040" cy="1015663"/>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a. Hoa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F7959393-3271-BA75-D702-4E31A7245D7B}"/>
              </a:ext>
            </a:extLst>
          </p:cNvPr>
          <p:cNvSpPr txBox="1"/>
          <p:nvPr/>
        </p:nvSpPr>
        <p:spPr>
          <a:xfrm>
            <a:off x="894080" y="3098800"/>
            <a:ext cx="3434080" cy="1323439"/>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b. </a:t>
            </a:r>
            <a:r>
              <a:rPr lang="vi-VN" sz="2000" dirty="0">
                <a:latin typeface="Cambria" panose="02040503050406030204" pitchFamily="18" charset="0"/>
                <a:ea typeface="Cambria" panose="02040503050406030204" pitchFamily="18" charset="0"/>
              </a:rPr>
              <a:t>Dưới ánh trăng,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dòng sông sáng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rực lên, những con sóng nhỏ lăn tăn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gợn đều mơn man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vỗ nhẹ vào hai bên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bờ cát.</a:t>
            </a:r>
          </a:p>
        </p:txBody>
      </p:sp>
      <p:sp>
        <p:nvSpPr>
          <p:cNvPr id="9" name="TextBox 8">
            <a:extLst>
              <a:ext uri="{FF2B5EF4-FFF2-40B4-BE49-F238E27FC236}">
                <a16:creationId xmlns:a16="http://schemas.microsoft.com/office/drawing/2014/main" id="{9D7B2DF9-702C-F0C1-E530-D817F5D4D15A}"/>
              </a:ext>
            </a:extLst>
          </p:cNvPr>
          <p:cNvSpPr txBox="1"/>
          <p:nvPr/>
        </p:nvSpPr>
        <p:spPr>
          <a:xfrm>
            <a:off x="944880" y="4439920"/>
            <a:ext cx="3434080" cy="1938992"/>
          </a:xfrm>
          <a:prstGeom prst="rect">
            <a:avLst/>
          </a:prstGeom>
          <a:noFill/>
        </p:spPr>
        <p:txBody>
          <a:bodyPr wrap="square" rtlCol="0">
            <a:spAutoFit/>
          </a:bodyPr>
          <a:lstStyle/>
          <a:p>
            <a:pPr algn="just"/>
            <a:r>
              <a:rPr lang="vi-VN" sz="2000" dirty="0">
                <a:latin typeface="Cambria" panose="02040503050406030204" pitchFamily="18" charset="0"/>
                <a:ea typeface="Cambria" panose="02040503050406030204" pitchFamily="18" charset="0"/>
              </a:rPr>
              <a:t>Ở mảnh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tháng Giêng, tôi đi đốt bãi, đào Ổ chuột; tháng Tám nước lên, tôi đánh</a:t>
            </a:r>
          </a:p>
          <a:p>
            <a:pPr algn="just"/>
            <a:r>
              <a:rPr lang="vi-VN" sz="2000" dirty="0">
                <a:latin typeface="Cambria" panose="02040503050406030204" pitchFamily="18" charset="0"/>
                <a:ea typeface="Cambria" panose="02040503050406030204" pitchFamily="18" charset="0"/>
              </a:rPr>
              <a:t>giậm, úp cá, đơm tép; tháng Chín, tháng Mười, đi móc con da dưới vệ sông.</a:t>
            </a:r>
          </a:p>
        </p:txBody>
      </p:sp>
      <p:sp>
        <p:nvSpPr>
          <p:cNvPr id="11" name="TextBox 10">
            <a:extLst>
              <a:ext uri="{FF2B5EF4-FFF2-40B4-BE49-F238E27FC236}">
                <a16:creationId xmlns:a16="http://schemas.microsoft.com/office/drawing/2014/main" id="{5DF1799B-51C3-416E-EE89-7AD50E1B8180}"/>
              </a:ext>
            </a:extLst>
          </p:cNvPr>
          <p:cNvSpPr txBox="1"/>
          <p:nvPr/>
        </p:nvSpPr>
        <p:spPr>
          <a:xfrm>
            <a:off x="4287520" y="18084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D0DD8D03-A388-2833-3D22-7D15F5A5251E}"/>
              </a:ext>
            </a:extLst>
          </p:cNvPr>
          <p:cNvSpPr txBox="1"/>
          <p:nvPr/>
        </p:nvSpPr>
        <p:spPr>
          <a:xfrm>
            <a:off x="7762240" y="200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3" name="TextBox 12">
            <a:extLst>
              <a:ext uri="{FF2B5EF4-FFF2-40B4-BE49-F238E27FC236}">
                <a16:creationId xmlns:a16="http://schemas.microsoft.com/office/drawing/2014/main" id="{DD1AADA4-7F25-65CD-E42C-12DC1D36BEEF}"/>
              </a:ext>
            </a:extLst>
          </p:cNvPr>
          <p:cNvSpPr txBox="1"/>
          <p:nvPr/>
        </p:nvSpPr>
        <p:spPr>
          <a:xfrm>
            <a:off x="4348480" y="31292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dòng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lên</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con </a:t>
            </a:r>
            <a:r>
              <a:rPr lang="en-US" sz="2000" dirty="0" err="1">
                <a:latin typeface="Cambria" panose="02040503050406030204" pitchFamily="18" charset="0"/>
                <a:ea typeface="Cambria" panose="02040503050406030204" pitchFamily="18" charset="0"/>
              </a:rPr>
              <a:t>sóng</a:t>
            </a:r>
            <a:r>
              <a:rPr lang="en-US" sz="2000" dirty="0">
                <a:latin typeface="Cambria" panose="02040503050406030204" pitchFamily="18" charset="0"/>
                <a:ea typeface="Cambria" panose="02040503050406030204" pitchFamily="18" charset="0"/>
              </a:rPr>
              <a:t> nhỏ </a:t>
            </a:r>
            <a:r>
              <a:rPr lang="en-US" sz="2000" dirty="0" err="1">
                <a:latin typeface="Cambria" panose="02040503050406030204" pitchFamily="18" charset="0"/>
                <a:ea typeface="Cambria" panose="02040503050406030204" pitchFamily="18" charset="0"/>
              </a:rPr>
              <a:t>lăn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mơn</a:t>
            </a:r>
            <a:r>
              <a:rPr lang="en-US" sz="2000" dirty="0">
                <a:latin typeface="Cambria" panose="02040503050406030204" pitchFamily="18" charset="0"/>
                <a:ea typeface="Cambria" panose="02040503050406030204" pitchFamily="18" charset="0"/>
              </a:rPr>
              <a:t> man </a:t>
            </a:r>
            <a:r>
              <a:rPr lang="en-US" sz="2000" dirty="0" err="1">
                <a:latin typeface="Cambria" panose="02040503050406030204" pitchFamily="18" charset="0"/>
                <a:ea typeface="Cambria" panose="02040503050406030204" pitchFamily="18" charset="0"/>
              </a:rPr>
              <a:t>vỗ</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nhẹ</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hai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bờ</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cát</a:t>
            </a:r>
            <a:r>
              <a:rPr lang="en-US" sz="2000" dirty="0">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E0F6FCED-4D2A-DD56-5BF7-67ACA50D1F36}"/>
              </a:ext>
            </a:extLst>
          </p:cNvPr>
          <p:cNvSpPr txBox="1"/>
          <p:nvPr/>
        </p:nvSpPr>
        <p:spPr>
          <a:xfrm>
            <a:off x="7823200" y="327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4141987C-71C9-4BEF-FC95-6DD83A1B63D0}"/>
              </a:ext>
            </a:extLst>
          </p:cNvPr>
          <p:cNvSpPr txBox="1"/>
          <p:nvPr/>
        </p:nvSpPr>
        <p:spPr>
          <a:xfrm>
            <a:off x="4389120" y="4693920"/>
            <a:ext cx="3271520" cy="1754326"/>
          </a:xfrm>
          <a:prstGeom prst="rect">
            <a:avLst/>
          </a:prstGeom>
          <a:noFill/>
        </p:spPr>
        <p:txBody>
          <a:bodyPr wrap="square" rtlCol="0">
            <a:spAutoFit/>
          </a:bodyPr>
          <a:lstStyle/>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1: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Giếng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đốt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bãi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đào</a:t>
            </a:r>
            <a:r>
              <a:rPr lang="en-US" dirty="0">
                <a:latin typeface="Cambria" panose="02040503050406030204" pitchFamily="18" charset="0"/>
                <a:ea typeface="Cambria" panose="02040503050406030204" pitchFamily="18" charset="0"/>
              </a:rPr>
              <a:t> ổ </a:t>
            </a:r>
            <a:r>
              <a:rPr lang="en-US" dirty="0" err="1">
                <a:latin typeface="Cambria" panose="02040503050406030204" pitchFamily="18" charset="0"/>
                <a:ea typeface="Cambria" panose="02040503050406030204" pitchFamily="18" charset="0"/>
              </a:rPr>
              <a:t>chuột</a:t>
            </a:r>
            <a:r>
              <a:rPr lang="en-US" dirty="0">
                <a:latin typeface="Cambria" panose="02040503050406030204" pitchFamily="18" charset="0"/>
                <a:ea typeface="Cambria" panose="02040503050406030204" pitchFamily="18" charset="0"/>
              </a:rPr>
              <a:t>.</a:t>
            </a: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2: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nước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lên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đánh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giậm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úp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tép</a:t>
            </a:r>
            <a:endParaRPr lang="en-US" dirty="0">
              <a:latin typeface="Cambria" panose="02040503050406030204" pitchFamily="18" charset="0"/>
              <a:ea typeface="Cambria" panose="02040503050406030204" pitchFamily="18" charset="0"/>
            </a:endParaRP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3: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Chính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Mười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móc</a:t>
            </a:r>
            <a:r>
              <a:rPr lang="en-US" dirty="0">
                <a:latin typeface="Cambria" panose="02040503050406030204" pitchFamily="18" charset="0"/>
                <a:ea typeface="Cambria" panose="02040503050406030204" pitchFamily="18" charset="0"/>
              </a:rPr>
              <a:t> con d </a:t>
            </a:r>
            <a:r>
              <a:rPr lang="en-US" dirty="0" err="1">
                <a:latin typeface="Cambria" panose="02040503050406030204" pitchFamily="18" charset="0"/>
                <a:ea typeface="Cambria" panose="02040503050406030204" pitchFamily="18" charset="0"/>
              </a:rPr>
              <a:t>dưới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vệ</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sông</a:t>
            </a:r>
            <a:r>
              <a:rPr lang="en-US" dirty="0">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087FEB48-8C69-9CE1-08B3-7BD560FD7F39}"/>
              </a:ext>
            </a:extLst>
          </p:cNvPr>
          <p:cNvSpPr txBox="1"/>
          <p:nvPr/>
        </p:nvSpPr>
        <p:spPr>
          <a:xfrm>
            <a:off x="7884160" y="482600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54408964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5830" y="2743200"/>
            <a:ext cx="2424627" cy="3550347"/>
          </a:xfrm>
          <a:prstGeom prst="rect">
            <a:avLst/>
          </a:prstGeom>
        </p:spPr>
      </p:pic>
      <p:grpSp>
        <p:nvGrpSpPr>
          <p:cNvPr id="4" name="Group 3"/>
          <p:cNvGrpSpPr/>
          <p:nvPr/>
        </p:nvGrpSpPr>
        <p:grpSpPr>
          <a:xfrm>
            <a:off x="5313680" y="162561"/>
            <a:ext cx="5766623" cy="2616384"/>
            <a:chOff x="-104120" y="101069"/>
            <a:chExt cx="5476894" cy="2574493"/>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76670">
              <a:off x="-104120" y="101069"/>
              <a:ext cx="5476894" cy="2574493"/>
            </a:xfrm>
            <a:prstGeom prst="rect">
              <a:avLst/>
            </a:prstGeom>
          </p:spPr>
        </p:pic>
        <p:sp>
          <p:nvSpPr>
            <p:cNvPr id="8" name="TextBox 7"/>
            <p:cNvSpPr txBox="1"/>
            <p:nvPr/>
          </p:nvSpPr>
          <p:spPr>
            <a:xfrm>
              <a:off x="408582" y="668355"/>
              <a:ext cx="4679038" cy="1362820"/>
            </a:xfrm>
            <a:prstGeom prst="rect">
              <a:avLst/>
            </a:prstGeom>
            <a:noFill/>
          </p:spPr>
          <p:txBody>
            <a:bodyPr wrap="square" rtlCol="0">
              <a:spAutoFit/>
            </a:bodyPr>
            <a:lstStyle/>
            <a:p>
              <a:pPr marL="0" marR="0" algn="ctr">
                <a:spcBef>
                  <a:spcPts val="0"/>
                </a:spcBef>
                <a:spcAft>
                  <a:spcPts val="0"/>
                </a:spcAft>
              </a:pPr>
              <a:r>
                <a:rPr lang="en-US" sz="2800" dirty="0" err="1">
                  <a:effectLst/>
                  <a:latin typeface="Cambria" panose="02040503050406030204" pitchFamily="18" charset="0"/>
                  <a:ea typeface="Cambria" panose="02040503050406030204" pitchFamily="18" charset="0"/>
                </a:rPr>
                <a:t>Từ</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bài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tập</a:t>
              </a:r>
              <a:r>
                <a:rPr lang="en-US" sz="2800" dirty="0">
                  <a:effectLst/>
                  <a:latin typeface="Cambria" panose="02040503050406030204" pitchFamily="18" charset="0"/>
                  <a:ea typeface="Cambria" panose="02040503050406030204" pitchFamily="18" charset="0"/>
                </a:rPr>
                <a:t> 1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2, </a:t>
              </a:r>
              <a:r>
                <a:rPr lang="en-US" sz="2800" dirty="0" err="1">
                  <a:effectLst/>
                  <a:latin typeface="Cambria" panose="02040503050406030204" pitchFamily="18" charset="0"/>
                  <a:ea typeface="Cambria" panose="02040503050406030204" pitchFamily="18" charset="0"/>
                </a:rPr>
                <a:t>em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có</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thể</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nhận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xét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gì</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về</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nối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vế</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trong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ghép</a:t>
              </a:r>
              <a:r>
                <a:rPr lang="en-US" sz="2800" dirty="0">
                  <a:effectLst/>
                  <a:latin typeface="Cambria" panose="02040503050406030204" pitchFamily="18" charset="0"/>
                  <a:ea typeface="Cambria" panose="02040503050406030204" pitchFamily="18" charset="0"/>
                </a:rPr>
                <a:t>?</a:t>
              </a:r>
            </a:p>
          </p:txBody>
        </p:sp>
      </p:grpSp>
      <p:grpSp>
        <p:nvGrpSpPr>
          <p:cNvPr id="5" name="Group 4"/>
          <p:cNvGrpSpPr/>
          <p:nvPr/>
        </p:nvGrpSpPr>
        <p:grpSpPr>
          <a:xfrm>
            <a:off x="1666240" y="2552700"/>
            <a:ext cx="6718270" cy="3868420"/>
            <a:chOff x="2339310" y="2552700"/>
            <a:chExt cx="6045200" cy="3629180"/>
          </a:xfrm>
        </p:grpSpPr>
        <p:sp>
          <p:nvSpPr>
            <p:cNvPr id="10" name="Rounded Rectangle 9"/>
            <p:cNvSpPr/>
            <p:nvPr/>
          </p:nvSpPr>
          <p:spPr>
            <a:xfrm>
              <a:off x="2339310" y="2552700"/>
              <a:ext cx="6045200" cy="3352800"/>
            </a:xfrm>
            <a:prstGeom prst="roundRect">
              <a:avLst/>
            </a:prstGeom>
            <a:solidFill>
              <a:srgbClr val="BADDF6"/>
            </a:solidFill>
            <a:ln w="57150">
              <a:solidFill>
                <a:srgbClr val="92D050"/>
              </a:solidFill>
              <a:prstDash val="dash"/>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p:cNvSpPr txBox="1"/>
            <p:nvPr/>
          </p:nvSpPr>
          <p:spPr>
            <a:xfrm>
              <a:off x="2515029" y="2743200"/>
              <a:ext cx="5727271" cy="3438680"/>
            </a:xfrm>
            <a:prstGeom prst="rect">
              <a:avLst/>
            </a:prstGeom>
            <a:noFill/>
          </p:spPr>
          <p:txBody>
            <a:bodyPr wrap="square" rtlCol="0">
              <a:spAutoFit/>
            </a:bodyPr>
            <a:lstStyle/>
            <a:p>
              <a:pPr algn="just">
                <a:spcBef>
                  <a:spcPts val="1800"/>
                </a:spcBef>
              </a:pPr>
              <a:r>
                <a:rPr lang="vi-VN" sz="2800" b="1" dirty="0">
                  <a:latin typeface="Cambria" panose="02040503050406030204" pitchFamily="18" charset="0"/>
                  <a:ea typeface="Cambria" panose="02040503050406030204" pitchFamily="18" charset="0"/>
                </a:rPr>
                <a:t>+ Các vế của câu ghép có thể nối với nhau bằng một kết từ như (và, rồi, hoặc, còn, nhưng, mà, song,...)</a:t>
              </a:r>
            </a:p>
            <a:p>
              <a:pPr algn="just">
                <a:spcBef>
                  <a:spcPts val="1800"/>
                </a:spcBef>
              </a:pPr>
              <a:r>
                <a:rPr lang="vi-VN" sz="2800" b="1" dirty="0">
                  <a:latin typeface="Cambria" panose="02040503050406030204" pitchFamily="18" charset="0"/>
                  <a:ea typeface="Cambria" panose="02040503050406030204" pitchFamily="18" charset="0"/>
                </a:rPr>
                <a:t>+ Các vế của câu ghép có thế nối trực tiếp với nhau: giữa các vế không có kết từ mà chỉ có dấu câu (dấu phẩy, dấu chấm phẩy)</a:t>
              </a:r>
            </a:p>
          </p:txBody>
        </p:sp>
      </p:grpSp>
    </p:spTree>
    <p:extLst>
      <p:ext uri="{BB962C8B-B14F-4D97-AF65-F5344CB8AC3E}">
        <p14:creationId xmlns:p14="http://schemas.microsoft.com/office/powerpoint/2010/main" val="10440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3. </a:t>
            </a:r>
            <a:r>
              <a:rPr lang="vi-VN" sz="3200" b="1" dirty="0">
                <a:solidFill>
                  <a:prstClr val="black"/>
                </a:solidFill>
                <a:latin typeface="Cambria" panose="02040503050406030204" pitchFamily="18" charset="0"/>
                <a:ea typeface="Cambria" panose="02040503050406030204" pitchFamily="18" charset="0"/>
              </a:rPr>
              <a:t>Chọn kết từ thay cho mỗi bông hoa trong các câu ghép sau: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A884739F-0FDA-D0AD-852F-324F023CD6E8}"/>
              </a:ext>
            </a:extLst>
          </p:cNvPr>
          <p:cNvSpPr/>
          <p:nvPr/>
        </p:nvSpPr>
        <p:spPr>
          <a:xfrm>
            <a:off x="4775200" y="1391920"/>
            <a:ext cx="4135120" cy="762000"/>
          </a:xfrm>
          <a:prstGeom prst="roundRect">
            <a:avLst>
              <a:gd name="adj" fmla="val 27334"/>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rồi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còn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nhưng</a:t>
            </a:r>
            <a:endParaRPr lang="en-US" sz="3600" dirty="0">
              <a:solidFill>
                <a:srgbClr val="00206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D29AD199-FC2F-F007-AAB8-4E4B1B3A31B1}"/>
              </a:ext>
            </a:extLst>
          </p:cNvPr>
          <p:cNvSpPr txBox="1"/>
          <p:nvPr/>
        </p:nvSpPr>
        <p:spPr>
          <a:xfrm>
            <a:off x="792480" y="2418080"/>
            <a:ext cx="10607040" cy="3785652"/>
          </a:xfrm>
          <a:prstGeom prst="rect">
            <a:avLst/>
          </a:prstGeom>
          <a:noFill/>
        </p:spPr>
        <p:txBody>
          <a:bodyPr wrap="square" rtlCol="0">
            <a:spAutoFit/>
          </a:bodyPr>
          <a:lstStyle/>
          <a:p>
            <a:r>
              <a:rPr lang="vi-VN" sz="3000" dirty="0">
                <a:latin typeface="Cambria" panose="02040503050406030204" pitchFamily="18" charset="0"/>
                <a:ea typeface="Cambria" panose="02040503050406030204" pitchFamily="18" charset="0"/>
              </a:rPr>
              <a:t>a. Chích bông là loài chim bé nhỏ </a:t>
            </a:r>
            <a:r>
              <a:rPr lang="vi-VN" sz="3000" b="1" dirty="0">
                <a:latin typeface="Cambria" panose="02040503050406030204" pitchFamily="18" charset="0"/>
                <a:ea typeface="Cambria" panose="02040503050406030204" pitchFamily="18" charset="0"/>
              </a:rPr>
              <a:t>nhưng</a:t>
            </a:r>
            <a:r>
              <a:rPr lang="vi-VN" sz="3000" dirty="0">
                <a:latin typeface="Cambria" panose="02040503050406030204" pitchFamily="18" charset="0"/>
                <a:ea typeface="Cambria" panose="02040503050406030204" pitchFamily="18" charset="0"/>
              </a:rPr>
              <a:t> nó lại là loài chim có ích đối với nhà nông.</a:t>
            </a:r>
          </a:p>
          <a:p>
            <a:r>
              <a:rPr lang="vi-VN" sz="3000" dirty="0">
                <a:latin typeface="Cambria" panose="02040503050406030204" pitchFamily="18" charset="0"/>
                <a:ea typeface="Cambria" panose="02040503050406030204" pitchFamily="18" charset="0"/>
              </a:rPr>
              <a:t>b. Ngoài sân, mèo mun đang nằm sưởi nắng </a:t>
            </a:r>
            <a:r>
              <a:rPr lang="vi-VN" sz="3000" b="1" dirty="0">
                <a:latin typeface="Cambria" panose="02040503050406030204" pitchFamily="18" charset="0"/>
                <a:ea typeface="Cambria" panose="02040503050406030204" pitchFamily="18" charset="0"/>
              </a:rPr>
              <a:t>và</a:t>
            </a:r>
            <a:r>
              <a:rPr lang="vi-VN" sz="3000" dirty="0">
                <a:latin typeface="Cambria" panose="02040503050406030204" pitchFamily="18" charset="0"/>
                <a:ea typeface="Cambria" panose="02040503050406030204" pitchFamily="18" charset="0"/>
              </a:rPr>
              <a:t> cún con cũng vậy.</a:t>
            </a:r>
          </a:p>
          <a:p>
            <a:r>
              <a:rPr lang="vi-VN" sz="3000" dirty="0">
                <a:latin typeface="Cambria" panose="02040503050406030204" pitchFamily="18" charset="0"/>
                <a:ea typeface="Cambria" panose="02040503050406030204" pitchFamily="18" charset="0"/>
              </a:rPr>
              <a:t>c. Vườn nhà em, ban ngày, hoa mẫu đơn, hoa lan, hoa cúc đua nhau khoe sắc </a:t>
            </a:r>
            <a:r>
              <a:rPr lang="vi-VN" sz="3000" b="1" dirty="0">
                <a:latin typeface="Cambria" panose="02040503050406030204" pitchFamily="18" charset="0"/>
                <a:ea typeface="Cambria" panose="02040503050406030204" pitchFamily="18" charset="0"/>
              </a:rPr>
              <a:t>còn</a:t>
            </a:r>
            <a:r>
              <a:rPr lang="vi-VN" sz="3000" dirty="0">
                <a:latin typeface="Cambria" panose="02040503050406030204" pitchFamily="18" charset="0"/>
                <a:ea typeface="Cambria" panose="02040503050406030204" pitchFamily="18" charset="0"/>
              </a:rPr>
              <a:t> ban đêm, hoa nguyệt quế, hoa hoàng lan, hoa mộc lại cùng nhau toả hương.</a:t>
            </a:r>
          </a:p>
          <a:p>
            <a:r>
              <a:rPr lang="vi-VN" sz="3000" dirty="0">
                <a:latin typeface="Cambria" panose="02040503050406030204" pitchFamily="18" charset="0"/>
                <a:ea typeface="Cambria" panose="02040503050406030204" pitchFamily="18" charset="0"/>
              </a:rPr>
              <a:t>d. Ngày nghỉ, em dậy sớm đá bóng với bố </a:t>
            </a:r>
            <a:r>
              <a:rPr lang="vi-VN" sz="3000" b="1" dirty="0">
                <a:latin typeface="Cambria" panose="02040503050406030204" pitchFamily="18" charset="0"/>
                <a:ea typeface="Cambria" panose="02040503050406030204" pitchFamily="18" charset="0"/>
              </a:rPr>
              <a:t>rồi</a:t>
            </a:r>
            <a:r>
              <a:rPr lang="vi-VN" sz="3000" dirty="0">
                <a:latin typeface="Cambria" panose="02040503050406030204" pitchFamily="18" charset="0"/>
                <a:ea typeface="Cambria" panose="02040503050406030204" pitchFamily="18" charset="0"/>
              </a:rPr>
              <a:t> em cùng mẹ ra vườn tưới cây.</a:t>
            </a:r>
            <a:endParaRPr lang="en-US" sz="3000" dirty="0">
              <a:latin typeface="Cambria" panose="02040503050406030204" pitchFamily="18" charset="0"/>
              <a:ea typeface="Cambria" panose="02040503050406030204" pitchFamily="18" charset="0"/>
            </a:endParaRPr>
          </a:p>
        </p:txBody>
      </p:sp>
      <p:pic>
        <p:nvPicPr>
          <p:cNvPr id="205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212449A-D779-A3BF-8CDF-D75B134EDC4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6192520" y="2021840"/>
            <a:ext cx="1361440" cy="1361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2CA04F04-0B65-B809-FC99-F93734C60D1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879080" y="32004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04677B7-0277-C181-D9A2-C9DA04AF18C4}"/>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3154680" y="4114800"/>
            <a:ext cx="807720" cy="807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E62E6E0A-0B43-6D2F-B3CC-A88218FD476A}"/>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432040" y="5029200"/>
            <a:ext cx="807720" cy="80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12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569660"/>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4. </a:t>
            </a:r>
            <a:r>
              <a:rPr lang="vi-VN" sz="3200" b="1" dirty="0">
                <a:solidFill>
                  <a:prstClr val="black"/>
                </a:solidFill>
                <a:latin typeface="Cambria" panose="02040503050406030204" pitchFamily="18" charset="0"/>
                <a:ea typeface="Cambria" panose="02040503050406030204" pitchFamily="18" charset="0"/>
              </a:rPr>
              <a:t>Viết đoạn văn (3 - 5 câu) về bài thơ Hạt gạo làng ta, trong đó có câu ghép gồm các vế nối bằng một kết từ hoặc nối trực tiếp.</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6029AD4C-577D-99D1-386C-4242E14D7E7B}"/>
              </a:ext>
            </a:extLst>
          </p:cNvPr>
          <p:cNvPicPr>
            <a:picLocks noChangeAspect="1"/>
          </p:cNvPicPr>
          <p:nvPr/>
        </p:nvPicPr>
        <p:blipFill>
          <a:blip r:embed="rId3"/>
          <a:stretch>
            <a:fillRect/>
          </a:stretch>
        </p:blipFill>
        <p:spPr>
          <a:xfrm>
            <a:off x="6671945" y="1926272"/>
            <a:ext cx="4781550" cy="2009775"/>
          </a:xfrm>
          <a:prstGeom prst="rect">
            <a:avLst/>
          </a:prstGeom>
        </p:spPr>
      </p:pic>
      <p:sp>
        <p:nvSpPr>
          <p:cNvPr id="7" name="Rectangle: Rounded Corners 6">
            <a:extLst>
              <a:ext uri="{FF2B5EF4-FFF2-40B4-BE49-F238E27FC236}">
                <a16:creationId xmlns:a16="http://schemas.microsoft.com/office/drawing/2014/main" id="{EBA09922-BFDE-A80B-CF5A-E01ECD157356}"/>
              </a:ext>
            </a:extLst>
          </p:cNvPr>
          <p:cNvSpPr/>
          <p:nvPr/>
        </p:nvSpPr>
        <p:spPr>
          <a:xfrm>
            <a:off x="1290320" y="4470400"/>
            <a:ext cx="8818880" cy="191008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002060"/>
                </a:solidFill>
                <a:latin typeface="Cambria" panose="02040503050406030204" pitchFamily="18" charset="0"/>
                <a:ea typeface="Cambria" panose="02040503050406030204" pitchFamily="18" charset="0"/>
              </a:rPr>
              <a:t>Ví</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dụ</a:t>
            </a:r>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Hạt gạo làng ta” là một bài thơ hay được nhà thơ Nguyễn Khoa Điềm viết nên. Có lẽ vì bài thơ có câu từ quá hay, quá ý nghĩa mà nhạc sĩ Trần Viết Bính đã phổ nhạc, cho ra đời ca khúc “Hạt gạo làng ta”. Bài hát với giai điệu du dương, giọng điệu hồn nhiên vui tươi. “Hạt gạo làng ta” không dừng lại ở một tác phẩm thơ, một tác phẩm nhạc; nó là nỗi lòng và tình yêu “hạt vàng” của nhân dân Việt Nam bao đời nay</a:t>
            </a:r>
            <a:endParaRPr lang="en-US" sz="20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3610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D8869B7-57D9-465B-9A9F-4EE4289A57F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 y="-336"/>
            <a:ext cx="12192000" cy="6858336"/>
          </a:xfrm>
          <a:prstGeom prst="rect">
            <a:avLst/>
          </a:prstGeom>
        </p:spPr>
      </p:pic>
      <p:pic>
        <p:nvPicPr>
          <p:cNvPr id="8" name="图片 7">
            <a:extLst>
              <a:ext uri="{FF2B5EF4-FFF2-40B4-BE49-F238E27FC236}">
                <a16:creationId xmlns:a16="http://schemas.microsoft.com/office/drawing/2014/main" id="{211DCEA3-0ABC-4737-9909-BF4E345919D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35047" y="990600"/>
            <a:ext cx="2020930" cy="4577970"/>
          </a:xfrm>
          <a:prstGeom prst="rect">
            <a:avLst/>
          </a:prstGeom>
        </p:spPr>
      </p:pic>
      <p:pic>
        <p:nvPicPr>
          <p:cNvPr id="17" name="图片 16">
            <a:extLst>
              <a:ext uri="{FF2B5EF4-FFF2-40B4-BE49-F238E27FC236}">
                <a16:creationId xmlns:a16="http://schemas.microsoft.com/office/drawing/2014/main" id="{6DD43907-7C94-456B-9407-546FA5CD8CA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flipH="1">
            <a:off x="8812525" y="3717786"/>
            <a:ext cx="2303757" cy="1847568"/>
          </a:xfrm>
          <a:prstGeom prst="rect">
            <a:avLst/>
          </a:prstGeom>
        </p:spPr>
      </p:pic>
      <p:pic>
        <p:nvPicPr>
          <p:cNvPr id="19" name="图片 18">
            <a:extLst>
              <a:ext uri="{FF2B5EF4-FFF2-40B4-BE49-F238E27FC236}">
                <a16:creationId xmlns:a16="http://schemas.microsoft.com/office/drawing/2014/main" id="{F6CEB946-0D8C-46BE-A681-EC9117B8AB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52872" y="546774"/>
            <a:ext cx="1686256" cy="1201457"/>
          </a:xfrm>
          <a:prstGeom prst="rect">
            <a:avLst/>
          </a:prstGeom>
        </p:spPr>
      </p:pic>
      <p:pic>
        <p:nvPicPr>
          <p:cNvPr id="14" name="图片 13">
            <a:extLst>
              <a:ext uri="{FF2B5EF4-FFF2-40B4-BE49-F238E27FC236}">
                <a16:creationId xmlns:a16="http://schemas.microsoft.com/office/drawing/2014/main" id="{86D0019A-6401-4DB7-A28C-DA1250F1DB3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447517"/>
            <a:ext cx="12192000" cy="2410483"/>
          </a:xfrm>
          <a:prstGeom prst="rect">
            <a:avLst/>
          </a:prstGeom>
        </p:spPr>
      </p:pic>
      <p:grpSp>
        <p:nvGrpSpPr>
          <p:cNvPr id="5" name="PA-组合 4">
            <a:extLst>
              <a:ext uri="{FF2B5EF4-FFF2-40B4-BE49-F238E27FC236}">
                <a16:creationId xmlns:a16="http://schemas.microsoft.com/office/drawing/2014/main" id="{0E325170-E106-4EA3-9891-E0B38CE2756D}"/>
              </a:ext>
            </a:extLst>
          </p:cNvPr>
          <p:cNvGrpSpPr/>
          <p:nvPr>
            <p:custDataLst>
              <p:tags r:id="rId1"/>
            </p:custDataLst>
          </p:nvPr>
        </p:nvGrpSpPr>
        <p:grpSpPr>
          <a:xfrm>
            <a:off x="351617" y="-2148269"/>
            <a:ext cx="2607997" cy="4066879"/>
            <a:chOff x="182323" y="-1968501"/>
            <a:chExt cx="2607997" cy="4066879"/>
          </a:xfrm>
        </p:grpSpPr>
        <p:sp>
          <p:nvSpPr>
            <p:cNvPr id="2" name="PA-任意多边形 1">
              <a:extLst>
                <a:ext uri="{FF2B5EF4-FFF2-40B4-BE49-F238E27FC236}">
                  <a16:creationId xmlns:a16="http://schemas.microsoft.com/office/drawing/2014/main" id="{55B541A8-D297-4063-BAA4-6E8C81C1175D}"/>
                </a:ext>
              </a:extLst>
            </p:cNvPr>
            <p:cNvSpPr/>
            <p:nvPr>
              <p:custDataLst>
                <p:tags r:id="rId5"/>
              </p:custDataLst>
            </p:nvPr>
          </p:nvSpPr>
          <p:spPr>
            <a:xfrm>
              <a:off x="182323" y="-1968501"/>
              <a:ext cx="2607997" cy="4066879"/>
            </a:xfrm>
            <a:custGeom>
              <a:avLst/>
              <a:gdLst/>
              <a:ahLst/>
              <a:cxnLst/>
              <a:rect l="0" t="0" r="0" b="0"/>
              <a:pathLst>
                <a:path w="2607997" h="4066879">
                  <a:moveTo>
                    <a:pt x="0" y="0"/>
                  </a:moveTo>
                  <a:lnTo>
                    <a:pt x="2607996" y="0"/>
                  </a:lnTo>
                  <a:lnTo>
                    <a:pt x="2607996" y="4066878"/>
                  </a:lnTo>
                  <a:lnTo>
                    <a:pt x="0" y="4066878"/>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A-图片 9">
              <a:extLst>
                <a:ext uri="{FF2B5EF4-FFF2-40B4-BE49-F238E27FC236}">
                  <a16:creationId xmlns:a16="http://schemas.microsoft.com/office/drawing/2014/main" id="{D3DF7AD7-E3C7-459D-A9C9-B620B6B8FC9C}"/>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182323" y="0"/>
              <a:ext cx="2506396" cy="2098378"/>
            </a:xfrm>
            <a:prstGeom prst="rect">
              <a:avLst/>
            </a:prstGeom>
          </p:spPr>
        </p:pic>
      </p:grpSp>
      <p:grpSp>
        <p:nvGrpSpPr>
          <p:cNvPr id="7" name="PA-组合 6">
            <a:extLst>
              <a:ext uri="{FF2B5EF4-FFF2-40B4-BE49-F238E27FC236}">
                <a16:creationId xmlns:a16="http://schemas.microsoft.com/office/drawing/2014/main" id="{70921E5C-CFED-49F9-A274-48BBDC77229F}"/>
              </a:ext>
            </a:extLst>
          </p:cNvPr>
          <p:cNvGrpSpPr/>
          <p:nvPr>
            <p:custDataLst>
              <p:tags r:id="rId2"/>
            </p:custDataLst>
          </p:nvPr>
        </p:nvGrpSpPr>
        <p:grpSpPr>
          <a:xfrm>
            <a:off x="6365544" y="-3498687"/>
            <a:ext cx="11661171" cy="7219788"/>
            <a:chOff x="6365544" y="-3498687"/>
            <a:chExt cx="11661171" cy="7219788"/>
          </a:xfrm>
        </p:grpSpPr>
        <p:sp>
          <p:nvSpPr>
            <p:cNvPr id="6" name="PA-任意多边形 5">
              <a:extLst>
                <a:ext uri="{FF2B5EF4-FFF2-40B4-BE49-F238E27FC236}">
                  <a16:creationId xmlns:a16="http://schemas.microsoft.com/office/drawing/2014/main" id="{4287AE00-7390-4855-B4E8-EE97ADE27C34}"/>
                </a:ext>
              </a:extLst>
            </p:cNvPr>
            <p:cNvSpPr/>
            <p:nvPr>
              <p:custDataLst>
                <p:tags r:id="rId3"/>
              </p:custDataLst>
            </p:nvPr>
          </p:nvSpPr>
          <p:spPr>
            <a:xfrm>
              <a:off x="6365544" y="-3498687"/>
              <a:ext cx="11661171" cy="7219788"/>
            </a:xfrm>
            <a:custGeom>
              <a:avLst/>
              <a:gdLst/>
              <a:ahLst/>
              <a:cxnLst/>
              <a:rect l="0" t="0" r="0" b="0"/>
              <a:pathLst>
                <a:path w="11661171" h="7219788">
                  <a:moveTo>
                    <a:pt x="0" y="0"/>
                  </a:moveTo>
                  <a:lnTo>
                    <a:pt x="11661170" y="0"/>
                  </a:lnTo>
                  <a:lnTo>
                    <a:pt x="11661170" y="7219787"/>
                  </a:lnTo>
                  <a:lnTo>
                    <a:pt x="0" y="7219787"/>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A-图片 11">
              <a:extLst>
                <a:ext uri="{FF2B5EF4-FFF2-40B4-BE49-F238E27FC236}">
                  <a16:creationId xmlns:a16="http://schemas.microsoft.com/office/drawing/2014/main" id="{8A49FB4E-43BA-4BD5-B308-BB47A2AA809A}"/>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365544" y="-335"/>
              <a:ext cx="5877230" cy="3721436"/>
            </a:xfrm>
            <a:prstGeom prst="rect">
              <a:avLst/>
            </a:prstGeom>
          </p:spPr>
        </p:pic>
      </p:grpSp>
      <p:pic>
        <p:nvPicPr>
          <p:cNvPr id="9" name="Picture 8">
            <a:extLst>
              <a:ext uri="{FF2B5EF4-FFF2-40B4-BE49-F238E27FC236}">
                <a16:creationId xmlns:a16="http://schemas.microsoft.com/office/drawing/2014/main" id="{9832DA29-7B5A-11F8-3B30-0D71138A4EAC}"/>
              </a:ext>
            </a:extLst>
          </p:cNvPr>
          <p:cNvPicPr>
            <a:picLocks noChangeAspect="1"/>
          </p:cNvPicPr>
          <p:nvPr/>
        </p:nvPicPr>
        <p:blipFill>
          <a:blip r:embed="rId15"/>
          <a:stretch>
            <a:fillRect/>
          </a:stretch>
        </p:blipFill>
        <p:spPr>
          <a:xfrm>
            <a:off x="2192856" y="1539419"/>
            <a:ext cx="7785267" cy="3127519"/>
          </a:xfrm>
          <a:prstGeom prst="rect">
            <a:avLst/>
          </a:prstGeom>
        </p:spPr>
      </p:pic>
    </p:spTree>
    <p:extLst>
      <p:ext uri="{BB962C8B-B14F-4D97-AF65-F5344CB8AC3E}">
        <p14:creationId xmlns:p14="http://schemas.microsoft.com/office/powerpoint/2010/main" val="3475161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7"/>
                                        </p:tgtEl>
                                        <p:attrNameLst>
                                          <p:attrName>r</p:attrName>
                                        </p:attrNameLst>
                                      </p:cBhvr>
                                    </p:animRot>
                                    <p:animRot by="-240000">
                                      <p:cBhvr>
                                        <p:cTn id="13" dur="600" fill="hold">
                                          <p:stCondLst>
                                            <p:cond delay="600"/>
                                          </p:stCondLst>
                                        </p:cTn>
                                        <p:tgtEl>
                                          <p:spTgt spid="7"/>
                                        </p:tgtEl>
                                        <p:attrNameLst>
                                          <p:attrName>r</p:attrName>
                                        </p:attrNameLst>
                                      </p:cBhvr>
                                    </p:animRot>
                                    <p:animRot by="240000">
                                      <p:cBhvr>
                                        <p:cTn id="14" dur="600" fill="hold">
                                          <p:stCondLst>
                                            <p:cond delay="1200"/>
                                          </p:stCondLst>
                                        </p:cTn>
                                        <p:tgtEl>
                                          <p:spTgt spid="7"/>
                                        </p:tgtEl>
                                        <p:attrNameLst>
                                          <p:attrName>r</p:attrName>
                                        </p:attrNameLst>
                                      </p:cBhvr>
                                    </p:animRot>
                                    <p:animRot by="-240000">
                                      <p:cBhvr>
                                        <p:cTn id="15" dur="600" fill="hold">
                                          <p:stCondLst>
                                            <p:cond delay="1800"/>
                                          </p:stCondLst>
                                        </p:cTn>
                                        <p:tgtEl>
                                          <p:spTgt spid="7"/>
                                        </p:tgtEl>
                                        <p:attrNameLst>
                                          <p:attrName>r</p:attrName>
                                        </p:attrNameLst>
                                      </p:cBhvr>
                                    </p:animRot>
                                    <p:animRot by="120000">
                                      <p:cBhvr>
                                        <p:cTn id="16" dur="600" fill="hold">
                                          <p:stCondLst>
                                            <p:cond delay="2400"/>
                                          </p:stCondLst>
                                        </p:cTn>
                                        <p:tgtEl>
                                          <p:spTgt spid="7"/>
                                        </p:tgtEl>
                                        <p:attrNameLst>
                                          <p:attrName>r</p:attrName>
                                        </p:attrNameLst>
                                      </p:cBhvr>
                                    </p:animRot>
                                  </p:childTnLst>
                                </p:cTn>
                              </p:par>
                              <p:par>
                                <p:cTn id="17" presetID="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fill="hold"/>
                                        <p:tgtEl>
                                          <p:spTgt spid="8"/>
                                        </p:tgtEl>
                                        <p:attrNameLst>
                                          <p:attrName>ppt_x</p:attrName>
                                        </p:attrNameLst>
                                      </p:cBhvr>
                                      <p:tavLst>
                                        <p:tav tm="0">
                                          <p:val>
                                            <p:strVal val="0-#ppt_w/2"/>
                                          </p:val>
                                        </p:tav>
                                        <p:tav tm="100000">
                                          <p:val>
                                            <p:strVal val="#ppt_x"/>
                                          </p:val>
                                        </p:tav>
                                      </p:tavLst>
                                    </p:anim>
                                    <p:anim calcmode="lin" valueType="num">
                                      <p:cBhvr additive="base">
                                        <p:cTn id="20" dur="125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250" fill="hold"/>
                                        <p:tgtEl>
                                          <p:spTgt spid="17"/>
                                        </p:tgtEl>
                                        <p:attrNameLst>
                                          <p:attrName>ppt_x</p:attrName>
                                        </p:attrNameLst>
                                      </p:cBhvr>
                                      <p:tavLst>
                                        <p:tav tm="0">
                                          <p:val>
                                            <p:strVal val="1+#ppt_w/2"/>
                                          </p:val>
                                        </p:tav>
                                        <p:tav tm="100000">
                                          <p:val>
                                            <p:strVal val="#ppt_x"/>
                                          </p:val>
                                        </p:tav>
                                      </p:tavLst>
                                    </p:anim>
                                    <p:anim calcmode="lin" valueType="num">
                                      <p:cBhvr additive="base">
                                        <p:cTn id="24" dur="1250" fill="hold"/>
                                        <p:tgtEl>
                                          <p:spTgt spid="17"/>
                                        </p:tgtEl>
                                        <p:attrNameLst>
                                          <p:attrName>ppt_y</p:attrName>
                                        </p:attrNameLst>
                                      </p:cBhvr>
                                      <p:tavLst>
                                        <p:tav tm="0">
                                          <p:val>
                                            <p:strVal val="#ppt_y"/>
                                          </p:val>
                                        </p:tav>
                                        <p:tav tm="100000">
                                          <p:val>
                                            <p:strVal val="#ppt_y"/>
                                          </p:val>
                                        </p:tav>
                                      </p:tavLst>
                                    </p:anim>
                                  </p:childTnLst>
                                </p:cTn>
                              </p:par>
                              <p:par>
                                <p:cTn id="25" presetID="42" presetClass="entr" presetSubtype="0" fill="hold" nodeType="withEffect">
                                  <p:stCondLst>
                                    <p:cond delay="125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500"/>
                                        <p:tgtEl>
                                          <p:spTgt spid="14"/>
                                        </p:tgtEl>
                                      </p:cBhvr>
                                    </p:animEffect>
                                    <p:anim calcmode="lin" valueType="num">
                                      <p:cBhvr>
                                        <p:cTn id="28" dur="1500" fill="hold"/>
                                        <p:tgtEl>
                                          <p:spTgt spid="14"/>
                                        </p:tgtEl>
                                        <p:attrNameLst>
                                          <p:attrName>ppt_x</p:attrName>
                                        </p:attrNameLst>
                                      </p:cBhvr>
                                      <p:tavLst>
                                        <p:tav tm="0">
                                          <p:val>
                                            <p:strVal val="#ppt_x"/>
                                          </p:val>
                                        </p:tav>
                                        <p:tav tm="100000">
                                          <p:val>
                                            <p:strVal val="#ppt_x"/>
                                          </p:val>
                                        </p:tav>
                                      </p:tavLst>
                                    </p:anim>
                                    <p:anim calcmode="lin" valueType="num">
                                      <p:cBhvr>
                                        <p:cTn id="29" dur="15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676CCC-79A5-5A55-D112-0AE2E34BF1BC}"/>
              </a:ext>
            </a:extLst>
          </p:cNvPr>
          <p:cNvPicPr>
            <a:picLocks noChangeAspect="1"/>
          </p:cNvPicPr>
          <p:nvPr/>
        </p:nvPicPr>
        <p:blipFill>
          <a:blip r:embed="rId3"/>
          <a:stretch>
            <a:fillRect/>
          </a:stretch>
        </p:blipFill>
        <p:spPr>
          <a:xfrm>
            <a:off x="2745955" y="2187352"/>
            <a:ext cx="6761050" cy="2219136"/>
          </a:xfrm>
          <a:prstGeom prst="rect">
            <a:avLst/>
          </a:prstGeom>
        </p:spPr>
      </p:pic>
    </p:spTree>
    <p:extLst>
      <p:ext uri="{BB962C8B-B14F-4D97-AF65-F5344CB8AC3E}">
        <p14:creationId xmlns:p14="http://schemas.microsoft.com/office/powerpoint/2010/main" val="62053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38709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b="1" i="1" dirty="0" err="1">
                <a:latin typeface="Cambria" panose="02040503050406030204" pitchFamily="18" charset="0"/>
                <a:ea typeface="Cambria" panose="02040503050406030204" pitchFamily="18" charset="0"/>
              </a:rPr>
              <a:t>Chỉ</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ra</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các</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câu</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ghép</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trong</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đoạn</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văn</a:t>
            </a:r>
            <a:r>
              <a:rPr lang="en-US" sz="3600" b="1" i="1" dirty="0">
                <a:latin typeface="Cambria" panose="02040503050406030204" pitchFamily="18" charset="0"/>
                <a:ea typeface="Cambria" panose="02040503050406030204" pitchFamily="18" charset="0"/>
              </a:rPr>
              <a:t>.</a:t>
            </a:r>
          </a:p>
          <a:p>
            <a:pPr algn="just"/>
            <a:r>
              <a:rPr lang="vi-VN" sz="3600" dirty="0">
                <a:latin typeface="Cambria" panose="02040503050406030204" pitchFamily="18" charset="0"/>
                <a:ea typeface="Cambria" panose="02040503050406030204" pitchFamily="18" charset="0"/>
              </a:rPr>
              <a:t>Mặt trời lên, cả cánh đồng lấp lóa nắng. Trời càng nắng, lúa càng sẫm lại, trĩu bông. Lúc này, cánh đồng đẹp như một tấm thảm. Mỗi khi có gió, những bông lúa ngả đầu vào nhau, sóng lúa nhấp nhô.</a:t>
            </a:r>
            <a:endParaRPr lang="en-US" sz="3600" dirty="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Tree>
    <p:extLst>
      <p:ext uri="{BB962C8B-B14F-4D97-AF65-F5344CB8AC3E}">
        <p14:creationId xmlns:p14="http://schemas.microsoft.com/office/powerpoint/2010/main" val="37151928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42773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
        <p:nvSpPr>
          <p:cNvPr id="3" name="TextBox 2">
            <a:extLst>
              <a:ext uri="{FF2B5EF4-FFF2-40B4-BE49-F238E27FC236}">
                <a16:creationId xmlns:a16="http://schemas.microsoft.com/office/drawing/2014/main" id="{37A3071C-ECE8-F580-C08A-F7AA529DF7E7}"/>
              </a:ext>
            </a:extLst>
          </p:cNvPr>
          <p:cNvSpPr txBox="1"/>
          <p:nvPr/>
        </p:nvSpPr>
        <p:spPr>
          <a:xfrm>
            <a:off x="3220720" y="762000"/>
            <a:ext cx="6410960" cy="646331"/>
          </a:xfrm>
          <a:prstGeom prst="rect">
            <a:avLst/>
          </a:prstGeom>
          <a:noFill/>
        </p:spPr>
        <p:txBody>
          <a:bodyPr wrap="square" rtlCol="0">
            <a:spAutoFit/>
          </a:bodyPr>
          <a:lstStyle/>
          <a:p>
            <a:r>
              <a:rPr lang="vi-VN" sz="3600" dirty="0">
                <a:latin typeface="Cambria" panose="02040503050406030204" pitchFamily="18" charset="0"/>
                <a:ea typeface="Cambria" panose="02040503050406030204" pitchFamily="18" charset="0"/>
              </a:rPr>
              <a:t>Các câu ghép trong đoạn văn: </a:t>
            </a:r>
          </a:p>
        </p:txBody>
      </p:sp>
      <p:sp>
        <p:nvSpPr>
          <p:cNvPr id="4" name="TextBox 3">
            <a:extLst>
              <a:ext uri="{FF2B5EF4-FFF2-40B4-BE49-F238E27FC236}">
                <a16:creationId xmlns:a16="http://schemas.microsoft.com/office/drawing/2014/main" id="{8F161ABD-F853-9909-BC44-10F379A3D808}"/>
              </a:ext>
            </a:extLst>
          </p:cNvPr>
          <p:cNvSpPr txBox="1"/>
          <p:nvPr/>
        </p:nvSpPr>
        <p:spPr>
          <a:xfrm>
            <a:off x="1859280" y="1503680"/>
            <a:ext cx="847344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Mặt trời lên, cả cánh đồng lấp lóa nắng.</a:t>
            </a:r>
          </a:p>
        </p:txBody>
      </p:sp>
      <p:sp>
        <p:nvSpPr>
          <p:cNvPr id="5" name="TextBox 4">
            <a:extLst>
              <a:ext uri="{FF2B5EF4-FFF2-40B4-BE49-F238E27FC236}">
                <a16:creationId xmlns:a16="http://schemas.microsoft.com/office/drawing/2014/main" id="{97CA1463-9AE5-3536-3003-33B734757847}"/>
              </a:ext>
            </a:extLst>
          </p:cNvPr>
          <p:cNvSpPr txBox="1"/>
          <p:nvPr/>
        </p:nvSpPr>
        <p:spPr>
          <a:xfrm>
            <a:off x="1899920" y="2448560"/>
            <a:ext cx="906272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Trời càng nắng, lúa càng sẫm lại, trĩu bông.</a:t>
            </a:r>
          </a:p>
        </p:txBody>
      </p:sp>
      <p:sp>
        <p:nvSpPr>
          <p:cNvPr id="6" name="TextBox 5">
            <a:extLst>
              <a:ext uri="{FF2B5EF4-FFF2-40B4-BE49-F238E27FC236}">
                <a16:creationId xmlns:a16="http://schemas.microsoft.com/office/drawing/2014/main" id="{862F5C67-A071-3CDF-53BB-FEE78276BD05}"/>
              </a:ext>
            </a:extLst>
          </p:cNvPr>
          <p:cNvSpPr txBox="1"/>
          <p:nvPr/>
        </p:nvSpPr>
        <p:spPr>
          <a:xfrm>
            <a:off x="1940560" y="3434080"/>
            <a:ext cx="9062720" cy="1200329"/>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Mỗi khi có gió, những bông lúa ngả đầu vào nhau, sóng lúa nhấp nhô.</a:t>
            </a:r>
          </a:p>
        </p:txBody>
      </p:sp>
    </p:spTree>
    <p:extLst>
      <p:ext uri="{BB962C8B-B14F-4D97-AF65-F5344CB8AC3E}">
        <p14:creationId xmlns:p14="http://schemas.microsoft.com/office/powerpoint/2010/main" val="35920872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D47517F8-D83E-426A-90F1-4CCFE9BA5D9E}"/>
              </a:ext>
            </a:extLst>
          </p:cNvPr>
          <p:cNvSpPr/>
          <p:nvPr/>
        </p:nvSpPr>
        <p:spPr>
          <a:xfrm>
            <a:off x="2748722" y="2266604"/>
            <a:ext cx="166274" cy="2390762"/>
          </a:xfrm>
          <a:prstGeom prst="roundRect">
            <a:avLst>
              <a:gd name="adj" fmla="val 50000"/>
            </a:avLst>
          </a:prstGeom>
          <a:solidFill>
            <a:srgbClr val="21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a:extLst>
              <a:ext uri="{FF2B5EF4-FFF2-40B4-BE49-F238E27FC236}">
                <a16:creationId xmlns:a16="http://schemas.microsoft.com/office/drawing/2014/main" id="{15E96529-F4AF-D231-9AC0-71504DF763B0}"/>
              </a:ext>
            </a:extLst>
          </p:cNvPr>
          <p:cNvPicPr>
            <a:picLocks noChangeAspect="1"/>
          </p:cNvPicPr>
          <p:nvPr/>
        </p:nvPicPr>
        <p:blipFill>
          <a:blip r:embed="rId3"/>
          <a:stretch>
            <a:fillRect/>
          </a:stretch>
        </p:blipFill>
        <p:spPr>
          <a:xfrm>
            <a:off x="4669399" y="1952714"/>
            <a:ext cx="3158002" cy="859611"/>
          </a:xfrm>
          <a:prstGeom prst="rect">
            <a:avLst/>
          </a:prstGeom>
        </p:spPr>
      </p:pic>
      <p:pic>
        <p:nvPicPr>
          <p:cNvPr id="3" name="Picture 2">
            <a:extLst>
              <a:ext uri="{FF2B5EF4-FFF2-40B4-BE49-F238E27FC236}">
                <a16:creationId xmlns:a16="http://schemas.microsoft.com/office/drawing/2014/main" id="{5445E564-3150-FFD6-5116-6CF752D693FB}"/>
              </a:ext>
            </a:extLst>
          </p:cNvPr>
          <p:cNvPicPr>
            <a:picLocks noChangeAspect="1"/>
          </p:cNvPicPr>
          <p:nvPr/>
        </p:nvPicPr>
        <p:blipFill>
          <a:blip r:embed="rId4"/>
          <a:stretch>
            <a:fillRect/>
          </a:stretch>
        </p:blipFill>
        <p:spPr>
          <a:xfrm>
            <a:off x="2668707" y="2667946"/>
            <a:ext cx="7504826" cy="1603387"/>
          </a:xfrm>
          <a:prstGeom prst="rect">
            <a:avLst/>
          </a:prstGeom>
        </p:spPr>
      </p:pic>
    </p:spTree>
    <p:extLst>
      <p:ext uri="{BB962C8B-B14F-4D97-AF65-F5344CB8AC3E}">
        <p14:creationId xmlns:p14="http://schemas.microsoft.com/office/powerpoint/2010/main" val="266997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805D1F-FF8D-24B6-A3F7-ADA8209F0C0F}"/>
              </a:ext>
            </a:extLst>
          </p:cNvPr>
          <p:cNvPicPr>
            <a:picLocks noChangeAspect="1"/>
          </p:cNvPicPr>
          <p:nvPr/>
        </p:nvPicPr>
        <p:blipFill>
          <a:blip r:embed="rId3"/>
          <a:stretch>
            <a:fillRect/>
          </a:stretch>
        </p:blipFill>
        <p:spPr>
          <a:xfrm>
            <a:off x="2583389" y="2207672"/>
            <a:ext cx="6882981" cy="2219136"/>
          </a:xfrm>
          <a:prstGeom prst="rect">
            <a:avLst/>
          </a:prstGeom>
        </p:spPr>
      </p:pic>
    </p:spTree>
    <p:extLst>
      <p:ext uri="{BB962C8B-B14F-4D97-AF65-F5344CB8AC3E}">
        <p14:creationId xmlns:p14="http://schemas.microsoft.com/office/powerpoint/2010/main" val="184039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 </a:t>
            </a:r>
            <a:r>
              <a:rPr lang="en-US" sz="3200" b="1" dirty="0">
                <a:latin typeface="Cambria" panose="02040503050406030204" pitchFamily="18" charset="0"/>
                <a:ea typeface="Cambria" panose="02040503050406030204" pitchFamily="18" charset="0"/>
              </a:rPr>
              <a:t>1. </a:t>
            </a:r>
            <a:r>
              <a:rPr lang="vi-VN" sz="3200" b="1" dirty="0">
                <a:latin typeface="Cambria" panose="02040503050406030204" pitchFamily="18" charset="0"/>
                <a:ea typeface="Cambria" panose="02040503050406030204" pitchFamily="18" charset="0"/>
              </a:rPr>
              <a:t>Tìm câu ghép trong các đoạn dưới đây và cho biết kết từ nào được dùng để nối các vế câu.</a:t>
            </a:r>
            <a:endParaRPr lang="en-US" sz="3200" b="1"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51A3DF18-56D1-7DE7-DB45-AF8F6D33B0B3}"/>
              </a:ext>
            </a:extLst>
          </p:cNvPr>
          <p:cNvSpPr txBox="1"/>
          <p:nvPr/>
        </p:nvSpPr>
        <p:spPr>
          <a:xfrm>
            <a:off x="1076960" y="2052320"/>
            <a:ext cx="10027920" cy="378565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Hoa bưởi là hoa cây còn hoa nhài là hoa bụi. Hoa cây có sức sống mạnh mẽ. Hoa bụi có chút gì giản dị hơn. Hương toả từ những cành hoa nhưng hương bưởi và hương nhài chẳng bao giờ lẫn.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Ngô Văn Phú)</a:t>
            </a:r>
          </a:p>
          <a:p>
            <a:pPr algn="just"/>
            <a:r>
              <a:rPr lang="vi-VN" sz="2400" b="0" i="0" dirty="0">
                <a:solidFill>
                  <a:srgbClr val="000000"/>
                </a:solidFill>
                <a:effectLst/>
                <a:latin typeface="Cambria" panose="02040503050406030204" pitchFamily="18" charset="0"/>
                <a:ea typeface="Cambria" panose="02040503050406030204" pitchFamily="18" charset="0"/>
              </a:rPr>
              <a:t>b. Năm nay, vườn của ông tôi được mùa cả hoa lẫn quả. Ôi chao, cây khế sai chi chít những quả chín và giàn nhót đỏ mọng những chùm trái ngon lành.</a:t>
            </a:r>
          </a:p>
          <a:p>
            <a:pPr algn="r"/>
            <a:r>
              <a:rPr lang="vi-VN" sz="2400" b="0" i="0" dirty="0">
                <a:solidFill>
                  <a:srgbClr val="000000"/>
                </a:solidFill>
                <a:effectLst/>
                <a:latin typeface="Cambria" panose="02040503050406030204" pitchFamily="18" charset="0"/>
                <a:ea typeface="Cambria" panose="02040503050406030204" pitchFamily="18" charset="0"/>
              </a:rPr>
              <a:t>(Vũ Tú Nam)</a:t>
            </a:r>
          </a:p>
          <a:p>
            <a:pPr algn="just"/>
            <a:r>
              <a:rPr lang="vi-VN" sz="2400" b="0" i="0" dirty="0">
                <a:solidFill>
                  <a:srgbClr val="000000"/>
                </a:solidFill>
                <a:effectLst/>
                <a:latin typeface="Cambria" panose="02040503050406030204" pitchFamily="18" charset="0"/>
                <a:ea typeface="Cambria" panose="02040503050406030204" pitchFamily="18" charset="0"/>
              </a:rPr>
              <a:t>c. Chiếc xe lao đi khá nhanh mà rất êm. Thỉnh thoảng, xe chạy chậm lại vì vướng những xe phía trước rồi xe lại lướt lên như mũi tên.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Trần Thanh Địch)</a:t>
            </a:r>
          </a:p>
        </p:txBody>
      </p:sp>
      <p:cxnSp>
        <p:nvCxnSpPr>
          <p:cNvPr id="6" name="Straight Connector 5">
            <a:extLst>
              <a:ext uri="{FF2B5EF4-FFF2-40B4-BE49-F238E27FC236}">
                <a16:creationId xmlns:a16="http://schemas.microsoft.com/office/drawing/2014/main" id="{C6673AB3-1DA0-BAF0-20C5-7EB91ADA803C}"/>
              </a:ext>
            </a:extLst>
          </p:cNvPr>
          <p:cNvCxnSpPr/>
          <p:nvPr/>
        </p:nvCxnSpPr>
        <p:spPr>
          <a:xfrm>
            <a:off x="1544320" y="2468880"/>
            <a:ext cx="5811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2A72B9-A67F-2A09-3424-67F08549C96F}"/>
              </a:ext>
            </a:extLst>
          </p:cNvPr>
          <p:cNvCxnSpPr>
            <a:cxnSpLocks/>
          </p:cNvCxnSpPr>
          <p:nvPr/>
        </p:nvCxnSpPr>
        <p:spPr>
          <a:xfrm>
            <a:off x="5963920" y="2834640"/>
            <a:ext cx="51104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35C4AB-342E-1BB2-E2DA-25E5C4FB5974}"/>
              </a:ext>
            </a:extLst>
          </p:cNvPr>
          <p:cNvCxnSpPr>
            <a:cxnSpLocks/>
          </p:cNvCxnSpPr>
          <p:nvPr/>
        </p:nvCxnSpPr>
        <p:spPr>
          <a:xfrm>
            <a:off x="1127760" y="3220720"/>
            <a:ext cx="59131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A86B489-6855-40E0-8675-72AEC04CEC01}"/>
              </a:ext>
            </a:extLst>
          </p:cNvPr>
          <p:cNvCxnSpPr>
            <a:cxnSpLocks/>
          </p:cNvCxnSpPr>
          <p:nvPr/>
        </p:nvCxnSpPr>
        <p:spPr>
          <a:xfrm>
            <a:off x="8473440" y="3911600"/>
            <a:ext cx="24993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87E1B5-823D-548E-B352-475ACA44A367}"/>
              </a:ext>
            </a:extLst>
          </p:cNvPr>
          <p:cNvCxnSpPr>
            <a:cxnSpLocks/>
          </p:cNvCxnSpPr>
          <p:nvPr/>
        </p:nvCxnSpPr>
        <p:spPr>
          <a:xfrm>
            <a:off x="1168400" y="4287520"/>
            <a:ext cx="95402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B0F4006-FD3A-F445-7DA6-A638479D5785}"/>
              </a:ext>
            </a:extLst>
          </p:cNvPr>
          <p:cNvCxnSpPr>
            <a:cxnSpLocks/>
          </p:cNvCxnSpPr>
          <p:nvPr/>
        </p:nvCxnSpPr>
        <p:spPr>
          <a:xfrm>
            <a:off x="6543040" y="4998720"/>
            <a:ext cx="446129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E12AC6A-81A9-1835-4726-8160AB4D621B}"/>
              </a:ext>
            </a:extLst>
          </p:cNvPr>
          <p:cNvCxnSpPr>
            <a:cxnSpLocks/>
          </p:cNvCxnSpPr>
          <p:nvPr/>
        </p:nvCxnSpPr>
        <p:spPr>
          <a:xfrm>
            <a:off x="1161744" y="5408624"/>
            <a:ext cx="75408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43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04604-7140-3C33-C378-37514B7D3B7E}"/>
              </a:ext>
            </a:extLst>
          </p:cNvPr>
          <p:cNvSpPr txBox="1"/>
          <p:nvPr/>
        </p:nvSpPr>
        <p:spPr>
          <a:xfrm>
            <a:off x="2387600" y="690880"/>
            <a:ext cx="6898640" cy="646331"/>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Hoàn </a:t>
            </a:r>
            <a:r>
              <a:rPr lang="en-US" sz="3600" dirty="0" err="1">
                <a:latin typeface="Cambria" panose="02040503050406030204" pitchFamily="18" charset="0"/>
                <a:ea typeface="Cambria" panose="02040503050406030204" pitchFamily="18" charset="0"/>
              </a:rPr>
              <a:t>thành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phiếu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tập</a:t>
            </a:r>
            <a:endParaRPr lang="en-US" sz="3600" dirty="0">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FB00538A-9FB7-EA3C-5AE9-0CBC6D96E6BB}"/>
              </a:ext>
            </a:extLst>
          </p:cNvPr>
          <p:cNvGraphicFramePr>
            <a:graphicFrameLocks noGrp="1"/>
          </p:cNvGraphicFramePr>
          <p:nvPr>
            <p:extLst/>
          </p:nvPr>
        </p:nvGraphicFramePr>
        <p:xfrm>
          <a:off x="1061720" y="1571498"/>
          <a:ext cx="9728200" cy="4085602"/>
        </p:xfrm>
        <a:graphic>
          <a:graphicData uri="http://schemas.openxmlformats.org/drawingml/2006/table">
            <a:tbl>
              <a:tblPr firstRow="1" firstCol="1" bandRow="1">
                <a:tableStyleId>{5C22544A-7EE6-4342-B048-85BDC9FD1C3A}</a:tableStyleId>
              </a:tblPr>
              <a:tblGrid>
                <a:gridCol w="6622870">
                  <a:extLst>
                    <a:ext uri="{9D8B030D-6E8A-4147-A177-3AD203B41FA5}">
                      <a16:colId xmlns:a16="http://schemas.microsoft.com/office/drawing/2014/main" val="1979701217"/>
                    </a:ext>
                  </a:extLst>
                </a:gridCol>
                <a:gridCol w="3105330">
                  <a:extLst>
                    <a:ext uri="{9D8B030D-6E8A-4147-A177-3AD203B41FA5}">
                      <a16:colId xmlns:a16="http://schemas.microsoft.com/office/drawing/2014/main" val="4236232053"/>
                    </a:ext>
                  </a:extLst>
                </a:gridCol>
              </a:tblGrid>
              <a:tr h="461427">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Câu</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ghép</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Kết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nối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câu</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9962"/>
                  </a:ext>
                </a:extLst>
              </a:tr>
              <a:tr h="528308">
                <a:tc>
                  <a:txBody>
                    <a:bodyPr/>
                    <a:lstStyle/>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Hoa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còn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bụi</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 </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còn</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6883009"/>
                  </a:ext>
                </a:extLst>
              </a:tr>
              <a:tr h="86540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toả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chang</a:t>
                      </a:r>
                      <a:r>
                        <a:rPr lang="en-US" sz="2400" dirty="0">
                          <a:solidFill>
                            <a:srgbClr val="002060"/>
                          </a:solidFill>
                          <a:effectLst/>
                          <a:latin typeface="Cambria" panose="02040503050406030204" pitchFamily="18" charset="0"/>
                          <a:ea typeface="Cambria" panose="02040503050406030204" pitchFamily="18" charset="0"/>
                        </a:rPr>
                        <a:t> bao </a:t>
                      </a:r>
                      <a:r>
                        <a:rPr lang="en-US" sz="2400" dirty="0" err="1">
                          <a:solidFill>
                            <a:srgbClr val="002060"/>
                          </a:solidFill>
                          <a:effectLst/>
                          <a:latin typeface="Cambria" panose="02040503050406030204" pitchFamily="18" charset="0"/>
                          <a:ea typeface="Cambria" panose="02040503050406030204" pitchFamily="18" charset="0"/>
                        </a:rPr>
                        <a:t>giờ</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lẫn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5583634"/>
                  </a:ext>
                </a:extLst>
              </a:tr>
              <a:tr h="890537">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Ôi</a:t>
                      </a:r>
                      <a:r>
                        <a:rPr lang="en-US" sz="2400" dirty="0">
                          <a:solidFill>
                            <a:srgbClr val="002060"/>
                          </a:solidFill>
                          <a:effectLst/>
                          <a:latin typeface="Cambria" panose="02040503050406030204" pitchFamily="18" charset="0"/>
                          <a:ea typeface="Cambria" panose="02040503050406030204" pitchFamily="18" charset="0"/>
                        </a:rPr>
                        <a:t> chao,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khế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sai</a:t>
                      </a:r>
                      <a:r>
                        <a:rPr lang="en-US" sz="2400" dirty="0">
                          <a:solidFill>
                            <a:srgbClr val="002060"/>
                          </a:solidFill>
                          <a:effectLst/>
                          <a:latin typeface="Cambria" panose="02040503050406030204" pitchFamily="18" charset="0"/>
                          <a:ea typeface="Cambria" panose="02040503050406030204" pitchFamily="18" charset="0"/>
                        </a:rPr>
                        <a:t> chi </a:t>
                      </a:r>
                      <a:r>
                        <a:rPr lang="en-US" sz="2400" dirty="0" err="1">
                          <a:solidFill>
                            <a:srgbClr val="002060"/>
                          </a:solidFill>
                          <a:effectLst/>
                          <a:latin typeface="Cambria" panose="02040503050406030204" pitchFamily="18" charset="0"/>
                          <a:ea typeface="Cambria" panose="02040503050406030204" pitchFamily="18" charset="0"/>
                        </a:rPr>
                        <a:t>chít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quả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chín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giàn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nhót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đỏ</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mọng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chùm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ngon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lành</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4818770"/>
                  </a:ext>
                </a:extLst>
              </a:tr>
              <a:tr h="102699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Thỉnh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thoảng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chạy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chậm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vì</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vướng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phía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trước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rồi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lướt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lên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mũi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tên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9179725"/>
                  </a:ext>
                </a:extLst>
              </a:tr>
            </a:tbl>
          </a:graphicData>
        </a:graphic>
      </p:graphicFrame>
      <p:sp>
        <p:nvSpPr>
          <p:cNvPr id="5" name="Rectangle: Rounded Corners 4">
            <a:extLst>
              <a:ext uri="{FF2B5EF4-FFF2-40B4-BE49-F238E27FC236}">
                <a16:creationId xmlns:a16="http://schemas.microsoft.com/office/drawing/2014/main" id="{9C546F3C-CBED-9C7B-E0AC-FA339BFB8FD2}"/>
              </a:ext>
            </a:extLst>
          </p:cNvPr>
          <p:cNvSpPr/>
          <p:nvPr/>
        </p:nvSpPr>
        <p:spPr>
          <a:xfrm>
            <a:off x="8564880" y="300736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nhưng</a:t>
            </a:r>
            <a:endParaRPr lang="en-US" sz="3200" dirty="0">
              <a:solidFill>
                <a:srgbClr val="FF000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A0FF16ED-F6EB-7FBF-5194-A347FAB4A979}"/>
              </a:ext>
            </a:extLst>
          </p:cNvPr>
          <p:cNvSpPr/>
          <p:nvPr/>
        </p:nvSpPr>
        <p:spPr>
          <a:xfrm>
            <a:off x="8544560" y="390144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và</a:t>
            </a:r>
            <a:endParaRPr lang="en-US" sz="3200" dirty="0">
              <a:solidFill>
                <a:srgbClr val="FF000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DA83DFD6-19E0-3811-7E52-9F5D5EA290D2}"/>
              </a:ext>
            </a:extLst>
          </p:cNvPr>
          <p:cNvSpPr/>
          <p:nvPr/>
        </p:nvSpPr>
        <p:spPr>
          <a:xfrm>
            <a:off x="8524240" y="492760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rồi</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7515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384995"/>
          </a:xfrm>
          <a:prstGeom prst="rect">
            <a:avLst/>
          </a:prstGeom>
          <a:noFill/>
        </p:spPr>
        <p:txBody>
          <a:bodyPr wrap="square" rtlCol="0">
            <a:spAutoFit/>
          </a:bodyPr>
          <a:lstStyle/>
          <a:p>
            <a:pPr lvl="0"/>
            <a:r>
              <a:rPr lang="en-US" sz="2800" b="1" dirty="0">
                <a:solidFill>
                  <a:prstClr val="black"/>
                </a:solidFill>
                <a:latin typeface="Cambria" panose="02040503050406030204" pitchFamily="18" charset="0"/>
                <a:ea typeface="Cambria" panose="02040503050406030204" pitchFamily="18" charset="0"/>
              </a:rPr>
              <a:t>2. </a:t>
            </a:r>
            <a:r>
              <a:rPr lang="vi-VN" sz="2800" b="1" dirty="0">
                <a:solidFill>
                  <a:prstClr val="black"/>
                </a:solidFill>
                <a:latin typeface="Cambria" panose="02040503050406030204" pitchFamily="18" charset="0"/>
                <a:ea typeface="Cambria" panose="02040503050406030204" pitchFamily="18" charset="0"/>
              </a:rPr>
              <a:t>Tìm các vế của mỗi câu ghép dưới đây và cho biết cách nối các vế câu ở bài tập này có gì khác so với cách nối các vế câu ở bài</a:t>
            </a:r>
            <a:r>
              <a:rPr lang="en-US" sz="2800" b="1" dirty="0">
                <a:solidFill>
                  <a:prstClr val="black"/>
                </a:solidFill>
                <a:latin typeface="Cambria" panose="02040503050406030204" pitchFamily="18" charset="0"/>
                <a:ea typeface="Cambria" panose="02040503050406030204" pitchFamily="18" charset="0"/>
              </a:rPr>
              <a:t> </a:t>
            </a:r>
            <a:r>
              <a:rPr lang="vi-VN" sz="2800" b="1" dirty="0">
                <a:solidFill>
                  <a:prstClr val="black"/>
                </a:solidFill>
                <a:latin typeface="Cambria" panose="02040503050406030204" pitchFamily="18" charset="0"/>
                <a:ea typeface="Cambria" panose="02040503050406030204" pitchFamily="18" charset="0"/>
              </a:rPr>
              <a:t>tập 1.</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366BC89-5751-F8CF-4F2E-80C1B9288EE9}"/>
              </a:ext>
            </a:extLst>
          </p:cNvPr>
          <p:cNvSpPr txBox="1"/>
          <p:nvPr/>
        </p:nvSpPr>
        <p:spPr>
          <a:xfrm>
            <a:off x="1229360" y="2214880"/>
            <a:ext cx="9652000" cy="4093428"/>
          </a:xfrm>
          <a:prstGeom prst="rect">
            <a:avLst/>
          </a:prstGeom>
          <a:noFill/>
        </p:spPr>
        <p:txBody>
          <a:bodyPr wrap="square" rtlCol="0">
            <a:spAutoFit/>
          </a:bodyPr>
          <a:lstStyle/>
          <a:p>
            <a:pPr algn="just"/>
            <a:r>
              <a:rPr lang="vi-VN" sz="2600" b="0" i="0" dirty="0">
                <a:solidFill>
                  <a:srgbClr val="000000"/>
                </a:solidFill>
                <a:effectLst/>
                <a:latin typeface="Cambria" panose="02040503050406030204" pitchFamily="18" charset="0"/>
                <a:ea typeface="Cambria" panose="02040503050406030204" pitchFamily="18" charset="0"/>
              </a:rPr>
              <a:t>a. Hoa cánh kiến nở vàng trên rừng, hoa sở và hoa kim anh trắng xoá.</a:t>
            </a:r>
          </a:p>
          <a:p>
            <a:pPr algn="r"/>
            <a:r>
              <a:rPr lang="vi-VN" sz="2600" b="0" i="0" dirty="0">
                <a:solidFill>
                  <a:srgbClr val="000000"/>
                </a:solidFill>
                <a:effectLst/>
                <a:latin typeface="Cambria" panose="02040503050406030204" pitchFamily="18" charset="0"/>
                <a:ea typeface="Cambria" panose="02040503050406030204" pitchFamily="18" charset="0"/>
              </a:rPr>
              <a:t>(Xuân Quỳnh)</a:t>
            </a:r>
          </a:p>
          <a:p>
            <a:pPr algn="just"/>
            <a:r>
              <a:rPr lang="vi-VN" sz="2600" b="0" i="0" dirty="0">
                <a:solidFill>
                  <a:srgbClr val="000000"/>
                </a:solidFill>
                <a:effectLst/>
                <a:latin typeface="Cambria" panose="02040503050406030204" pitchFamily="18" charset="0"/>
                <a:ea typeface="Cambria" panose="02040503050406030204" pitchFamily="18" charset="0"/>
              </a:rPr>
              <a:t>b. Dưới ánh trăng, dòng sông sáng rực lên, những con sông nhỏ lăn tăn gợn đều mơn man vỗ nhẹ vào hai bên bờ cát.</a:t>
            </a:r>
          </a:p>
          <a:p>
            <a:pPr algn="r"/>
            <a:r>
              <a:rPr lang="vi-VN" sz="2600" b="0" i="0" dirty="0">
                <a:solidFill>
                  <a:srgbClr val="000000"/>
                </a:solidFill>
                <a:effectLst/>
                <a:latin typeface="Cambria" panose="02040503050406030204" pitchFamily="18" charset="0"/>
                <a:ea typeface="Cambria" panose="02040503050406030204" pitchFamily="18" charset="0"/>
              </a:rPr>
              <a:t>(Khuất Quang Thụy)</a:t>
            </a:r>
          </a:p>
          <a:p>
            <a:pPr algn="just"/>
            <a:r>
              <a:rPr lang="vi-VN" sz="2600" b="0" i="0" dirty="0">
                <a:solidFill>
                  <a:srgbClr val="000000"/>
                </a:solidFill>
                <a:effectLst/>
                <a:latin typeface="Cambria" panose="02040503050406030204" pitchFamily="18" charset="0"/>
                <a:ea typeface="Cambria" panose="02040503050406030204" pitchFamily="18" charset="0"/>
              </a:rPr>
              <a:t>c. Ở mảnh đất ấy, tháng Giêng, tôi đi đốt bãi, đào ổ chuột; tháng Tám nước lên, tôi đánh giậm, úp cá, đơm tép; tháng Chín, tháng Mười, đi móc con da dưới vệ sông.</a:t>
            </a:r>
          </a:p>
          <a:p>
            <a:pPr algn="r"/>
            <a:r>
              <a:rPr lang="vi-VN" sz="2600" b="0" i="0" dirty="0">
                <a:solidFill>
                  <a:srgbClr val="000000"/>
                </a:solidFill>
                <a:effectLst/>
                <a:latin typeface="Cambria" panose="02040503050406030204" pitchFamily="18" charset="0"/>
                <a:ea typeface="Cambria" panose="02040503050406030204" pitchFamily="18" charset="0"/>
              </a:rPr>
              <a:t>(Nguyễn Khải)</a:t>
            </a:r>
          </a:p>
        </p:txBody>
      </p:sp>
    </p:spTree>
    <p:extLst>
      <p:ext uri="{BB962C8B-B14F-4D97-AF65-F5344CB8AC3E}">
        <p14:creationId xmlns:p14="http://schemas.microsoft.com/office/powerpoint/2010/main" val="312045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E767EBCB-BC2F-4537-BB94-9F8F9554A91F}:256"/>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1076</Words>
  <Application>Microsoft Office PowerPoint</Application>
  <PresentationFormat>Widescreen</PresentationFormat>
  <Paragraphs>80</Paragraphs>
  <Slides>14</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Cambria</vt:lpstr>
      <vt:lpstr>等线</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STD</dc:creator>
  <cp:lastModifiedBy>STD</cp:lastModifiedBy>
  <cp:revision>1</cp:revision>
  <dcterms:created xsi:type="dcterms:W3CDTF">2025-02-03T09:44:16Z</dcterms:created>
  <dcterms:modified xsi:type="dcterms:W3CDTF">2025-02-03T09:44:33Z</dcterms:modified>
</cp:coreProperties>
</file>