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336" r:id="rId2"/>
    <p:sldId id="355" r:id="rId3"/>
    <p:sldId id="363" r:id="rId4"/>
    <p:sldId id="347" r:id="rId5"/>
    <p:sldId id="352" r:id="rId6"/>
    <p:sldId id="3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80" d="100"/>
          <a:sy n="80"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79046-A261-4952-9301-EFE9C62497C7}" type="datetimeFigureOut">
              <a:rPr lang="en-US" smtClean="0"/>
              <a:t>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00D10-A6E6-4AAB-8D37-C1E0525FA803}" type="slidenum">
              <a:rPr lang="en-US" smtClean="0"/>
              <a:t>‹#›</a:t>
            </a:fld>
            <a:endParaRPr lang="en-US"/>
          </a:p>
        </p:txBody>
      </p:sp>
    </p:spTree>
    <p:extLst>
      <p:ext uri="{BB962C8B-B14F-4D97-AF65-F5344CB8AC3E}">
        <p14:creationId xmlns:p14="http://schemas.microsoft.com/office/powerpoint/2010/main" val="1941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00D10-A6E6-4AAB-8D37-C1E0525FA803}" type="slidenum">
              <a:rPr lang="en-US" smtClean="0"/>
              <a:t>5</a:t>
            </a:fld>
            <a:endParaRPr lang="en-US"/>
          </a:p>
        </p:txBody>
      </p:sp>
    </p:spTree>
    <p:extLst>
      <p:ext uri="{BB962C8B-B14F-4D97-AF65-F5344CB8AC3E}">
        <p14:creationId xmlns:p14="http://schemas.microsoft.com/office/powerpoint/2010/main" val="178721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2/9/2025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30380123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2/9/2025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3062140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2/9/2025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2485439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94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2/9/2025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3253564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2/9/2025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3782079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2/9/2025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40515822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2/9/2025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30199769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2/9/2025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9055134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2387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2/9/2025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5988035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2/9/2025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13583575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B8394D53-8278-4DB2-9D18-C6DF5A05BB9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57326" y="323849"/>
            <a:ext cx="1133475" cy="1133475"/>
          </a:xfrm>
          <a:prstGeom prst="rect">
            <a:avLst/>
          </a:prstGeom>
        </p:spPr>
      </p:pic>
    </p:spTree>
    <p:extLst>
      <p:ext uri="{BB962C8B-B14F-4D97-AF65-F5344CB8AC3E}">
        <p14:creationId xmlns:p14="http://schemas.microsoft.com/office/powerpoint/2010/main" val="2475742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youtu.be/PZDnjOn5EII?si=6W1oCBq9uWPso97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 id="{11A0BECE-8D93-4455-B4CD-17DAB6C4DED3}"/>
              </a:ext>
            </a:extLst>
          </p:cNvPr>
          <p:cNvGrpSpPr/>
          <p:nvPr/>
        </p:nvGrpSpPr>
        <p:grpSpPr>
          <a:xfrm>
            <a:off x="1" y="5005754"/>
            <a:ext cx="6807200" cy="1852248"/>
            <a:chOff x="0" y="4176215"/>
            <a:chExt cx="7719722" cy="2681785"/>
          </a:xfrm>
        </p:grpSpPr>
        <p:pic>
          <p:nvPicPr>
            <p:cNvPr id="4" name="图片 3">
              <a:extLst>
                <a:ext uri="{FF2B5EF4-FFF2-40B4-BE49-F238E27FC236}">
                  <a16:creationId xmlns:a16="http://schemas.microsoft.com/office/drawing/2014/main" xmlns=""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xmlns=""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xmlns=""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xmlns="" id="{214A56EE-75EC-C86C-0F92-6CCE0634C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19" name="组合 5">
            <a:extLst>
              <a:ext uri="{FF2B5EF4-FFF2-40B4-BE49-F238E27FC236}">
                <a16:creationId xmlns:a16="http://schemas.microsoft.com/office/drawing/2014/main" xmlns="" id="{1D752145-230D-ECDC-41E7-C3D94B577E6F}"/>
              </a:ext>
            </a:extLst>
          </p:cNvPr>
          <p:cNvGrpSpPr/>
          <p:nvPr/>
        </p:nvGrpSpPr>
        <p:grpSpPr>
          <a:xfrm>
            <a:off x="8319778" y="5537200"/>
            <a:ext cx="4359218" cy="1320801"/>
            <a:chOff x="0" y="4176215"/>
            <a:chExt cx="7719722" cy="2681785"/>
          </a:xfrm>
        </p:grpSpPr>
        <p:pic>
          <p:nvPicPr>
            <p:cNvPr id="20" name="图片 3">
              <a:extLst>
                <a:ext uri="{FF2B5EF4-FFF2-40B4-BE49-F238E27FC236}">
                  <a16:creationId xmlns:a16="http://schemas.microsoft.com/office/drawing/2014/main" xmlns="" id="{D8A95ED0-F353-90AA-7E80-348BF9540D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21" name="图片 4">
              <a:extLst>
                <a:ext uri="{FF2B5EF4-FFF2-40B4-BE49-F238E27FC236}">
                  <a16:creationId xmlns:a16="http://schemas.microsoft.com/office/drawing/2014/main" xmlns="" id="{4B7C2AE8-765E-BCD5-246E-E5047B42C7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22" name="图片 15">
            <a:extLst>
              <a:ext uri="{FF2B5EF4-FFF2-40B4-BE49-F238E27FC236}">
                <a16:creationId xmlns:a16="http://schemas.microsoft.com/office/drawing/2014/main" xmlns="" id="{FABAE698-E6A9-175D-1E35-4B52796E8A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4395" y="5318346"/>
            <a:ext cx="2947766" cy="1539653"/>
          </a:xfrm>
          <a:prstGeom prst="rect">
            <a:avLst/>
          </a:prstGeom>
        </p:spPr>
      </p:pic>
      <p:pic>
        <p:nvPicPr>
          <p:cNvPr id="18" name="图片 11" descr="图片包含 玩具, 玩偶&#10;&#10;描述已自动生成">
            <a:extLst>
              <a:ext uri="{FF2B5EF4-FFF2-40B4-BE49-F238E27FC236}">
                <a16:creationId xmlns:a16="http://schemas.microsoft.com/office/drawing/2014/main" xmlns="" id="{1F4E1C30-529F-493B-B067-14079DD308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981" y="2127987"/>
            <a:ext cx="3936073" cy="5248098"/>
          </a:xfrm>
          <a:prstGeom prst="rect">
            <a:avLst/>
          </a:prstGeom>
        </p:spPr>
      </p:pic>
      <p:pic>
        <p:nvPicPr>
          <p:cNvPr id="28" name="图片 2">
            <a:extLst>
              <a:ext uri="{FF2B5EF4-FFF2-40B4-BE49-F238E27FC236}">
                <a16:creationId xmlns:a16="http://schemas.microsoft.com/office/drawing/2014/main" xmlns="" id="{A7B59190-6E35-488E-93DB-3B356EC09E2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784" t="51178" b="7254"/>
          <a:stretch/>
        </p:blipFill>
        <p:spPr>
          <a:xfrm>
            <a:off x="7737347" y="4244375"/>
            <a:ext cx="4359218" cy="2802351"/>
          </a:xfrm>
          <a:prstGeom prst="rect">
            <a:avLst/>
          </a:prstGeom>
        </p:spPr>
      </p:pic>
      <p:pic>
        <p:nvPicPr>
          <p:cNvPr id="3" name="Picture 2">
            <a:extLst>
              <a:ext uri="{FF2B5EF4-FFF2-40B4-BE49-F238E27FC236}">
                <a16:creationId xmlns:a16="http://schemas.microsoft.com/office/drawing/2014/main" xmlns="" id="{02759148-020B-4076-AA47-58D11391DC76}"/>
              </a:ext>
            </a:extLst>
          </p:cNvPr>
          <p:cNvPicPr>
            <a:picLocks noChangeAspect="1"/>
          </p:cNvPicPr>
          <p:nvPr/>
        </p:nvPicPr>
        <p:blipFill>
          <a:blip r:embed="rId7"/>
          <a:stretch>
            <a:fillRect/>
          </a:stretch>
        </p:blipFill>
        <p:spPr>
          <a:xfrm>
            <a:off x="2710901" y="1477065"/>
            <a:ext cx="7713259" cy="1743445"/>
          </a:xfrm>
          <a:prstGeom prst="rect">
            <a:avLst/>
          </a:prstGeom>
        </p:spPr>
      </p:pic>
      <p:sp>
        <p:nvSpPr>
          <p:cNvPr id="30" name="TextBox 29">
            <a:extLst>
              <a:ext uri="{FF2B5EF4-FFF2-40B4-BE49-F238E27FC236}">
                <a16:creationId xmlns:a16="http://schemas.microsoft.com/office/drawing/2014/main" xmlns="" id="{86CBB34A-F2D5-46E0-9181-BDFAC63E03B0}"/>
              </a:ext>
            </a:extLst>
          </p:cNvPr>
          <p:cNvSpPr txBox="1"/>
          <p:nvPr/>
        </p:nvSpPr>
        <p:spPr>
          <a:xfrm>
            <a:off x="3022305" y="378860"/>
            <a:ext cx="6661296"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TRƯỜNG TIỂU HỌC QUANG TRUNG</a:t>
            </a:r>
          </a:p>
        </p:txBody>
      </p:sp>
      <p:pic>
        <p:nvPicPr>
          <p:cNvPr id="8" name="Picture 7">
            <a:extLst>
              <a:ext uri="{FF2B5EF4-FFF2-40B4-BE49-F238E27FC236}">
                <a16:creationId xmlns:a16="http://schemas.microsoft.com/office/drawing/2014/main" xmlns="" id="{DD67F3C7-EE29-48C6-A036-6AD827E0B4C7}"/>
              </a:ext>
            </a:extLst>
          </p:cNvPr>
          <p:cNvPicPr>
            <a:picLocks noChangeAspect="1"/>
          </p:cNvPicPr>
          <p:nvPr/>
        </p:nvPicPr>
        <p:blipFill>
          <a:blip r:embed="rId8"/>
          <a:stretch>
            <a:fillRect/>
          </a:stretch>
        </p:blipFill>
        <p:spPr>
          <a:xfrm>
            <a:off x="4341886" y="3218787"/>
            <a:ext cx="3763281" cy="1119311"/>
          </a:xfrm>
          <a:prstGeom prst="rect">
            <a:avLst/>
          </a:prstGeom>
        </p:spPr>
      </p:pic>
      <p:sp>
        <p:nvSpPr>
          <p:cNvPr id="2" name="TextBox 1">
            <a:extLst>
              <a:ext uri="{FF2B5EF4-FFF2-40B4-BE49-F238E27FC236}">
                <a16:creationId xmlns:a16="http://schemas.microsoft.com/office/drawing/2014/main" xmlns="" id="{65A2E974-3C2F-4D07-97F1-E0F7E2DC0EC4}"/>
              </a:ext>
            </a:extLst>
          </p:cNvPr>
          <p:cNvSpPr txBox="1"/>
          <p:nvPr/>
        </p:nvSpPr>
        <p:spPr>
          <a:xfrm>
            <a:off x="4740212" y="974599"/>
            <a:ext cx="3311356"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TỰ NHIÊN VÀ XÃ HỘI</a:t>
            </a:r>
          </a:p>
        </p:txBody>
      </p:sp>
      <p:sp>
        <p:nvSpPr>
          <p:cNvPr id="7" name="TextBox 6">
            <a:extLst>
              <a:ext uri="{FF2B5EF4-FFF2-40B4-BE49-F238E27FC236}">
                <a16:creationId xmlns:a16="http://schemas.microsoft.com/office/drawing/2014/main" xmlns="" id="{33939929-431A-42A7-B67B-5FEAD0A4F664}"/>
              </a:ext>
            </a:extLst>
          </p:cNvPr>
          <p:cNvSpPr txBox="1"/>
          <p:nvPr/>
        </p:nvSpPr>
        <p:spPr>
          <a:xfrm>
            <a:off x="6465351" y="4592702"/>
            <a:ext cx="3853619" cy="461665"/>
          </a:xfrm>
          <a:prstGeom prst="rect">
            <a:avLst/>
          </a:prstGeom>
          <a:noFill/>
        </p:spPr>
        <p:txBody>
          <a:bodyPr wrap="none" rtlCol="0">
            <a:spAutoFit/>
          </a:bodyPr>
          <a:lstStyle/>
          <a:p>
            <a:r>
              <a:rPr lang="en-US" sz="2400" i="1" dirty="0" err="1">
                <a:latin typeface="Times New Roman" panose="02020603050405020304" pitchFamily="18" charset="0"/>
                <a:cs typeface="Times New Roman" panose="02020603050405020304" pitchFamily="18" charset="0"/>
              </a:rPr>
              <a:t>Giáo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Thị</a:t>
            </a:r>
            <a:r>
              <a:rPr lang="en-US" sz="2400" i="1" dirty="0">
                <a:latin typeface="Times New Roman" panose="02020603050405020304" pitchFamily="18" charset="0"/>
                <a:cs typeface="Times New Roman" panose="02020603050405020304" pitchFamily="18" charset="0"/>
              </a:rPr>
              <a:t> Thu </a:t>
            </a:r>
            <a:r>
              <a:rPr lang="en-US" sz="2400" i="1" dirty="0" err="1">
                <a:latin typeface="Times New Roman" panose="02020603050405020304" pitchFamily="18" charset="0"/>
                <a:cs typeface="Times New Roman" panose="02020603050405020304" pitchFamily="18" charset="0"/>
              </a:rPr>
              <a:t>Hiền</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64962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xmlns=""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xmlns=""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xmlns=""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xmlns="" id="{214A56EE-75EC-C86C-0F92-6CCE0634C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23" name="Group 22">
            <a:extLst>
              <a:ext uri="{FF2B5EF4-FFF2-40B4-BE49-F238E27FC236}">
                <a16:creationId xmlns:a16="http://schemas.microsoft.com/office/drawing/2014/main" xmlns="" id="{59518DC9-9148-25BA-5BE2-EF60C6467FB5}"/>
              </a:ext>
            </a:extLst>
          </p:cNvPr>
          <p:cNvGrpSpPr/>
          <p:nvPr/>
        </p:nvGrpSpPr>
        <p:grpSpPr>
          <a:xfrm>
            <a:off x="949950" y="1624101"/>
            <a:ext cx="9608180" cy="3088047"/>
            <a:chOff x="1653494" y="809047"/>
            <a:chExt cx="5108681" cy="1628271"/>
          </a:xfrm>
        </p:grpSpPr>
        <p:grpSp>
          <p:nvGrpSpPr>
            <p:cNvPr id="24" name="Group 23">
              <a:extLst>
                <a:ext uri="{FF2B5EF4-FFF2-40B4-BE49-F238E27FC236}">
                  <a16:creationId xmlns:a16="http://schemas.microsoft.com/office/drawing/2014/main" xmlns="" id="{8C027023-EFF7-90A3-F4DC-A4B67A68FDA3}"/>
                </a:ext>
              </a:extLst>
            </p:cNvPr>
            <p:cNvGrpSpPr/>
            <p:nvPr/>
          </p:nvGrpSpPr>
          <p:grpSpPr>
            <a:xfrm>
              <a:off x="3182240" y="896718"/>
              <a:ext cx="3579935" cy="1540600"/>
              <a:chOff x="490172" y="898088"/>
              <a:chExt cx="3954107" cy="1071929"/>
            </a:xfrm>
          </p:grpSpPr>
          <p:pic>
            <p:nvPicPr>
              <p:cNvPr id="26" name="Picture 25">
                <a:hlinkClick r:id="rId4"/>
                <a:extLst>
                  <a:ext uri="{FF2B5EF4-FFF2-40B4-BE49-F238E27FC236}">
                    <a16:creationId xmlns:a16="http://schemas.microsoft.com/office/drawing/2014/main" xmlns="" id="{55D8B986-EDC1-149A-E019-F6D287D6736C}"/>
                  </a:ext>
                </a:extLst>
              </p:cNvPr>
              <p:cNvPicPr>
                <a:picLocks noChangeAspect="1"/>
              </p:cNvPicPr>
              <p:nvPr/>
            </p:nvPicPr>
            <p:blipFill>
              <a:blip r:embed="rId5">
                <a:duotone>
                  <a:prstClr val="black"/>
                  <a:schemeClr val="accent6">
                    <a:tint val="45000"/>
                    <a:satMod val="400000"/>
                  </a:schemeClr>
                </a:duotone>
              </a:blip>
              <a:stretch>
                <a:fillRect/>
              </a:stretch>
            </p:blipFill>
            <p:spPr>
              <a:xfrm>
                <a:off x="490172" y="991889"/>
                <a:ext cx="3954107" cy="966689"/>
              </a:xfrm>
              <a:prstGeom prst="rect">
                <a:avLst/>
              </a:prstGeom>
            </p:spPr>
          </p:pic>
          <p:sp>
            <p:nvSpPr>
              <p:cNvPr id="27" name="Google Shape;449;p40">
                <a:extLst>
                  <a:ext uri="{FF2B5EF4-FFF2-40B4-BE49-F238E27FC236}">
                    <a16:creationId xmlns:a16="http://schemas.microsoft.com/office/drawing/2014/main" xmlns="" id="{D48938CE-9CFC-1C78-A4EC-3E9F1A6DD4FC}"/>
                  </a:ext>
                </a:extLst>
              </p:cNvPr>
              <p:cNvSpPr txBox="1">
                <a:spLocks/>
              </p:cNvSpPr>
              <p:nvPr/>
            </p:nvSpPr>
            <p:spPr>
              <a:xfrm>
                <a:off x="1012951" y="898088"/>
                <a:ext cx="3082916" cy="10719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defTabSz="914377">
                  <a:buClr>
                    <a:prstClr val="black"/>
                  </a:buClr>
                  <a:defRPr/>
                </a:pPr>
                <a:r>
                  <a:rPr lang="en-US" sz="7200" b="1" dirty="0">
                    <a:solidFill>
                      <a:srgbClr val="002060"/>
                    </a:solidFill>
                    <a:latin typeface="+mn-lt"/>
                    <a:cs typeface="Times New Roman" panose="02020603050405020304" pitchFamily="18" charset="0"/>
                  </a:rPr>
                  <a:t>KHỞI ĐỘNG</a:t>
                </a:r>
              </a:p>
            </p:txBody>
          </p:sp>
        </p:grpSp>
        <p:pic>
          <p:nvPicPr>
            <p:cNvPr id="25" name="图片 47">
              <a:extLst>
                <a:ext uri="{FF2B5EF4-FFF2-40B4-BE49-F238E27FC236}">
                  <a16:creationId xmlns:a16="http://schemas.microsoft.com/office/drawing/2014/main" xmlns="" id="{7F19991B-002B-AFA8-CA49-878B3FF069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3494" y="809047"/>
              <a:ext cx="2103471" cy="1628271"/>
            </a:xfrm>
            <a:prstGeom prst="rect">
              <a:avLst/>
            </a:prstGeom>
            <a:effectLst>
              <a:outerShdw blurRad="50800" dist="38100" algn="l" rotWithShape="0">
                <a:prstClr val="black">
                  <a:alpha val="40000"/>
                </a:prstClr>
              </a:outerShdw>
            </a:effectLst>
          </p:spPr>
        </p:pic>
      </p:grpSp>
      <p:sp>
        <p:nvSpPr>
          <p:cNvPr id="15" name="文本框 6">
            <a:extLst>
              <a:ext uri="{FF2B5EF4-FFF2-40B4-BE49-F238E27FC236}">
                <a16:creationId xmlns:a16="http://schemas.microsoft.com/office/drawing/2014/main" xmlns="" id="{769A83F0-BA5D-4502-8D2D-168D6EB39739}"/>
              </a:ext>
            </a:extLst>
          </p:cNvPr>
          <p:cNvSpPr txBox="1"/>
          <p:nvPr/>
        </p:nvSpPr>
        <p:spPr>
          <a:xfrm>
            <a:off x="1075702" y="-2512336"/>
            <a:ext cx="9565103" cy="1938992"/>
          </a:xfrm>
          <a:prstGeom prst="rect">
            <a:avLst/>
          </a:prstGeom>
          <a:noFill/>
        </p:spPr>
        <p:txBody>
          <a:bodyPr wrap="square" rtlCol="0">
            <a:spAutoFit/>
          </a:bodyPr>
          <a:lstStyle/>
          <a:p>
            <a:pPr defTabSz="914377">
              <a:defRPr/>
            </a:pPr>
            <a:r>
              <a:rPr lang="en-US" altLang="zh-CN" sz="12000">
                <a:ln w="22225">
                  <a:solidFill>
                    <a:srgbClr val="002060"/>
                  </a:solidFill>
                </a:ln>
                <a:blipFill>
                  <a:blip r:embed="rId7"/>
                  <a:stretch>
                    <a:fillRect/>
                  </a:stretch>
                </a:blipFill>
                <a:latin typeface="UVN Bai Sau Nang" panose="04030905020802020C03" pitchFamily="82" charset="0"/>
                <a:ea typeface="字体视界-撸撸手写字体" panose="02000500000000000000" pitchFamily="2" charset="-122"/>
                <a:cs typeface="Arial"/>
                <a:sym typeface="Arial"/>
              </a:rPr>
              <a:t>LUYỆN TẬP</a:t>
            </a:r>
            <a:endParaRPr lang="zh-CN" altLang="en-US" sz="12000" dirty="0">
              <a:ln w="22225">
                <a:solidFill>
                  <a:srgbClr val="002060"/>
                </a:solidFill>
              </a:ln>
              <a:blipFill>
                <a:blip r:embed="rId7"/>
                <a:stretch>
                  <a:fillRect/>
                </a:stretch>
              </a:blipFill>
              <a:latin typeface="UVN Bai Sau Nang" panose="04030905020802020C03" pitchFamily="82" charset="0"/>
              <a:ea typeface="字体视界-撸撸手写字体" panose="02000500000000000000" pitchFamily="2" charset="-122"/>
              <a:cs typeface="Arial"/>
              <a:sym typeface="Arial"/>
            </a:endParaRPr>
          </a:p>
        </p:txBody>
      </p:sp>
      <p:grpSp>
        <p:nvGrpSpPr>
          <p:cNvPr id="16" name="组合 5">
            <a:extLst>
              <a:ext uri="{FF2B5EF4-FFF2-40B4-BE49-F238E27FC236}">
                <a16:creationId xmlns:a16="http://schemas.microsoft.com/office/drawing/2014/main" xmlns="" id="{75301056-894E-4D92-A80B-0A1E3E83ACDC}"/>
              </a:ext>
            </a:extLst>
          </p:cNvPr>
          <p:cNvGrpSpPr/>
          <p:nvPr/>
        </p:nvGrpSpPr>
        <p:grpSpPr>
          <a:xfrm>
            <a:off x="5199961" y="4176216"/>
            <a:ext cx="7719723" cy="2681785"/>
            <a:chOff x="0" y="4176215"/>
            <a:chExt cx="7719722" cy="2681785"/>
          </a:xfrm>
        </p:grpSpPr>
        <p:pic>
          <p:nvPicPr>
            <p:cNvPr id="17" name="图片 3">
              <a:extLst>
                <a:ext uri="{FF2B5EF4-FFF2-40B4-BE49-F238E27FC236}">
                  <a16:creationId xmlns:a16="http://schemas.microsoft.com/office/drawing/2014/main" xmlns="" id="{201CCA68-5895-4641-9479-C947715DCA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18" name="图片 4">
              <a:extLst>
                <a:ext uri="{FF2B5EF4-FFF2-40B4-BE49-F238E27FC236}">
                  <a16:creationId xmlns:a16="http://schemas.microsoft.com/office/drawing/2014/main" xmlns="" id="{F1BBCE2A-1B23-4654-BEA4-FAEC965E92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spTree>
    <p:extLst>
      <p:ext uri="{BB962C8B-B14F-4D97-AF65-F5344CB8AC3E}">
        <p14:creationId xmlns:p14="http://schemas.microsoft.com/office/powerpoint/2010/main" val="3286500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strVal val="#ppt_w+.3"/>
                                          </p:val>
                                        </p:tav>
                                        <p:tav tm="100000">
                                          <p:val>
                                            <p:strVal val="#ppt_w"/>
                                          </p:val>
                                        </p:tav>
                                      </p:tavLst>
                                    </p:anim>
                                    <p:anim calcmode="lin" valueType="num">
                                      <p:cBhvr>
                                        <p:cTn id="11" dur="1000" fill="hold"/>
                                        <p:tgtEl>
                                          <p:spTgt spid="15"/>
                                        </p:tgtEl>
                                        <p:attrNameLst>
                                          <p:attrName>ppt_h</p:attrName>
                                        </p:attrNameLst>
                                      </p:cBhvr>
                                      <p:tavLst>
                                        <p:tav tm="0">
                                          <p:val>
                                            <p:strVal val="#ppt_h"/>
                                          </p:val>
                                        </p:tav>
                                        <p:tav tm="100000">
                                          <p:val>
                                            <p:strVal val="#ppt_h"/>
                                          </p:val>
                                        </p:tav>
                                      </p:tavLst>
                                    </p:anim>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xmlns=""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xmlns=""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xmlns=""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xmlns="" id="{214A56EE-75EC-C86C-0F92-6CCE0634C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23" name="Group 22">
            <a:extLst>
              <a:ext uri="{FF2B5EF4-FFF2-40B4-BE49-F238E27FC236}">
                <a16:creationId xmlns:a16="http://schemas.microsoft.com/office/drawing/2014/main" xmlns="" id="{59518DC9-9148-25BA-5BE2-EF60C6467FB5}"/>
              </a:ext>
            </a:extLst>
          </p:cNvPr>
          <p:cNvGrpSpPr/>
          <p:nvPr/>
        </p:nvGrpSpPr>
        <p:grpSpPr>
          <a:xfrm>
            <a:off x="1355443" y="1760400"/>
            <a:ext cx="9202687" cy="3088047"/>
            <a:chOff x="1869095" y="880915"/>
            <a:chExt cx="4893080" cy="1628271"/>
          </a:xfrm>
        </p:grpSpPr>
        <p:grpSp>
          <p:nvGrpSpPr>
            <p:cNvPr id="24" name="Group 23">
              <a:extLst>
                <a:ext uri="{FF2B5EF4-FFF2-40B4-BE49-F238E27FC236}">
                  <a16:creationId xmlns:a16="http://schemas.microsoft.com/office/drawing/2014/main" xmlns="" id="{8C027023-EFF7-90A3-F4DC-A4B67A68FDA3}"/>
                </a:ext>
              </a:extLst>
            </p:cNvPr>
            <p:cNvGrpSpPr/>
            <p:nvPr/>
          </p:nvGrpSpPr>
          <p:grpSpPr>
            <a:xfrm>
              <a:off x="3182240" y="896718"/>
              <a:ext cx="3579935" cy="1540600"/>
              <a:chOff x="490172" y="898088"/>
              <a:chExt cx="3954107" cy="1071929"/>
            </a:xfrm>
          </p:grpSpPr>
          <p:pic>
            <p:nvPicPr>
              <p:cNvPr id="26" name="Picture 25">
                <a:extLst>
                  <a:ext uri="{FF2B5EF4-FFF2-40B4-BE49-F238E27FC236}">
                    <a16:creationId xmlns:a16="http://schemas.microsoft.com/office/drawing/2014/main" xmlns="" id="{55D8B986-EDC1-149A-E019-F6D287D6736C}"/>
                  </a:ext>
                </a:extLst>
              </p:cNvPr>
              <p:cNvPicPr>
                <a:picLocks noChangeAspect="1"/>
              </p:cNvPicPr>
              <p:nvPr/>
            </p:nvPicPr>
            <p:blipFill>
              <a:blip r:embed="rId4">
                <a:duotone>
                  <a:prstClr val="black"/>
                  <a:schemeClr val="accent6">
                    <a:tint val="45000"/>
                    <a:satMod val="400000"/>
                  </a:schemeClr>
                </a:duotone>
              </a:blip>
              <a:stretch>
                <a:fillRect/>
              </a:stretch>
            </p:blipFill>
            <p:spPr>
              <a:xfrm>
                <a:off x="490172" y="991889"/>
                <a:ext cx="3954107" cy="966689"/>
              </a:xfrm>
              <a:prstGeom prst="rect">
                <a:avLst/>
              </a:prstGeom>
            </p:spPr>
          </p:pic>
          <p:sp>
            <p:nvSpPr>
              <p:cNvPr id="27" name="Google Shape;449;p40">
                <a:extLst>
                  <a:ext uri="{FF2B5EF4-FFF2-40B4-BE49-F238E27FC236}">
                    <a16:creationId xmlns:a16="http://schemas.microsoft.com/office/drawing/2014/main" xmlns="" id="{D48938CE-9CFC-1C78-A4EC-3E9F1A6DD4FC}"/>
                  </a:ext>
                </a:extLst>
              </p:cNvPr>
              <p:cNvSpPr txBox="1">
                <a:spLocks/>
              </p:cNvSpPr>
              <p:nvPr/>
            </p:nvSpPr>
            <p:spPr>
              <a:xfrm>
                <a:off x="1012951" y="898088"/>
                <a:ext cx="3082916" cy="10719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defTabSz="914377">
                  <a:buClr>
                    <a:prstClr val="black"/>
                  </a:buClr>
                  <a:defRPr/>
                </a:pPr>
                <a:r>
                  <a:rPr lang="en-US" sz="7200" b="1" dirty="0">
                    <a:solidFill>
                      <a:srgbClr val="002060"/>
                    </a:solidFill>
                    <a:latin typeface="+mn-lt"/>
                    <a:cs typeface="Times New Roman" panose="02020603050405020304" pitchFamily="18" charset="0"/>
                  </a:rPr>
                  <a:t>THỰC HÀNH</a:t>
                </a:r>
              </a:p>
            </p:txBody>
          </p:sp>
        </p:grpSp>
        <p:pic>
          <p:nvPicPr>
            <p:cNvPr id="25" name="图片 47">
              <a:extLst>
                <a:ext uri="{FF2B5EF4-FFF2-40B4-BE49-F238E27FC236}">
                  <a16:creationId xmlns:a16="http://schemas.microsoft.com/office/drawing/2014/main" xmlns="" id="{7F19991B-002B-AFA8-CA49-878B3FF069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9095" y="880915"/>
              <a:ext cx="2103471" cy="1628271"/>
            </a:xfrm>
            <a:prstGeom prst="rect">
              <a:avLst/>
            </a:prstGeom>
            <a:effectLst>
              <a:outerShdw blurRad="50800" dist="38100" algn="l" rotWithShape="0">
                <a:prstClr val="black">
                  <a:alpha val="40000"/>
                </a:prstClr>
              </a:outerShdw>
            </a:effectLst>
          </p:spPr>
        </p:pic>
      </p:grpSp>
      <p:sp>
        <p:nvSpPr>
          <p:cNvPr id="15" name="文本框 6">
            <a:extLst>
              <a:ext uri="{FF2B5EF4-FFF2-40B4-BE49-F238E27FC236}">
                <a16:creationId xmlns:a16="http://schemas.microsoft.com/office/drawing/2014/main" xmlns="" id="{769A83F0-BA5D-4502-8D2D-168D6EB39739}"/>
              </a:ext>
            </a:extLst>
          </p:cNvPr>
          <p:cNvSpPr txBox="1"/>
          <p:nvPr/>
        </p:nvSpPr>
        <p:spPr>
          <a:xfrm>
            <a:off x="1075702" y="-2512336"/>
            <a:ext cx="9565103" cy="1938992"/>
          </a:xfrm>
          <a:prstGeom prst="rect">
            <a:avLst/>
          </a:prstGeom>
          <a:noFill/>
        </p:spPr>
        <p:txBody>
          <a:bodyPr wrap="square" rtlCol="0">
            <a:spAutoFit/>
          </a:bodyPr>
          <a:lstStyle/>
          <a:p>
            <a:pPr defTabSz="914377">
              <a:defRPr/>
            </a:pPr>
            <a:r>
              <a:rPr lang="en-US" altLang="zh-CN" sz="1200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rPr>
              <a:t>LUYỆN TẬP</a:t>
            </a:r>
            <a:endParaRPr lang="zh-CN" altLang="en-US" sz="12000" dirty="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endParaRPr>
          </a:p>
        </p:txBody>
      </p:sp>
      <p:grpSp>
        <p:nvGrpSpPr>
          <p:cNvPr id="16" name="组合 5">
            <a:extLst>
              <a:ext uri="{FF2B5EF4-FFF2-40B4-BE49-F238E27FC236}">
                <a16:creationId xmlns:a16="http://schemas.microsoft.com/office/drawing/2014/main" xmlns="" id="{75301056-894E-4D92-A80B-0A1E3E83ACDC}"/>
              </a:ext>
            </a:extLst>
          </p:cNvPr>
          <p:cNvGrpSpPr/>
          <p:nvPr/>
        </p:nvGrpSpPr>
        <p:grpSpPr>
          <a:xfrm>
            <a:off x="5199961" y="4176216"/>
            <a:ext cx="7719723" cy="2681785"/>
            <a:chOff x="0" y="4176215"/>
            <a:chExt cx="7719722" cy="2681785"/>
          </a:xfrm>
        </p:grpSpPr>
        <p:pic>
          <p:nvPicPr>
            <p:cNvPr id="17" name="图片 3">
              <a:extLst>
                <a:ext uri="{FF2B5EF4-FFF2-40B4-BE49-F238E27FC236}">
                  <a16:creationId xmlns:a16="http://schemas.microsoft.com/office/drawing/2014/main" xmlns="" id="{201CCA68-5895-4641-9479-C947715DCA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18" name="图片 4">
              <a:extLst>
                <a:ext uri="{FF2B5EF4-FFF2-40B4-BE49-F238E27FC236}">
                  <a16:creationId xmlns:a16="http://schemas.microsoft.com/office/drawing/2014/main" xmlns="" id="{F1BBCE2A-1B23-4654-BEA4-FAEC965E92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spTree>
    <p:extLst>
      <p:ext uri="{BB962C8B-B14F-4D97-AF65-F5344CB8AC3E}">
        <p14:creationId xmlns:p14="http://schemas.microsoft.com/office/powerpoint/2010/main" val="2751006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strVal val="#ppt_w+.3"/>
                                          </p:val>
                                        </p:tav>
                                        <p:tav tm="100000">
                                          <p:val>
                                            <p:strVal val="#ppt_w"/>
                                          </p:val>
                                        </p:tav>
                                      </p:tavLst>
                                    </p:anim>
                                    <p:anim calcmode="lin" valueType="num">
                                      <p:cBhvr>
                                        <p:cTn id="11" dur="1000" fill="hold"/>
                                        <p:tgtEl>
                                          <p:spTgt spid="15"/>
                                        </p:tgtEl>
                                        <p:attrNameLst>
                                          <p:attrName>ppt_h</p:attrName>
                                        </p:attrNameLst>
                                      </p:cBhvr>
                                      <p:tavLst>
                                        <p:tav tm="0">
                                          <p:val>
                                            <p:strVal val="#ppt_h"/>
                                          </p:val>
                                        </p:tav>
                                        <p:tav tm="100000">
                                          <p:val>
                                            <p:strVal val="#ppt_h"/>
                                          </p:val>
                                        </p:tav>
                                      </p:tavLst>
                                    </p:anim>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31;p2"/>
          <p:cNvSpPr/>
          <p:nvPr/>
        </p:nvSpPr>
        <p:spPr>
          <a:xfrm>
            <a:off x="5292448" y="0"/>
            <a:ext cx="2074985" cy="2042160"/>
          </a:xfrm>
          <a:prstGeom prst="ellipse">
            <a:avLst/>
          </a:prstGeom>
          <a:solidFill>
            <a:srgbClr val="E1EFD8">
              <a:alpha val="61960"/>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2" name="Google Shape;136;p2"/>
          <p:cNvSpPr/>
          <p:nvPr/>
        </p:nvSpPr>
        <p:spPr>
          <a:xfrm>
            <a:off x="3171761" y="-1851657"/>
            <a:ext cx="3037987" cy="2989927"/>
          </a:xfrm>
          <a:prstGeom prst="ellipse">
            <a:avLst/>
          </a:prstGeom>
          <a:solidFill>
            <a:srgbClr val="DDEAF6">
              <a:alpha val="61960"/>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3" name="Google Shape;137;p2"/>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4" name="Google Shape;138;p2"/>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6" name="Google Shape;140;p2"/>
          <p:cNvSpPr/>
          <p:nvPr/>
        </p:nvSpPr>
        <p:spPr>
          <a:xfrm flipH="1">
            <a:off x="9297810" y="6208993"/>
            <a:ext cx="183375" cy="180475"/>
          </a:xfrm>
          <a:prstGeom prst="ellipse">
            <a:avLst/>
          </a:prstGeom>
          <a:solidFill>
            <a:schemeClr val="accent2">
              <a:alpha val="43921"/>
            </a:scheme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17" name="Google Shape;132;p2"/>
          <p:cNvSpPr/>
          <p:nvPr/>
        </p:nvSpPr>
        <p:spPr>
          <a:xfrm>
            <a:off x="897272" y="236499"/>
            <a:ext cx="10230832" cy="775677"/>
          </a:xfrm>
          <a:prstGeom prst="rect">
            <a:avLst/>
          </a:prstGeom>
          <a:solidFill>
            <a:srgbClr val="E24694">
              <a:alpha val="84314"/>
            </a:srgbClr>
          </a:solidFill>
          <a:ln>
            <a:noFill/>
          </a:ln>
        </p:spPr>
        <p:txBody>
          <a:bodyPr spcFirstLastPara="1" wrap="square" lIns="91425" tIns="45700" rIns="91425" bIns="45700" anchor="ctr" anchorCtr="0">
            <a:noAutofit/>
          </a:bodyPr>
          <a:lstStyle/>
          <a:p>
            <a:pPr algn="ctr" defTabSz="914377"/>
            <a:r>
              <a:rPr lang="en-US" sz="3200" b="1" dirty="0">
                <a:solidFill>
                  <a:prstClr val="white"/>
                </a:solidFill>
                <a:latin typeface="UTM Androgyne" panose="02040603050506020204" pitchFamily="18" charset="0"/>
                <a:cs typeface="Arial"/>
                <a:sym typeface="Arial"/>
              </a:rPr>
              <a:t>1. </a:t>
            </a:r>
            <a:r>
              <a:rPr lang="vi-VN" sz="3200" b="1" dirty="0">
                <a:solidFill>
                  <a:prstClr val="white"/>
                </a:solidFill>
                <a:latin typeface="UTM Androgyne" panose="02040603050506020204" pitchFamily="18" charset="0"/>
                <a:cs typeface="Arial"/>
                <a:sym typeface="Arial"/>
              </a:rPr>
              <a:t>Thảo luận và hoàn thành theo sơ đồ </a:t>
            </a:r>
            <a:r>
              <a:rPr lang="en-US" sz="3200" b="1" dirty="0" err="1">
                <a:solidFill>
                  <a:prstClr val="white"/>
                </a:solidFill>
                <a:latin typeface="UTM Androgyne" panose="02040603050506020204" pitchFamily="18" charset="0"/>
                <a:cs typeface="Arial"/>
                <a:sym typeface="Arial"/>
              </a:rPr>
              <a:t>theo</a:t>
            </a:r>
            <a:r>
              <a:rPr lang="en-US" sz="3200" b="1" dirty="0">
                <a:solidFill>
                  <a:prstClr val="white"/>
                </a:solidFill>
                <a:latin typeface="UTM Androgyne" panose="02040603050506020204" pitchFamily="18" charset="0"/>
                <a:cs typeface="Arial"/>
                <a:sym typeface="Arial"/>
              </a:rPr>
              <a:t> </a:t>
            </a:r>
            <a:r>
              <a:rPr lang="vi-VN" sz="3200" b="1" dirty="0">
                <a:solidFill>
                  <a:prstClr val="white"/>
                </a:solidFill>
                <a:latin typeface="UTM Androgyne" panose="02040603050506020204" pitchFamily="18" charset="0"/>
                <a:cs typeface="Arial"/>
                <a:sym typeface="Arial"/>
              </a:rPr>
              <a:t>gợi ý</a:t>
            </a:r>
            <a:r>
              <a:rPr lang="en-US" sz="3200" b="1" dirty="0">
                <a:solidFill>
                  <a:prstClr val="white"/>
                </a:solidFill>
                <a:latin typeface="UTM Androgyne" panose="02040603050506020204" pitchFamily="18" charset="0"/>
                <a:cs typeface="Arial"/>
                <a:sym typeface="Arial"/>
              </a:rPr>
              <a:t> </a:t>
            </a:r>
            <a:r>
              <a:rPr lang="en-US" sz="3200" b="1" dirty="0" err="1">
                <a:solidFill>
                  <a:prstClr val="white"/>
                </a:solidFill>
                <a:latin typeface="UTM Androgyne" panose="02040603050506020204" pitchFamily="18" charset="0"/>
                <a:cs typeface="Arial"/>
                <a:sym typeface="Arial"/>
              </a:rPr>
              <a:t>sau</a:t>
            </a:r>
            <a:r>
              <a:rPr lang="vi-VN" sz="3200" b="1" dirty="0">
                <a:solidFill>
                  <a:prstClr val="white"/>
                </a:solidFill>
                <a:latin typeface="UTM Androgyne" panose="02040603050506020204" pitchFamily="18" charset="0"/>
                <a:cs typeface="Arial"/>
                <a:sym typeface="Arial"/>
              </a:rPr>
              <a:t>. </a:t>
            </a:r>
            <a:endParaRPr sz="3200" b="1" dirty="0">
              <a:solidFill>
                <a:prstClr val="white"/>
              </a:solidFill>
              <a:latin typeface="UTM Androgyne" panose="02040603050506020204" pitchFamily="18" charset="0"/>
              <a:cs typeface="Arial"/>
              <a:sym typeface="Arial"/>
            </a:endParaRPr>
          </a:p>
        </p:txBody>
      </p:sp>
      <p:pic>
        <p:nvPicPr>
          <p:cNvPr id="25" name="图片 14">
            <a:extLst>
              <a:ext uri="{FF2B5EF4-FFF2-40B4-BE49-F238E27FC236}">
                <a16:creationId xmlns:a16="http://schemas.microsoft.com/office/drawing/2014/main" xmlns="" id="{3C10E612-E607-B35B-D6CC-ED143C68B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38" name="图片 14">
            <a:extLst>
              <a:ext uri="{FF2B5EF4-FFF2-40B4-BE49-F238E27FC236}">
                <a16:creationId xmlns:a16="http://schemas.microsoft.com/office/drawing/2014/main" xmlns="" id="{F4F0173A-0105-4248-F0C8-E9F2988FB0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52982">
            <a:off x="9668989" y="-37988"/>
            <a:ext cx="2999352" cy="2118139"/>
          </a:xfrm>
          <a:prstGeom prst="rect">
            <a:avLst/>
          </a:prstGeom>
        </p:spPr>
      </p:pic>
      <p:pic>
        <p:nvPicPr>
          <p:cNvPr id="39" name="Picture 38">
            <a:extLst>
              <a:ext uri="{FF2B5EF4-FFF2-40B4-BE49-F238E27FC236}">
                <a16:creationId xmlns:a16="http://schemas.microsoft.com/office/drawing/2014/main" xmlns="" id="{9EF6B4D1-877E-A2A4-BE38-1D00FFAAF3FA}"/>
              </a:ext>
            </a:extLst>
          </p:cNvPr>
          <p:cNvPicPr>
            <a:picLocks noChangeAspect="1"/>
          </p:cNvPicPr>
          <p:nvPr/>
        </p:nvPicPr>
        <p:blipFill rotWithShape="1">
          <a:blip r:embed="rId3">
            <a:extLst>
              <a:ext uri="{28A0092B-C50C-407E-A947-70E740481C1C}">
                <a14:useLocalDpi xmlns:a14="http://schemas.microsoft.com/office/drawing/2010/main" val="0"/>
              </a:ext>
            </a:extLst>
          </a:blip>
          <a:srcRect l="4586" t="19234" r="71824" b="18715"/>
          <a:stretch/>
        </p:blipFill>
        <p:spPr>
          <a:xfrm flipH="1">
            <a:off x="8846023" y="1138270"/>
            <a:ext cx="3392548" cy="5878609"/>
          </a:xfrm>
          <a:prstGeom prst="rect">
            <a:avLst/>
          </a:prstGeom>
          <a:effectLst>
            <a:outerShdw blurRad="50800" dist="38100" dir="2700000" algn="tl" rotWithShape="0">
              <a:prstClr val="black">
                <a:alpha val="40000"/>
              </a:prstClr>
            </a:outerShdw>
          </a:effectLst>
        </p:spPr>
      </p:pic>
      <p:pic>
        <p:nvPicPr>
          <p:cNvPr id="45" name="Picture 44">
            <a:extLst>
              <a:ext uri="{FF2B5EF4-FFF2-40B4-BE49-F238E27FC236}">
                <a16:creationId xmlns:a16="http://schemas.microsoft.com/office/drawing/2014/main" xmlns="" id="{D638FD1E-56A7-44D2-9A7F-7CF334DEF669}"/>
              </a:ext>
            </a:extLst>
          </p:cNvPr>
          <p:cNvPicPr>
            <a:picLocks noChangeAspect="1"/>
          </p:cNvPicPr>
          <p:nvPr/>
        </p:nvPicPr>
        <p:blipFill>
          <a:blip r:embed="rId4"/>
          <a:srcRect l="40522" t="31379" r="18939" b="15459"/>
          <a:stretch>
            <a:fillRect/>
          </a:stretch>
        </p:blipFill>
        <p:spPr>
          <a:xfrm>
            <a:off x="1935090" y="1412069"/>
            <a:ext cx="6751710" cy="4978097"/>
          </a:xfrm>
          <a:prstGeom prst="rect">
            <a:avLst/>
          </a:prstGeom>
          <a:noFill/>
          <a:ln>
            <a:noFill/>
          </a:ln>
        </p:spPr>
      </p:pic>
    </p:spTree>
    <p:extLst>
      <p:ext uri="{BB962C8B-B14F-4D97-AF65-F5344CB8AC3E}">
        <p14:creationId xmlns:p14="http://schemas.microsoft.com/office/powerpoint/2010/main" val="10174066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137;p2"/>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34" name="Google Shape;138;p2"/>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pic>
        <p:nvPicPr>
          <p:cNvPr id="25" name="图片 14">
            <a:extLst>
              <a:ext uri="{FF2B5EF4-FFF2-40B4-BE49-F238E27FC236}">
                <a16:creationId xmlns:a16="http://schemas.microsoft.com/office/drawing/2014/main" xmlns=""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38" name="图片 14">
            <a:extLst>
              <a:ext uri="{FF2B5EF4-FFF2-40B4-BE49-F238E27FC236}">
                <a16:creationId xmlns:a16="http://schemas.microsoft.com/office/drawing/2014/main" xmlns="" id="{F4F0173A-0105-4248-F0C8-E9F2988FB0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9977136" y="-37988"/>
            <a:ext cx="2999352" cy="2118139"/>
          </a:xfrm>
          <a:prstGeom prst="rect">
            <a:avLst/>
          </a:prstGeom>
        </p:spPr>
      </p:pic>
      <p:sp>
        <p:nvSpPr>
          <p:cNvPr id="2" name="Oval 1">
            <a:extLst>
              <a:ext uri="{FF2B5EF4-FFF2-40B4-BE49-F238E27FC236}">
                <a16:creationId xmlns:a16="http://schemas.microsoft.com/office/drawing/2014/main" xmlns="" id="{36F34187-5ACC-4748-A957-1F2B7E39FE82}"/>
              </a:ext>
            </a:extLst>
          </p:cNvPr>
          <p:cNvSpPr/>
          <p:nvPr/>
        </p:nvSpPr>
        <p:spPr>
          <a:xfrm>
            <a:off x="4635796" y="2434856"/>
            <a:ext cx="3466214" cy="145666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THỰC VẬT VÀ ĐỘNG VẬT</a:t>
            </a:r>
          </a:p>
        </p:txBody>
      </p:sp>
      <p:cxnSp>
        <p:nvCxnSpPr>
          <p:cNvPr id="4" name="Straight Connector 3">
            <a:extLst>
              <a:ext uri="{FF2B5EF4-FFF2-40B4-BE49-F238E27FC236}">
                <a16:creationId xmlns:a16="http://schemas.microsoft.com/office/drawing/2014/main" xmlns="" id="{EC0E43AC-CB3C-452A-8A5F-F967C8EAE387}"/>
              </a:ext>
            </a:extLst>
          </p:cNvPr>
          <p:cNvCxnSpPr>
            <a:cxnSpLocks/>
            <a:endCxn id="2" idx="1"/>
          </p:cNvCxnSpPr>
          <p:nvPr/>
        </p:nvCxnSpPr>
        <p:spPr>
          <a:xfrm>
            <a:off x="4114800" y="2551814"/>
            <a:ext cx="1028611" cy="9636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xmlns="" id="{1DAAD662-7B3B-4BF9-A189-D2330E512CE5}"/>
              </a:ext>
            </a:extLst>
          </p:cNvPr>
          <p:cNvSpPr/>
          <p:nvPr/>
        </p:nvSpPr>
        <p:spPr>
          <a:xfrm>
            <a:off x="659219" y="2052083"/>
            <a:ext cx="3476847" cy="11164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t>Các</a:t>
            </a:r>
            <a:r>
              <a:rPr lang="en-US" sz="2800" b="1" dirty="0"/>
              <a:t> </a:t>
            </a:r>
            <a:r>
              <a:rPr lang="en-US" sz="2800" b="1" dirty="0" err="1"/>
              <a:t>bộ</a:t>
            </a:r>
            <a:r>
              <a:rPr lang="en-US" sz="2800" b="1" dirty="0"/>
              <a:t> </a:t>
            </a:r>
            <a:r>
              <a:rPr lang="en-US" sz="2800" b="1" dirty="0" err="1"/>
              <a:t>phận</a:t>
            </a:r>
            <a:r>
              <a:rPr lang="en-US" sz="2800" b="1" dirty="0"/>
              <a:t> </a:t>
            </a:r>
            <a:r>
              <a:rPr lang="en-US" sz="2800" b="1" dirty="0" err="1"/>
              <a:t>của</a:t>
            </a:r>
            <a:r>
              <a:rPr lang="en-US" sz="2800" b="1" dirty="0"/>
              <a:t> </a:t>
            </a:r>
            <a:r>
              <a:rPr lang="en-US" sz="2800" b="1" dirty="0" err="1"/>
              <a:t>thực</a:t>
            </a:r>
            <a:r>
              <a:rPr lang="en-US" sz="2800" b="1" dirty="0"/>
              <a:t> </a:t>
            </a:r>
            <a:r>
              <a:rPr lang="en-US" sz="2800" b="1" dirty="0" err="1"/>
              <a:t>vật</a:t>
            </a:r>
            <a:r>
              <a:rPr lang="en-US" sz="2800" b="1" dirty="0"/>
              <a:t> </a:t>
            </a:r>
            <a:r>
              <a:rPr lang="en-US" sz="2800" b="1" dirty="0" err="1"/>
              <a:t>và</a:t>
            </a:r>
            <a:r>
              <a:rPr lang="en-US" sz="2800" b="1" dirty="0"/>
              <a:t> </a:t>
            </a:r>
            <a:r>
              <a:rPr lang="en-US" sz="2800" b="1" dirty="0" err="1"/>
              <a:t>chức</a:t>
            </a:r>
            <a:r>
              <a:rPr lang="en-US" sz="2800" b="1" dirty="0"/>
              <a:t> </a:t>
            </a:r>
            <a:r>
              <a:rPr lang="en-US" sz="2800" b="1" dirty="0" err="1"/>
              <a:t>năng</a:t>
            </a:r>
            <a:endParaRPr lang="en-US" sz="2800" b="1" dirty="0"/>
          </a:p>
        </p:txBody>
      </p:sp>
      <p:cxnSp>
        <p:nvCxnSpPr>
          <p:cNvPr id="15" name="Straight Connector 14">
            <a:extLst>
              <a:ext uri="{FF2B5EF4-FFF2-40B4-BE49-F238E27FC236}">
                <a16:creationId xmlns:a16="http://schemas.microsoft.com/office/drawing/2014/main" xmlns="" id="{8F1DEA01-2AD4-4246-AC65-A4518A5B90AD}"/>
              </a:ext>
            </a:extLst>
          </p:cNvPr>
          <p:cNvCxnSpPr>
            <a:cxnSpLocks/>
          </p:cNvCxnSpPr>
          <p:nvPr/>
        </p:nvCxnSpPr>
        <p:spPr>
          <a:xfrm flipH="1">
            <a:off x="7535737" y="2434855"/>
            <a:ext cx="842719" cy="2374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xmlns="" id="{566ACEB6-1778-45E1-8A08-CDB04A7779E0}"/>
              </a:ext>
            </a:extLst>
          </p:cNvPr>
          <p:cNvSpPr/>
          <p:nvPr/>
        </p:nvSpPr>
        <p:spPr>
          <a:xfrm>
            <a:off x="8346557" y="1977654"/>
            <a:ext cx="3742661" cy="11164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t>Các</a:t>
            </a:r>
            <a:r>
              <a:rPr lang="en-US" sz="2800" b="1" dirty="0"/>
              <a:t> </a:t>
            </a:r>
            <a:r>
              <a:rPr lang="en-US" sz="2800" b="1" dirty="0" err="1"/>
              <a:t>bộ</a:t>
            </a:r>
            <a:r>
              <a:rPr lang="en-US" sz="2800" b="1" dirty="0"/>
              <a:t> </a:t>
            </a:r>
            <a:r>
              <a:rPr lang="en-US" sz="2800" b="1" dirty="0" err="1"/>
              <a:t>phận</a:t>
            </a:r>
            <a:r>
              <a:rPr lang="en-US" sz="2800" b="1" dirty="0"/>
              <a:t> </a:t>
            </a:r>
            <a:r>
              <a:rPr lang="en-US" sz="2800" b="1" dirty="0" err="1"/>
              <a:t>của</a:t>
            </a:r>
            <a:r>
              <a:rPr lang="en-US" sz="2800" b="1" dirty="0"/>
              <a:t> </a:t>
            </a:r>
            <a:r>
              <a:rPr lang="en-US" sz="2800" b="1" dirty="0" err="1"/>
              <a:t>động</a:t>
            </a:r>
            <a:r>
              <a:rPr lang="en-US" sz="2800" b="1" dirty="0"/>
              <a:t> </a:t>
            </a:r>
            <a:r>
              <a:rPr lang="en-US" sz="2800" b="1" dirty="0" err="1"/>
              <a:t>vật</a:t>
            </a:r>
            <a:r>
              <a:rPr lang="en-US" sz="2800" b="1" dirty="0"/>
              <a:t> </a:t>
            </a:r>
            <a:r>
              <a:rPr lang="en-US" sz="2800" b="1" dirty="0" err="1"/>
              <a:t>và</a:t>
            </a:r>
            <a:r>
              <a:rPr lang="en-US" sz="2800" b="1" dirty="0"/>
              <a:t> </a:t>
            </a:r>
            <a:r>
              <a:rPr lang="en-US" sz="2800" b="1" dirty="0" err="1"/>
              <a:t>chức</a:t>
            </a:r>
            <a:r>
              <a:rPr lang="en-US" sz="2800" b="1" dirty="0"/>
              <a:t> </a:t>
            </a:r>
            <a:r>
              <a:rPr lang="en-US" sz="2800" b="1" dirty="0" err="1"/>
              <a:t>năng</a:t>
            </a:r>
            <a:endParaRPr lang="en-US" sz="2800" b="1" dirty="0"/>
          </a:p>
        </p:txBody>
      </p:sp>
      <p:cxnSp>
        <p:nvCxnSpPr>
          <p:cNvPr id="20" name="Straight Connector 19">
            <a:extLst>
              <a:ext uri="{FF2B5EF4-FFF2-40B4-BE49-F238E27FC236}">
                <a16:creationId xmlns:a16="http://schemas.microsoft.com/office/drawing/2014/main" xmlns="" id="{0C6C8037-D596-46E1-A64D-350C641F3DF4}"/>
              </a:ext>
            </a:extLst>
          </p:cNvPr>
          <p:cNvCxnSpPr>
            <a:cxnSpLocks/>
          </p:cNvCxnSpPr>
          <p:nvPr/>
        </p:nvCxnSpPr>
        <p:spPr>
          <a:xfrm>
            <a:off x="6422065" y="3848986"/>
            <a:ext cx="0" cy="38277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xmlns="" id="{EEA5F05B-9E43-4B94-B0DA-BEC01282A1E9}"/>
              </a:ext>
            </a:extLst>
          </p:cNvPr>
          <p:cNvSpPr/>
          <p:nvPr/>
        </p:nvSpPr>
        <p:spPr>
          <a:xfrm>
            <a:off x="4603896" y="4253022"/>
            <a:ext cx="3742661" cy="11164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t>Sử</a:t>
            </a:r>
            <a:r>
              <a:rPr lang="en-US" sz="2800" b="1" dirty="0"/>
              <a:t> </a:t>
            </a:r>
            <a:r>
              <a:rPr lang="en-US" sz="2800" b="1" dirty="0" err="1"/>
              <a:t>dụng</a:t>
            </a:r>
            <a:r>
              <a:rPr lang="en-US" sz="2800" b="1" dirty="0"/>
              <a:t> </a:t>
            </a:r>
            <a:r>
              <a:rPr lang="en-US" sz="2800" b="1" dirty="0" err="1"/>
              <a:t>hợp</a:t>
            </a:r>
            <a:r>
              <a:rPr lang="en-US" sz="2800" b="1" dirty="0"/>
              <a:t> </a:t>
            </a:r>
            <a:r>
              <a:rPr lang="en-US" sz="2800" b="1" dirty="0" err="1"/>
              <a:t>lý</a:t>
            </a:r>
            <a:r>
              <a:rPr lang="en-US" sz="2800" b="1" dirty="0"/>
              <a:t> </a:t>
            </a:r>
            <a:r>
              <a:rPr lang="en-US" sz="2800" b="1" dirty="0" err="1"/>
              <a:t>thực</a:t>
            </a:r>
            <a:r>
              <a:rPr lang="en-US" sz="2800" b="1" dirty="0"/>
              <a:t> </a:t>
            </a:r>
            <a:r>
              <a:rPr lang="en-US" sz="2800" b="1" dirty="0" err="1"/>
              <a:t>vật</a:t>
            </a:r>
            <a:r>
              <a:rPr lang="en-US" sz="2800" b="1" dirty="0"/>
              <a:t> </a:t>
            </a:r>
            <a:r>
              <a:rPr lang="en-US" sz="2800" b="1" dirty="0" err="1"/>
              <a:t>và</a:t>
            </a:r>
            <a:r>
              <a:rPr lang="en-US" sz="2800" b="1" dirty="0"/>
              <a:t> </a:t>
            </a:r>
            <a:r>
              <a:rPr lang="en-US" sz="2800" b="1" dirty="0" err="1"/>
              <a:t>động</a:t>
            </a:r>
            <a:r>
              <a:rPr lang="en-US" sz="2800" b="1" dirty="0"/>
              <a:t> </a:t>
            </a:r>
            <a:r>
              <a:rPr lang="en-US" sz="2800" b="1" dirty="0" err="1"/>
              <a:t>vật</a:t>
            </a:r>
            <a:endParaRPr lang="en-US" sz="2800" b="1" dirty="0"/>
          </a:p>
        </p:txBody>
      </p:sp>
      <p:cxnSp>
        <p:nvCxnSpPr>
          <p:cNvPr id="26" name="Straight Connector 25">
            <a:extLst>
              <a:ext uri="{FF2B5EF4-FFF2-40B4-BE49-F238E27FC236}">
                <a16:creationId xmlns:a16="http://schemas.microsoft.com/office/drawing/2014/main" xmlns="" id="{CA914D42-ADA6-4073-84B5-BC9B88339E85}"/>
              </a:ext>
            </a:extLst>
          </p:cNvPr>
          <p:cNvCxnSpPr>
            <a:cxnSpLocks/>
          </p:cNvCxnSpPr>
          <p:nvPr/>
        </p:nvCxnSpPr>
        <p:spPr>
          <a:xfrm>
            <a:off x="1616149" y="1754372"/>
            <a:ext cx="1219996" cy="30127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xmlns="" id="{55BB10FB-060E-4995-AF4C-0A0A13EA3B7A}"/>
              </a:ext>
            </a:extLst>
          </p:cNvPr>
          <p:cNvSpPr/>
          <p:nvPr/>
        </p:nvSpPr>
        <p:spPr>
          <a:xfrm>
            <a:off x="95693" y="287078"/>
            <a:ext cx="2243469" cy="150982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Rễ cây hút nước và muối khoáng để nuôi cây. Ngoài ra rễ cây còn giúp cây bám chặt vào đất.</a:t>
            </a:r>
            <a:endParaRPr lang="en-US" b="1" dirty="0">
              <a:latin typeface="Calibri" panose="020F0502020204030204" pitchFamily="34" charset="0"/>
              <a:cs typeface="Calibri" panose="020F0502020204030204" pitchFamily="34" charset="0"/>
            </a:endParaRPr>
          </a:p>
        </p:txBody>
      </p:sp>
      <p:cxnSp>
        <p:nvCxnSpPr>
          <p:cNvPr id="28" name="Straight Connector 27">
            <a:extLst>
              <a:ext uri="{FF2B5EF4-FFF2-40B4-BE49-F238E27FC236}">
                <a16:creationId xmlns:a16="http://schemas.microsoft.com/office/drawing/2014/main" xmlns="" id="{649A5166-FE1A-4569-8CEA-B7D7F2299F04}"/>
              </a:ext>
            </a:extLst>
          </p:cNvPr>
          <p:cNvCxnSpPr>
            <a:cxnSpLocks/>
          </p:cNvCxnSpPr>
          <p:nvPr/>
        </p:nvCxnSpPr>
        <p:spPr>
          <a:xfrm flipH="1">
            <a:off x="2836144" y="1701209"/>
            <a:ext cx="428051" cy="36507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xmlns="" id="{A50EAC63-38E3-4C45-A694-55B05C929A47}"/>
              </a:ext>
            </a:extLst>
          </p:cNvPr>
          <p:cNvSpPr/>
          <p:nvPr/>
        </p:nvSpPr>
        <p:spPr>
          <a:xfrm>
            <a:off x="2456122" y="159488"/>
            <a:ext cx="2115878" cy="159488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Calibri" panose="020F0502020204030204" pitchFamily="34" charset="0"/>
                <a:cs typeface="Calibri" panose="020F0502020204030204" pitchFamily="34" charset="0"/>
              </a:rPr>
              <a:t>T</a:t>
            </a:r>
            <a:r>
              <a:rPr lang="vi-VN" b="1" dirty="0">
                <a:latin typeface="Calibri" panose="020F0502020204030204" pitchFamily="34" charset="0"/>
                <a:cs typeface="Calibri" panose="020F0502020204030204" pitchFamily="34" charset="0"/>
              </a:rPr>
              <a:t>hân cây vận chuyển nước, muối khoáng, chất dinh dưỡng đi khắp c</a:t>
            </a:r>
            <a:r>
              <a:rPr lang="en-US" b="1" dirty="0">
                <a:latin typeface="Calibri" panose="020F0502020204030204" pitchFamily="34" charset="0"/>
                <a:cs typeface="Calibri" panose="020F0502020204030204" pitchFamily="34" charset="0"/>
              </a:rPr>
              <a:t>á</a:t>
            </a:r>
            <a:r>
              <a:rPr lang="vi-VN" b="1" dirty="0">
                <a:latin typeface="Calibri" panose="020F0502020204030204" pitchFamily="34" charset="0"/>
                <a:cs typeface="Calibri" panose="020F0502020204030204" pitchFamily="34" charset="0"/>
              </a:rPr>
              <a:t>c bộ phận và nâng đỡ cây</a:t>
            </a:r>
            <a:endParaRPr lang="en-US" b="1" dirty="0">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xmlns="" id="{4EA11D10-5778-4AA6-93D5-8A3BEEF30CA8}"/>
              </a:ext>
            </a:extLst>
          </p:cNvPr>
          <p:cNvCxnSpPr>
            <a:cxnSpLocks/>
          </p:cNvCxnSpPr>
          <p:nvPr/>
        </p:nvCxnSpPr>
        <p:spPr>
          <a:xfrm flipH="1">
            <a:off x="2860158" y="1722474"/>
            <a:ext cx="2477386" cy="32960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xmlns="" id="{D9A3C8FE-D28D-48B9-8EBF-2370CC652B3B}"/>
              </a:ext>
            </a:extLst>
          </p:cNvPr>
          <p:cNvSpPr/>
          <p:nvPr/>
        </p:nvSpPr>
        <p:spPr>
          <a:xfrm>
            <a:off x="4733430" y="180753"/>
            <a:ext cx="1499190" cy="15204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Lá cây giúp cơ quan hô </a:t>
            </a:r>
            <a:r>
              <a:rPr lang="en-US" b="1" dirty="0" err="1">
                <a:latin typeface="Calibri" panose="020F0502020204030204" pitchFamily="34" charset="0"/>
                <a:cs typeface="Calibri" panose="020F0502020204030204" pitchFamily="34" charset="0"/>
              </a:rPr>
              <a:t>hấp</a:t>
            </a:r>
            <a:r>
              <a:rPr lang="vi-VN" b="1" dirty="0">
                <a:latin typeface="Calibri" panose="020F0502020204030204" pitchFamily="34" charset="0"/>
                <a:cs typeface="Calibri" panose="020F0502020204030204" pitchFamily="34" charset="0"/>
              </a:rPr>
              <a:t> và thoát hơi nước.</a:t>
            </a:r>
            <a:endParaRPr lang="en-US" b="1" dirty="0">
              <a:latin typeface="Calibri" panose="020F0502020204030204" pitchFamily="34" charset="0"/>
              <a:cs typeface="Calibri" panose="020F0502020204030204" pitchFamily="34" charset="0"/>
            </a:endParaRPr>
          </a:p>
        </p:txBody>
      </p:sp>
      <p:cxnSp>
        <p:nvCxnSpPr>
          <p:cNvPr id="37" name="Straight Connector 36">
            <a:extLst>
              <a:ext uri="{FF2B5EF4-FFF2-40B4-BE49-F238E27FC236}">
                <a16:creationId xmlns:a16="http://schemas.microsoft.com/office/drawing/2014/main" xmlns="" id="{6FCFB3E0-3291-45A3-A082-FE4E6E5879BB}"/>
              </a:ext>
            </a:extLst>
          </p:cNvPr>
          <p:cNvCxnSpPr>
            <a:cxnSpLocks/>
          </p:cNvCxnSpPr>
          <p:nvPr/>
        </p:nvCxnSpPr>
        <p:spPr>
          <a:xfrm flipH="1">
            <a:off x="2987749" y="1759685"/>
            <a:ext cx="3391786" cy="3296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xmlns="" id="{7514C52C-C350-41CE-B9F0-A89AD0225210}"/>
              </a:ext>
            </a:extLst>
          </p:cNvPr>
          <p:cNvSpPr/>
          <p:nvPr/>
        </p:nvSpPr>
        <p:spPr>
          <a:xfrm>
            <a:off x="6315739" y="159487"/>
            <a:ext cx="1960982" cy="163741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Hoa giúp cây tạo </a:t>
            </a:r>
            <a:r>
              <a:rPr lang="en-US" b="1" dirty="0" err="1">
                <a:latin typeface="Calibri" panose="020F0502020204030204" pitchFamily="34" charset="0"/>
                <a:cs typeface="Calibri" panose="020F0502020204030204" pitchFamily="34" charset="0"/>
              </a:rPr>
              <a:t>quả</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quả</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chứa</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hạt</a:t>
            </a:r>
            <a:r>
              <a:rPr lang="vi-VN" b="1" dirty="0">
                <a:latin typeface="Calibri" panose="020F0502020204030204" pitchFamily="34" charset="0"/>
                <a:cs typeface="Calibri" panose="020F0502020204030204" pitchFamily="34" charset="0"/>
              </a:rPr>
              <a:t>, khi gặp điều kiện thích hợp hạt sẽ tạo thành cây.</a:t>
            </a:r>
            <a:endParaRPr lang="en-US" b="1" dirty="0">
              <a:latin typeface="Calibri" panose="020F0502020204030204" pitchFamily="34" charset="0"/>
              <a:cs typeface="Calibri" panose="020F0502020204030204" pitchFamily="34" charset="0"/>
            </a:endParaRPr>
          </a:p>
        </p:txBody>
      </p:sp>
      <p:cxnSp>
        <p:nvCxnSpPr>
          <p:cNvPr id="42" name="Straight Connector 41">
            <a:extLst>
              <a:ext uri="{FF2B5EF4-FFF2-40B4-BE49-F238E27FC236}">
                <a16:creationId xmlns:a16="http://schemas.microsoft.com/office/drawing/2014/main" xmlns="" id="{9E98B3D5-35C2-4838-9736-C696936C8A73}"/>
              </a:ext>
            </a:extLst>
          </p:cNvPr>
          <p:cNvCxnSpPr>
            <a:cxnSpLocks/>
            <a:stCxn id="43" idx="2"/>
            <a:endCxn id="19" idx="0"/>
          </p:cNvCxnSpPr>
          <p:nvPr/>
        </p:nvCxnSpPr>
        <p:spPr>
          <a:xfrm>
            <a:off x="9377917" y="1658678"/>
            <a:ext cx="839971" cy="31897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xmlns="" id="{426E64F2-4374-459C-87A4-88CC8A8CEE01}"/>
              </a:ext>
            </a:extLst>
          </p:cNvPr>
          <p:cNvSpPr/>
          <p:nvPr/>
        </p:nvSpPr>
        <p:spPr>
          <a:xfrm>
            <a:off x="8357191" y="233915"/>
            <a:ext cx="2041451" cy="142476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Cơ quan di chuyển giúp động vật di chuyển trong môi trường sống thích hợp.</a:t>
            </a:r>
            <a:endParaRPr lang="en-US" b="1" dirty="0">
              <a:latin typeface="Calibri" panose="020F0502020204030204" pitchFamily="34" charset="0"/>
              <a:cs typeface="Calibri" panose="020F0502020204030204" pitchFamily="34" charset="0"/>
            </a:endParaRPr>
          </a:p>
        </p:txBody>
      </p:sp>
      <p:sp>
        <p:nvSpPr>
          <p:cNvPr id="48" name="Rectangle: Rounded Corners 47">
            <a:extLst>
              <a:ext uri="{FF2B5EF4-FFF2-40B4-BE49-F238E27FC236}">
                <a16:creationId xmlns:a16="http://schemas.microsoft.com/office/drawing/2014/main" xmlns="" id="{6D2E5E9D-6B41-4602-8EDE-82E285591E3A}"/>
              </a:ext>
            </a:extLst>
          </p:cNvPr>
          <p:cNvSpPr/>
          <p:nvPr/>
        </p:nvSpPr>
        <p:spPr>
          <a:xfrm>
            <a:off x="10547499" y="265814"/>
            <a:ext cx="1541720" cy="139286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Lớp bao phủ bên ngoài giúp bảo vệ cơ thể.</a:t>
            </a:r>
            <a:endParaRPr lang="en-US" b="1" dirty="0">
              <a:latin typeface="Calibri" panose="020F0502020204030204" pitchFamily="34" charset="0"/>
              <a:cs typeface="Calibri" panose="020F0502020204030204" pitchFamily="34" charset="0"/>
            </a:endParaRPr>
          </a:p>
        </p:txBody>
      </p:sp>
      <p:cxnSp>
        <p:nvCxnSpPr>
          <p:cNvPr id="58" name="Straight Connector 57">
            <a:extLst>
              <a:ext uri="{FF2B5EF4-FFF2-40B4-BE49-F238E27FC236}">
                <a16:creationId xmlns:a16="http://schemas.microsoft.com/office/drawing/2014/main" xmlns="" id="{BB08A00A-4054-45FF-B729-684055176072}"/>
              </a:ext>
            </a:extLst>
          </p:cNvPr>
          <p:cNvCxnSpPr>
            <a:cxnSpLocks/>
          </p:cNvCxnSpPr>
          <p:nvPr/>
        </p:nvCxnSpPr>
        <p:spPr>
          <a:xfrm flipH="1">
            <a:off x="10215142" y="1669311"/>
            <a:ext cx="1034104" cy="30127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CC4F8534-AAEA-4AA2-B188-8C1D2780D01F}"/>
              </a:ext>
            </a:extLst>
          </p:cNvPr>
          <p:cNvCxnSpPr>
            <a:cxnSpLocks/>
            <a:endCxn id="22" idx="2"/>
          </p:cNvCxnSpPr>
          <p:nvPr/>
        </p:nvCxnSpPr>
        <p:spPr>
          <a:xfrm flipV="1">
            <a:off x="3700130" y="5369441"/>
            <a:ext cx="2775097" cy="29771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5" name="Rectangle: Rounded Corners 64">
            <a:extLst>
              <a:ext uri="{FF2B5EF4-FFF2-40B4-BE49-F238E27FC236}">
                <a16:creationId xmlns:a16="http://schemas.microsoft.com/office/drawing/2014/main" xmlns="" id="{D219F81C-2FE6-40F1-AF5B-B84ADE038AE6}"/>
              </a:ext>
            </a:extLst>
          </p:cNvPr>
          <p:cNvSpPr/>
          <p:nvPr/>
        </p:nvSpPr>
        <p:spPr>
          <a:xfrm>
            <a:off x="1616149" y="5369442"/>
            <a:ext cx="2041451" cy="9888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libri" panose="020F0502020204030204" pitchFamily="34" charset="0"/>
                <a:cs typeface="Calibri" panose="020F0502020204030204" pitchFamily="34" charset="0"/>
              </a:rPr>
              <a:t>Không </a:t>
            </a:r>
            <a:r>
              <a:rPr lang="en-US" sz="2000" b="1" dirty="0" err="1">
                <a:latin typeface="Calibri" panose="020F0502020204030204" pitchFamily="34" charset="0"/>
                <a:cs typeface="Calibri" panose="020F0502020204030204" pitchFamily="34" charset="0"/>
              </a:rPr>
              <a:t>lãng</a:t>
            </a:r>
            <a:r>
              <a:rPr lang="vi-VN" sz="2000" b="1" dirty="0">
                <a:latin typeface="Calibri" panose="020F0502020204030204" pitchFamily="34" charset="0"/>
                <a:cs typeface="Calibri" panose="020F0502020204030204" pitchFamily="34" charset="0"/>
              </a:rPr>
              <a:t> phí đồ ăn thức uống.</a:t>
            </a:r>
            <a:endParaRPr lang="en-US" sz="2000" b="1" dirty="0">
              <a:latin typeface="Calibri" panose="020F0502020204030204" pitchFamily="34" charset="0"/>
              <a:cs typeface="Calibri" panose="020F0502020204030204" pitchFamily="34" charset="0"/>
            </a:endParaRPr>
          </a:p>
        </p:txBody>
      </p:sp>
      <p:cxnSp>
        <p:nvCxnSpPr>
          <p:cNvPr id="70" name="Straight Connector 69">
            <a:extLst>
              <a:ext uri="{FF2B5EF4-FFF2-40B4-BE49-F238E27FC236}">
                <a16:creationId xmlns:a16="http://schemas.microsoft.com/office/drawing/2014/main" xmlns="" id="{F6D2DC01-03CD-4AF2-9BD6-527208FBF62B}"/>
              </a:ext>
            </a:extLst>
          </p:cNvPr>
          <p:cNvCxnSpPr>
            <a:cxnSpLocks/>
            <a:stCxn id="71" idx="0"/>
            <a:endCxn id="22" idx="2"/>
          </p:cNvCxnSpPr>
          <p:nvPr/>
        </p:nvCxnSpPr>
        <p:spPr>
          <a:xfrm flipV="1">
            <a:off x="6092456" y="5369441"/>
            <a:ext cx="382771" cy="38277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xmlns="" id="{67670327-7482-40CC-B930-75DDF12CF4AE}"/>
              </a:ext>
            </a:extLst>
          </p:cNvPr>
          <p:cNvSpPr/>
          <p:nvPr/>
        </p:nvSpPr>
        <p:spPr>
          <a:xfrm>
            <a:off x="4710224" y="5752214"/>
            <a:ext cx="2764464" cy="9888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libri" panose="020F0502020204030204" pitchFamily="34" charset="0"/>
                <a:cs typeface="Calibri" panose="020F0502020204030204" pitchFamily="34" charset="0"/>
              </a:rPr>
              <a:t>Không sử dụng thực vật, động vật hoang dã.</a:t>
            </a:r>
            <a:endParaRPr lang="en-US" sz="2000" b="1" dirty="0">
              <a:latin typeface="Calibri" panose="020F0502020204030204" pitchFamily="34" charset="0"/>
              <a:cs typeface="Calibri" panose="020F0502020204030204" pitchFamily="34" charset="0"/>
            </a:endParaRPr>
          </a:p>
        </p:txBody>
      </p:sp>
      <p:cxnSp>
        <p:nvCxnSpPr>
          <p:cNvPr id="77" name="Straight Connector 76">
            <a:extLst>
              <a:ext uri="{FF2B5EF4-FFF2-40B4-BE49-F238E27FC236}">
                <a16:creationId xmlns:a16="http://schemas.microsoft.com/office/drawing/2014/main" xmlns="" id="{6F9212B4-88B5-4D2E-AF97-1A091F912277}"/>
              </a:ext>
            </a:extLst>
          </p:cNvPr>
          <p:cNvCxnSpPr>
            <a:cxnSpLocks/>
            <a:stCxn id="78" idx="0"/>
            <a:endCxn id="22" idx="2"/>
          </p:cNvCxnSpPr>
          <p:nvPr/>
        </p:nvCxnSpPr>
        <p:spPr>
          <a:xfrm flipH="1" flipV="1">
            <a:off x="6475227" y="5369441"/>
            <a:ext cx="3035597" cy="25518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78" name="Rectangle: Rounded Corners 77">
            <a:extLst>
              <a:ext uri="{FF2B5EF4-FFF2-40B4-BE49-F238E27FC236}">
                <a16:creationId xmlns:a16="http://schemas.microsoft.com/office/drawing/2014/main" xmlns="" id="{BCC09DC0-EF37-4607-9D8C-CC9BDF80EF09}"/>
              </a:ext>
            </a:extLst>
          </p:cNvPr>
          <p:cNvSpPr/>
          <p:nvPr/>
        </p:nvSpPr>
        <p:spPr>
          <a:xfrm>
            <a:off x="8197703" y="5624624"/>
            <a:ext cx="2626241" cy="9888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libri" panose="020F0502020204030204" pitchFamily="34" charset="0"/>
                <a:cs typeface="Calibri" panose="020F0502020204030204" pitchFamily="34" charset="0"/>
              </a:rPr>
              <a:t>Tận dụng quần áo cũ sách vở hợp lí.</a:t>
            </a: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67091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par>
                                <p:cTn id="45" presetID="22" presetClass="entr" presetSubtype="4"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500"/>
                                        <p:tgtEl>
                                          <p:spTgt spid="36"/>
                                        </p:tgtEl>
                                      </p:cBhvr>
                                    </p:animEffect>
                                  </p:childTnLst>
                                </p:cTn>
                              </p:par>
                              <p:par>
                                <p:cTn id="53" presetID="22" presetClass="entr" presetSubtype="4"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down)">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down)">
                                      <p:cBhvr>
                                        <p:cTn id="60" dur="500"/>
                                        <p:tgtEl>
                                          <p:spTgt spid="39"/>
                                        </p:tgtEl>
                                      </p:cBhvr>
                                    </p:animEffect>
                                  </p:childTnLst>
                                </p:cTn>
                              </p:par>
                              <p:par>
                                <p:cTn id="61" presetID="22" presetClass="entr" presetSubtype="4"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down)">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down)">
                                      <p:cBhvr>
                                        <p:cTn id="68" dur="500"/>
                                        <p:tgtEl>
                                          <p:spTgt spid="42"/>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wipe(down)">
                                      <p:cBhvr>
                                        <p:cTn id="76" dur="500"/>
                                        <p:tgtEl>
                                          <p:spTgt spid="58"/>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down)">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500"/>
                                        <p:tgtEl>
                                          <p:spTgt spid="64"/>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wipe(down)">
                                      <p:cBhvr>
                                        <p:cTn id="87" dur="500"/>
                                        <p:tgtEl>
                                          <p:spTgt spid="6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wipe(down)">
                                      <p:cBhvr>
                                        <p:cTn id="92" dur="500"/>
                                        <p:tgtEl>
                                          <p:spTgt spid="7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wipe(down)">
                                      <p:cBhvr>
                                        <p:cTn id="95" dur="500"/>
                                        <p:tgtEl>
                                          <p:spTgt spid="7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wipe(down)">
                                      <p:cBhvr>
                                        <p:cTn id="100" dur="500"/>
                                        <p:tgtEl>
                                          <p:spTgt spid="77"/>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wipe(down)">
                                      <p:cBhvr>
                                        <p:cTn id="10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9" grpId="0" animBg="1"/>
      <p:bldP spid="22" grpId="0" animBg="1"/>
      <p:bldP spid="27" grpId="0" animBg="1"/>
      <p:bldP spid="29" grpId="0" animBg="1"/>
      <p:bldP spid="36" grpId="0" animBg="1"/>
      <p:bldP spid="39" grpId="0" animBg="1"/>
      <p:bldP spid="43" grpId="0" animBg="1"/>
      <p:bldP spid="48" grpId="0" animBg="1"/>
      <p:bldP spid="65" grpId="0" animBg="1"/>
      <p:bldP spid="71" grpId="0" animBg="1"/>
      <p:bldP spid="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31;p2"/>
          <p:cNvSpPr/>
          <p:nvPr/>
        </p:nvSpPr>
        <p:spPr>
          <a:xfrm>
            <a:off x="4783231" y="1"/>
            <a:ext cx="2074985" cy="2042160"/>
          </a:xfrm>
          <a:prstGeom prst="ellipse">
            <a:avLst/>
          </a:prstGeom>
          <a:solidFill>
            <a:srgbClr val="E1EFD8">
              <a:alpha val="61960"/>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2" name="Google Shape;136;p2"/>
          <p:cNvSpPr/>
          <p:nvPr/>
        </p:nvSpPr>
        <p:spPr>
          <a:xfrm>
            <a:off x="3171761" y="-1851657"/>
            <a:ext cx="3037987" cy="2989927"/>
          </a:xfrm>
          <a:prstGeom prst="ellipse">
            <a:avLst/>
          </a:prstGeom>
          <a:solidFill>
            <a:srgbClr val="DDEAF6">
              <a:alpha val="61960"/>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3" name="Google Shape;137;p2"/>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4" name="Google Shape;138;p2"/>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6" name="Google Shape;140;p2"/>
          <p:cNvSpPr/>
          <p:nvPr/>
        </p:nvSpPr>
        <p:spPr>
          <a:xfrm flipH="1">
            <a:off x="9297810" y="6208993"/>
            <a:ext cx="183375" cy="180475"/>
          </a:xfrm>
          <a:prstGeom prst="ellipse">
            <a:avLst/>
          </a:prstGeom>
          <a:solidFill>
            <a:schemeClr val="accent2">
              <a:alpha val="43921"/>
            </a:scheme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17" name="Google Shape;132;p2"/>
          <p:cNvSpPr/>
          <p:nvPr/>
        </p:nvSpPr>
        <p:spPr>
          <a:xfrm>
            <a:off x="897272" y="236499"/>
            <a:ext cx="10230832" cy="775677"/>
          </a:xfrm>
          <a:prstGeom prst="rect">
            <a:avLst/>
          </a:prstGeom>
          <a:solidFill>
            <a:srgbClr val="E24694">
              <a:alpha val="84314"/>
            </a:srgbClr>
          </a:solidFill>
          <a:ln>
            <a:noFill/>
          </a:ln>
        </p:spPr>
        <p:txBody>
          <a:bodyPr spcFirstLastPara="1" wrap="square" lIns="91425" tIns="45700" rIns="91425" bIns="45700" anchor="ctr" anchorCtr="0">
            <a:noAutofit/>
          </a:bodyPr>
          <a:lstStyle/>
          <a:p>
            <a:pPr lvl="0" algn="ctr" defTabSz="914377"/>
            <a:r>
              <a:rPr lang="vi-VN" sz="3200" b="1" dirty="0">
                <a:solidFill>
                  <a:prstClr val="white"/>
                </a:solidFill>
                <a:latin typeface="UTM Androgyne" panose="02040603050506020204" pitchFamily="18" charset="0"/>
                <a:cs typeface="Arial"/>
                <a:sym typeface="Arial"/>
              </a:rPr>
              <a:t>2. Em ứng xử như thế nào trong tình huống sau:</a:t>
            </a:r>
            <a:endParaRPr kumimoji="0" sz="3200" b="1" i="0" u="none" strike="noStrike" kern="1200" cap="none" spc="0" normalizeH="0" baseline="0" noProof="0" dirty="0">
              <a:ln>
                <a:noFill/>
              </a:ln>
              <a:solidFill>
                <a:prstClr val="white"/>
              </a:solidFill>
              <a:effectLst/>
              <a:uLnTx/>
              <a:uFillTx/>
              <a:latin typeface="UTM Androgyne" panose="02040603050506020204" pitchFamily="18" charset="0"/>
              <a:ea typeface="+mn-ea"/>
              <a:cs typeface="Arial"/>
              <a:sym typeface="Arial"/>
            </a:endParaRPr>
          </a:p>
        </p:txBody>
      </p:sp>
      <p:pic>
        <p:nvPicPr>
          <p:cNvPr id="25" name="图片 14">
            <a:extLst>
              <a:ext uri="{FF2B5EF4-FFF2-40B4-BE49-F238E27FC236}">
                <a16:creationId xmlns:a16="http://schemas.microsoft.com/office/drawing/2014/main" xmlns="" id="{3C10E612-E607-B35B-D6CC-ED143C68B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38" name="图片 14">
            <a:extLst>
              <a:ext uri="{FF2B5EF4-FFF2-40B4-BE49-F238E27FC236}">
                <a16:creationId xmlns:a16="http://schemas.microsoft.com/office/drawing/2014/main" xmlns="" id="{F4F0173A-0105-4248-F0C8-E9F2988FB0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52982">
            <a:off x="9668989" y="-37988"/>
            <a:ext cx="2999352" cy="2118139"/>
          </a:xfrm>
          <a:prstGeom prst="rect">
            <a:avLst/>
          </a:prstGeom>
        </p:spPr>
      </p:pic>
      <p:pic>
        <p:nvPicPr>
          <p:cNvPr id="3" name="Picture 2">
            <a:extLst>
              <a:ext uri="{FF2B5EF4-FFF2-40B4-BE49-F238E27FC236}">
                <a16:creationId xmlns:a16="http://schemas.microsoft.com/office/drawing/2014/main" xmlns="" id="{ECD0B712-281F-4648-B3B1-B7C120030485}"/>
              </a:ext>
            </a:extLst>
          </p:cNvPr>
          <p:cNvPicPr>
            <a:picLocks noChangeAspect="1"/>
          </p:cNvPicPr>
          <p:nvPr/>
        </p:nvPicPr>
        <p:blipFill>
          <a:blip r:embed="rId3"/>
          <a:stretch>
            <a:fillRect/>
          </a:stretch>
        </p:blipFill>
        <p:spPr>
          <a:xfrm>
            <a:off x="301921" y="1455885"/>
            <a:ext cx="5377519" cy="3369120"/>
          </a:xfrm>
          <a:prstGeom prst="rect">
            <a:avLst/>
          </a:prstGeom>
        </p:spPr>
      </p:pic>
      <p:sp>
        <p:nvSpPr>
          <p:cNvPr id="12" name="Speech Bubble: Rectangle with Corners Rounded 11">
            <a:extLst>
              <a:ext uri="{FF2B5EF4-FFF2-40B4-BE49-F238E27FC236}">
                <a16:creationId xmlns:a16="http://schemas.microsoft.com/office/drawing/2014/main" xmlns="" id="{4DC5E619-DCCA-44D7-A26C-312F58BBFDD9}"/>
              </a:ext>
            </a:extLst>
          </p:cNvPr>
          <p:cNvSpPr/>
          <p:nvPr/>
        </p:nvSpPr>
        <p:spPr>
          <a:xfrm>
            <a:off x="5679440" y="1542607"/>
            <a:ext cx="5638801" cy="3169724"/>
          </a:xfrm>
          <a:prstGeom prst="wedgeRoundRectCallout">
            <a:avLst>
              <a:gd name="adj1" fmla="val 42483"/>
              <a:gd name="adj2" fmla="val 58854"/>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just">
              <a:defRPr/>
            </a:pPr>
            <a:r>
              <a:rPr lang="vi-VN" sz="3200" b="1" kern="0" dirty="0">
                <a:solidFill>
                  <a:srgbClr val="002060"/>
                </a:solidFill>
                <a:latin typeface="Calibri" panose="020F0502020204030204" pitchFamily="34" charset="0"/>
                <a:cs typeface="Calibri" panose="020F0502020204030204" pitchFamily="34" charset="0"/>
              </a:rPr>
              <a:t>Nếu em là bạn nam trong hình em sẽ giữ lại những trang giấy trắng để làm nháp hoặc đóng thành quyển vở mới vì nếu bỏ quyển vở đó đi sẽ rất lãng phí và làm ô nhiễm môi trường.</a:t>
            </a:r>
          </a:p>
        </p:txBody>
      </p:sp>
      <p:pic>
        <p:nvPicPr>
          <p:cNvPr id="13" name="Picture 12">
            <a:extLst>
              <a:ext uri="{FF2B5EF4-FFF2-40B4-BE49-F238E27FC236}">
                <a16:creationId xmlns:a16="http://schemas.microsoft.com/office/drawing/2014/main" xmlns="" id="{F12352FC-D344-49FF-921D-97757B77AE32}"/>
              </a:ext>
            </a:extLst>
          </p:cNvPr>
          <p:cNvPicPr>
            <a:picLocks noChangeAspect="1"/>
          </p:cNvPicPr>
          <p:nvPr/>
        </p:nvPicPr>
        <p:blipFill>
          <a:blip r:embed="rId4"/>
          <a:stretch>
            <a:fillRect/>
          </a:stretch>
        </p:blipFill>
        <p:spPr>
          <a:xfrm>
            <a:off x="10470935" y="4645698"/>
            <a:ext cx="1546432" cy="1975803"/>
          </a:xfrm>
          <a:prstGeom prst="rect">
            <a:avLst/>
          </a:prstGeom>
        </p:spPr>
      </p:pic>
    </p:spTree>
    <p:extLst>
      <p:ext uri="{BB962C8B-B14F-4D97-AF65-F5344CB8AC3E}">
        <p14:creationId xmlns:p14="http://schemas.microsoft.com/office/powerpoint/2010/main" val="37638067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264</Words>
  <Application>Microsoft Office PowerPoint</Application>
  <PresentationFormat>Widescreen</PresentationFormat>
  <Paragraphs>24</Paragraphs>
  <Slides>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Calibri</vt:lpstr>
      <vt:lpstr>Calibri Light</vt:lpstr>
      <vt:lpstr>Gochi Hand</vt:lpstr>
      <vt:lpstr>Times New Roman</vt:lpstr>
      <vt:lpstr>UTM Androgyne</vt:lpstr>
      <vt:lpstr>UVN Bai Sau Nang</vt:lpstr>
      <vt:lpstr>字体视界-撸撸手写字体</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STD_NHA</cp:lastModifiedBy>
  <cp:revision>32</cp:revision>
  <dcterms:created xsi:type="dcterms:W3CDTF">2022-10-25T12:09:33Z</dcterms:created>
  <dcterms:modified xsi:type="dcterms:W3CDTF">2025-02-09T14:29:05Z</dcterms:modified>
</cp:coreProperties>
</file>