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92" r:id="rId3"/>
  </p:sldMasterIdLst>
  <p:notesMasterIdLst>
    <p:notesMasterId r:id="rId23"/>
  </p:notesMasterIdLst>
  <p:sldIdLst>
    <p:sldId id="406" r:id="rId4"/>
    <p:sldId id="257" r:id="rId5"/>
    <p:sldId id="407" r:id="rId6"/>
    <p:sldId id="408" r:id="rId7"/>
    <p:sldId id="409" r:id="rId8"/>
    <p:sldId id="410" r:id="rId9"/>
    <p:sldId id="411" r:id="rId10"/>
    <p:sldId id="326" r:id="rId11"/>
    <p:sldId id="412" r:id="rId12"/>
    <p:sldId id="413" r:id="rId13"/>
    <p:sldId id="414" r:id="rId14"/>
    <p:sldId id="395" r:id="rId15"/>
    <p:sldId id="396" r:id="rId16"/>
    <p:sldId id="415" r:id="rId17"/>
    <p:sldId id="416" r:id="rId18"/>
    <p:sldId id="417" r:id="rId19"/>
    <p:sldId id="402" r:id="rId20"/>
    <p:sldId id="403" r:id="rId21"/>
    <p:sldId id="322"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658"/>
    <a:srgbClr val="26C0BC"/>
    <a:srgbClr val="E4403D"/>
    <a:srgbClr val="48AEE6"/>
    <a:srgbClr val="7FBCDA"/>
    <a:srgbClr val="CBEBFD"/>
    <a:srgbClr val="FEEFF4"/>
    <a:srgbClr val="FF7D88"/>
    <a:srgbClr val="E6D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showGuides="1">
      <p:cViewPr varScale="1">
        <p:scale>
          <a:sx n="81" d="100"/>
          <a:sy n="81" d="100"/>
        </p:scale>
        <p:origin x="677" y="72"/>
      </p:cViewPr>
      <p:guideLst>
        <p:guide orient="horz" pos="2160"/>
        <p:guide pos="3845"/>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2025/3/12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extLst>
      <p:ext uri="{BB962C8B-B14F-4D97-AF65-F5344CB8AC3E}">
        <p14:creationId xmlns:p14="http://schemas.microsoft.com/office/powerpoint/2010/main" val="170553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7AC028-0154-4EC5-A8C8-8B462F5E2882}" type="slidenum">
              <a:rPr lang="zh-CN" altLang="en-US" smtClean="0"/>
              <a:t>1</a:t>
            </a:fld>
            <a:endParaRPr lang="zh-CN" altLang="en-US"/>
          </a:p>
        </p:txBody>
      </p:sp>
    </p:spTree>
    <p:extLst>
      <p:ext uri="{BB962C8B-B14F-4D97-AF65-F5344CB8AC3E}">
        <p14:creationId xmlns:p14="http://schemas.microsoft.com/office/powerpoint/2010/main" val="358212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65497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8620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extLst>
      <p:ext uri="{BB962C8B-B14F-4D97-AF65-F5344CB8AC3E}">
        <p14:creationId xmlns:p14="http://schemas.microsoft.com/office/powerpoint/2010/main" val="257306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86385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2025/3/12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2025/3/12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2025/3/12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2025/3/12</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2025/3/12</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2025/3/12</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2025/3/12</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2025/3/12</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10" name="Rectangle 9"/>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2025/3/12</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Rectangle 5"/>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2025/3/12</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Rectangle 4"/>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2025/3/12</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2025/3/12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2025/3/12</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2025/3/12</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dirty="0"/>
              <a:t>单击此处编辑母版标题样式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2025/3/12</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千图网海量PPT模板www.58pic.com ">
    <p:spTree>
      <p:nvGrpSpPr>
        <p:cNvPr id="1" name=""/>
        <p:cNvGrpSpPr/>
        <p:nvPr/>
      </p:nvGrpSpPr>
      <p:grpSpPr>
        <a:xfrm>
          <a:off x="0" y="0"/>
          <a:ext cx="0" cy="0"/>
          <a:chOff x="0" y="0"/>
          <a:chExt cx="0" cy="0"/>
        </a:xfrm>
      </p:grpSpPr>
      <p:sp>
        <p:nvSpPr>
          <p:cNvPr id="3" name="Rectangle 2"/>
          <p:cNvSpPr/>
          <p:nvPr userDrawn="1"/>
        </p:nvSpPr>
        <p:spPr>
          <a:xfrm>
            <a:off x="844062" y="641838"/>
            <a:ext cx="3552092" cy="606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5"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8" y="-1018560"/>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9565" y="3301501"/>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4"/>
          <p:cNvGrpSpPr/>
          <p:nvPr/>
        </p:nvGrpSpPr>
        <p:grpSpPr>
          <a:xfrm flipH="1">
            <a:off x="-444673" y="340063"/>
            <a:ext cx="1986645"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3" name="Google Shape;223;p14"/>
          <p:cNvGrpSpPr/>
          <p:nvPr/>
        </p:nvGrpSpPr>
        <p:grpSpPr>
          <a:xfrm>
            <a:off x="10560867" y="1606305"/>
            <a:ext cx="893999"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7" name="Google Shape;227;p14"/>
          <p:cNvGrpSpPr/>
          <p:nvPr/>
        </p:nvGrpSpPr>
        <p:grpSpPr>
          <a:xfrm>
            <a:off x="1148817" y="3175871"/>
            <a:ext cx="653637"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wrap="square" lIns="91425" tIns="91425" rIns="91425" bIns="91425" anchor="t" anchorCtr="0">
            <a:noAutofit/>
          </a:bodyPr>
          <a:lstStyle>
            <a:lvl1pPr lvl="0" algn="ctr" rtl="0">
              <a:lnSpc>
                <a:spcPct val="100000"/>
              </a:lnSpc>
              <a:spcBef>
                <a:spcPct val="267000"/>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ct val="427000"/>
              </a:spcBef>
              <a:spcAft>
                <a:spcPts val="0"/>
              </a:spcAft>
              <a:buSzPts val="1800"/>
              <a:buNone/>
              <a:defRPr sz="2400"/>
            </a:lvl3pPr>
            <a:lvl4pPr lvl="3" algn="ctr" rtl="0">
              <a:lnSpc>
                <a:spcPct val="100000"/>
              </a:lnSpc>
              <a:spcBef>
                <a:spcPct val="427000"/>
              </a:spcBef>
              <a:spcAft>
                <a:spcPts val="0"/>
              </a:spcAft>
              <a:buSzPts val="1800"/>
              <a:buNone/>
              <a:defRPr sz="2400"/>
            </a:lvl4pPr>
            <a:lvl5pPr lvl="4" algn="ctr" rtl="0">
              <a:lnSpc>
                <a:spcPct val="100000"/>
              </a:lnSpc>
              <a:spcBef>
                <a:spcPct val="427000"/>
              </a:spcBef>
              <a:spcAft>
                <a:spcPts val="0"/>
              </a:spcAft>
              <a:buSzPts val="1800"/>
              <a:buNone/>
              <a:defRPr sz="2400"/>
            </a:lvl5pPr>
            <a:lvl6pPr lvl="5" algn="ctr" rtl="0">
              <a:lnSpc>
                <a:spcPct val="100000"/>
              </a:lnSpc>
              <a:spcBef>
                <a:spcPct val="427000"/>
              </a:spcBef>
              <a:spcAft>
                <a:spcPts val="0"/>
              </a:spcAft>
              <a:buSzPts val="1800"/>
              <a:buNone/>
              <a:defRPr sz="2400"/>
            </a:lvl6pPr>
            <a:lvl7pPr lvl="6" algn="ctr" rtl="0">
              <a:lnSpc>
                <a:spcPct val="100000"/>
              </a:lnSpc>
              <a:spcBef>
                <a:spcPct val="427000"/>
              </a:spcBef>
              <a:spcAft>
                <a:spcPts val="0"/>
              </a:spcAft>
              <a:buSzPts val="1800"/>
              <a:buNone/>
              <a:defRPr sz="2400"/>
            </a:lvl7pPr>
            <a:lvl8pPr lvl="7" algn="ctr" rtl="0">
              <a:lnSpc>
                <a:spcPct val="100000"/>
              </a:lnSpc>
              <a:spcBef>
                <a:spcPct val="427000"/>
              </a:spcBef>
              <a:spcAft>
                <a:spcPts val="0"/>
              </a:spcAft>
              <a:buSzPts val="1800"/>
              <a:buNone/>
              <a:defRPr sz="2400"/>
            </a:lvl8pPr>
            <a:lvl9pPr lvl="8" algn="ctr" rtl="0">
              <a:lnSpc>
                <a:spcPct val="100000"/>
              </a:lnSpc>
              <a:spcBef>
                <a:spcPct val="427000"/>
              </a:spcBef>
              <a:spcAft>
                <a:spcPts val="1600"/>
              </a:spcAft>
              <a:buSzPts val="1800"/>
              <a:buNone/>
              <a:defRPr sz="24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2025/3/12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2025/3/12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EDD6555-5A17-43EC-AD60-A02D9CB5220E}" type="datetimeFigureOut">
              <a:rPr lang="zh-CN" altLang="en-US" smtClean="0"/>
              <a:t>2025/3/12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12/03/2025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DD6555-5A17-43EC-AD60-A02D9CB5220E}" type="datetimeFigureOut">
              <a:rPr lang="zh-CN" altLang="en-US" smtClean="0"/>
              <a:t>2025/3/12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DD6555-5A17-43EC-AD60-A02D9CB5220E}" type="datetimeFigureOut">
              <a:rPr lang="zh-CN" altLang="en-US" smtClean="0"/>
              <a:t>2025/3/12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2025/3/12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2025/3/12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3.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D6555-5A17-43EC-AD60-A02D9CB5220E}" type="datetimeFigureOut">
              <a:rPr lang="zh-CN" altLang="en-US" smtClean="0"/>
              <a:t>2025/3/12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D3FFD-2B64-4882-8633-4453E00B9DC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17">
            <a:extLst>
              <a:ext uri="{28A0092B-C50C-407E-A947-70E740481C1C}">
                <a14:useLocalDpi xmlns:a14="http://schemas.microsoft.com/office/drawing/2010/main" val="0"/>
              </a:ext>
            </a:extLst>
          </a:blip>
          <a:srcRect r="24562"/>
          <a:stretch>
            <a:fillRect/>
          </a:stretch>
        </p:blipFill>
        <p:spPr>
          <a:xfrm rot="5400000">
            <a:off x="2667000" y="-2666997"/>
            <a:ext cx="6857999" cy="12192000"/>
          </a:xfrm>
          <a:prstGeom prst="rect">
            <a:avLst/>
          </a:prstGeom>
        </p:spPr>
      </p:pic>
      <p:sp>
        <p:nvSpPr>
          <p:cNvPr id="9" name="矩形 8"/>
          <p:cNvSpPr/>
          <p:nvPr userDrawn="1"/>
        </p:nvSpPr>
        <p:spPr>
          <a:xfrm>
            <a:off x="312975" y="284672"/>
            <a:ext cx="11619195" cy="629728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105" tIns="45053" rIns="90105" bIns="45053"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4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0" name="矩形 9"/>
          <p:cNvSpPr/>
          <p:nvPr userDrawn="1"/>
        </p:nvSpPr>
        <p:spPr>
          <a:xfrm>
            <a:off x="603849" y="538410"/>
            <a:ext cx="11076317" cy="57761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6.xml"/><Relationship Id="rId1" Type="http://schemas.openxmlformats.org/officeDocument/2006/relationships/tags" Target="../tags/tag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6.xml"/><Relationship Id="rId1" Type="http://schemas.openxmlformats.org/officeDocument/2006/relationships/tags" Target="../tags/tag1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9.xml"/><Relationship Id="rId5" Type="http://schemas.microsoft.com/office/2007/relationships/hdphoto" Target="../media/hdphoto1.wdp"/><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6.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6.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6.xml"/><Relationship Id="rId1" Type="http://schemas.openxmlformats.org/officeDocument/2006/relationships/tags" Target="../tags/tag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749040" y="233680"/>
            <a:ext cx="5557520" cy="64633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ỦY BAN NHÂN DÂN HUYỆN AN LÃO</a:t>
            </a:r>
          </a:p>
          <a:p>
            <a:r>
              <a:rPr lang="en-US" b="1" u="sng" dirty="0" smtClean="0">
                <a:latin typeface="Times New Roman" panose="02020603050405020304" pitchFamily="18" charset="0"/>
                <a:cs typeface="Times New Roman" panose="02020603050405020304" pitchFamily="18" charset="0"/>
              </a:rPr>
              <a:t>TRƯỜNG TIỂU HỌC QUANG TRUNG</a:t>
            </a:r>
            <a:endParaRPr lang="en-US" b="1" u="sng"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729480" y="1920240"/>
            <a:ext cx="359664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KHOA HỌC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286000" y="3176508"/>
            <a:ext cx="84836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MỘT SỐ BỆNH LIÊN QUAN ĐẾN DINH DƯỠNG ( TIẾT 1)</a:t>
            </a:r>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729480" y="5934670"/>
            <a:ext cx="437896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GV: </a:t>
            </a:r>
            <a:r>
              <a:rPr lang="en-US" sz="2800" b="1" dirty="0" err="1" smtClean="0">
                <a:latin typeface="Times New Roman" panose="02020603050405020304" pitchFamily="18" charset="0"/>
                <a:cs typeface="Times New Roman" panose="02020603050405020304" pitchFamily="18" charset="0"/>
              </a:rPr>
              <a:t>Nguyễn</a:t>
            </a:r>
            <a:r>
              <a:rPr lang="en-US" sz="2800" b="1" dirty="0" smtClean="0">
                <a:latin typeface="Times New Roman" panose="02020603050405020304" pitchFamily="18" charset="0"/>
                <a:cs typeface="Times New Roman" panose="02020603050405020304" pitchFamily="18" charset="0"/>
              </a:rPr>
              <a:t> T </a:t>
            </a:r>
            <a:r>
              <a:rPr lang="en-US" sz="2800" b="1" dirty="0" err="1" smtClean="0">
                <a:latin typeface="Times New Roman" panose="02020603050405020304" pitchFamily="18" charset="0"/>
                <a:cs typeface="Times New Roman" panose="02020603050405020304" pitchFamily="18" charset="0"/>
              </a:rPr>
              <a:t>Phương</a:t>
            </a:r>
            <a:endParaRPr lang="en-US" sz="28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8775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0873" y="1319013"/>
            <a:ext cx="4724400" cy="3515591"/>
          </a:xfrm>
          <a:prstGeom prst="rect">
            <a:avLst/>
          </a:prstGeom>
        </p:spPr>
      </p:pic>
      <p:grpSp>
        <p:nvGrpSpPr>
          <p:cNvPr id="3" name="Group 2"/>
          <p:cNvGrpSpPr/>
          <p:nvPr/>
        </p:nvGrpSpPr>
        <p:grpSpPr>
          <a:xfrm>
            <a:off x="7178058" y="760665"/>
            <a:ext cx="4814993" cy="5030047"/>
            <a:chOff x="8561" y="898"/>
            <a:chExt cx="5687" cy="5941"/>
          </a:xfrm>
        </p:grpSpPr>
        <p:sp>
          <p:nvSpPr>
            <p:cNvPr id="4" name="Google Shape;2653;p65"/>
            <p:cNvSpPr/>
            <p:nvPr/>
          </p:nvSpPr>
          <p:spPr>
            <a:xfrm>
              <a:off x="8561" y="3566"/>
              <a:ext cx="5687" cy="3273"/>
            </a:xfrm>
            <a:prstGeom prst="roundRect">
              <a:avLst>
                <a:gd name="adj" fmla="val 16667"/>
              </a:avLst>
            </a:prstGeom>
            <a:solidFill>
              <a:schemeClr val="lt1"/>
            </a:solidFill>
            <a:ln w="38100" cap="flat" cmpd="sng">
              <a:solidFill>
                <a:schemeClr val="accen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135" b="0" i="0" u="none" strike="noStrike" kern="1200" cap="none" spc="0" normalizeH="0" baseline="0" noProof="0">
                <a:ln>
                  <a:noFill/>
                </a:ln>
                <a:solidFill>
                  <a:prstClr val="black"/>
                </a:solidFill>
                <a:effectLst/>
                <a:uLnTx/>
                <a:uFillTx/>
                <a:latin typeface="Quicksand Medium"/>
                <a:ea typeface="Quicksand Medium"/>
                <a:cs typeface="Quicksand Medium"/>
                <a:sym typeface="Quicksand Medium"/>
              </a:endParaRPr>
            </a:p>
          </p:txBody>
        </p:sp>
        <p:sp>
          <p:nvSpPr>
            <p:cNvPr id="5" name="Google Shape;2667;p65"/>
            <p:cNvSpPr/>
            <p:nvPr/>
          </p:nvSpPr>
          <p:spPr>
            <a:xfrm flipH="1">
              <a:off x="10102" y="898"/>
              <a:ext cx="3189" cy="1746"/>
            </a:xfrm>
            <a:prstGeom prst="roundRect">
              <a:avLst>
                <a:gd name="adj" fmla="val 16667"/>
              </a:avLst>
            </a:prstGeom>
            <a:solidFill>
              <a:srgbClr val="F656BC"/>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Nguyên</a:t>
              </a:r>
              <a:r>
                <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 </a:t>
              </a: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nhân</a:t>
              </a:r>
              <a:endPar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endParaRPr>
            </a:p>
          </p:txBody>
        </p:sp>
        <p:cxnSp>
          <p:nvCxnSpPr>
            <p:cNvPr id="6" name="Google Shape;2696;p65"/>
            <p:cNvCxnSpPr/>
            <p:nvPr/>
          </p:nvCxnSpPr>
          <p:spPr>
            <a:xfrm flipH="1">
              <a:off x="9695" y="1782"/>
              <a:ext cx="407" cy="2028"/>
            </a:xfrm>
            <a:prstGeom prst="straightConnector1">
              <a:avLst/>
            </a:prstGeom>
            <a:noFill/>
            <a:ln w="9525" cap="flat" cmpd="sng">
              <a:solidFill>
                <a:srgbClr val="F656BC"/>
              </a:solidFill>
              <a:prstDash val="dash"/>
              <a:round/>
              <a:headEnd type="oval" w="med" len="med"/>
              <a:tailEnd type="oval" w="med" len="med"/>
            </a:ln>
          </p:spPr>
        </p:cxnSp>
        <p:cxnSp>
          <p:nvCxnSpPr>
            <p:cNvPr id="7" name="Google Shape;2696;p65"/>
            <p:cNvCxnSpPr/>
            <p:nvPr/>
          </p:nvCxnSpPr>
          <p:spPr>
            <a:xfrm>
              <a:off x="13324" y="1827"/>
              <a:ext cx="407" cy="2028"/>
            </a:xfrm>
            <a:prstGeom prst="straightConnector1">
              <a:avLst/>
            </a:prstGeom>
            <a:noFill/>
            <a:ln w="9525" cap="flat" cmpd="sng">
              <a:solidFill>
                <a:srgbClr val="F656BC"/>
              </a:solidFill>
              <a:prstDash val="dash"/>
              <a:round/>
              <a:headEnd type="oval" w="med" len="med"/>
              <a:tailEnd type="oval" w="med" len="med"/>
            </a:ln>
          </p:spPr>
        </p:cxnSp>
      </p:grpSp>
      <p:sp>
        <p:nvSpPr>
          <p:cNvPr id="8" name="Text Box 0"/>
          <p:cNvSpPr txBox="1"/>
          <p:nvPr/>
        </p:nvSpPr>
        <p:spPr>
          <a:xfrm>
            <a:off x="7248525" y="3496098"/>
            <a:ext cx="4742392" cy="2246769"/>
          </a:xfrm>
          <a:prstGeom prst="rect">
            <a:avLst/>
          </a:prstGeom>
          <a:noFill/>
        </p:spPr>
        <p:txBody>
          <a:bodyPr wrap="square" rtlCol="0">
            <a:spAutoFit/>
          </a:bodyPr>
          <a:lstStyle/>
          <a:p>
            <a:pPr algn="ctr"/>
            <a:r>
              <a:rPr lang="nl-NL" sz="2800" dirty="0">
                <a:latin typeface="Cambria" panose="02040503050406030204" pitchFamily="18" charset="0"/>
                <a:ea typeface="Cambria" panose="02040503050406030204" pitchFamily="18" charset="0"/>
              </a:rPr>
              <a:t>Thói quen </a:t>
            </a:r>
            <a:r>
              <a:rPr lang="vi-VN" sz="2800" dirty="0">
                <a:latin typeface="Cambria" panose="02040503050406030204" pitchFamily="18" charset="0"/>
                <a:ea typeface="Cambria" panose="02040503050406030204" pitchFamily="18" charset="0"/>
              </a:rPr>
              <a:t>(</a:t>
            </a:r>
            <a:r>
              <a:rPr lang="nl-NL" sz="2800" dirty="0">
                <a:latin typeface="Cambria" panose="02040503050406030204" pitchFamily="18" charset="0"/>
                <a:ea typeface="Cambria" panose="02040503050406030204" pitchFamily="18" charset="0"/>
              </a:rPr>
              <a:t>thường xuyên</a:t>
            </a:r>
            <a:r>
              <a:rPr lang="vi-VN" sz="2800" dirty="0">
                <a:latin typeface="Cambria" panose="02040503050406030204" pitchFamily="18" charset="0"/>
                <a:ea typeface="Cambria" panose="02040503050406030204" pitchFamily="18" charset="0"/>
              </a:rPr>
              <a:t>)</a:t>
            </a:r>
            <a:r>
              <a:rPr lang="nl-NL" sz="2800" dirty="0">
                <a:latin typeface="Cambria" panose="02040503050406030204" pitchFamily="18" charset="0"/>
                <a:ea typeface="Cambria" panose="02040503050406030204" pitchFamily="18" charset="0"/>
              </a:rPr>
              <a:t> ăn nhiều thức ăn hơn tiêu chuẩn dành cho một khẩu phần ăn </a:t>
            </a:r>
            <a:r>
              <a:rPr lang="vi-VN" sz="2800" dirty="0">
                <a:latin typeface="Cambria" panose="02040503050406030204" pitchFamily="18" charset="0"/>
                <a:ea typeface="Cambria" panose="02040503050406030204" pitchFamily="18" charset="0"/>
              </a:rPr>
              <a:t>(quá</a:t>
            </a:r>
            <a:r>
              <a:rPr lang="nl-NL" sz="2800" dirty="0">
                <a:latin typeface="Cambria" panose="02040503050406030204" pitchFamily="18" charset="0"/>
                <a:ea typeface="Cambria" panose="02040503050406030204" pitchFamily="18" charset="0"/>
              </a:rPr>
              <a:t> thừa chất đường</a:t>
            </a:r>
            <a:r>
              <a:rPr lang="vi-VN" sz="2800" dirty="0">
                <a:latin typeface="Cambria" panose="02040503050406030204" pitchFamily="18" charset="0"/>
                <a:ea typeface="Cambria" panose="02040503050406030204" pitchFamily="18" charset="0"/>
              </a:rPr>
              <a:t>,</a:t>
            </a:r>
            <a:r>
              <a:rPr lang="nl-NL" sz="2800" dirty="0">
                <a:latin typeface="Cambria" panose="02040503050406030204" pitchFamily="18" charset="0"/>
                <a:ea typeface="Cambria" panose="02040503050406030204" pitchFamily="18" charset="0"/>
              </a:rPr>
              <a:t> bột chất đạm và chất béo</a:t>
            </a:r>
            <a:r>
              <a:rPr lang="vi-VN" sz="2800" dirty="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0871205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5350" y="1553254"/>
            <a:ext cx="5510062" cy="3094946"/>
          </a:xfrm>
          <a:prstGeom prst="rect">
            <a:avLst/>
          </a:prstGeom>
        </p:spPr>
      </p:pic>
      <p:grpSp>
        <p:nvGrpSpPr>
          <p:cNvPr id="3" name="Group 2"/>
          <p:cNvGrpSpPr/>
          <p:nvPr/>
        </p:nvGrpSpPr>
        <p:grpSpPr>
          <a:xfrm>
            <a:off x="7248313" y="760307"/>
            <a:ext cx="4814993" cy="5030047"/>
            <a:chOff x="8561" y="898"/>
            <a:chExt cx="5687" cy="5941"/>
          </a:xfrm>
        </p:grpSpPr>
        <p:sp>
          <p:nvSpPr>
            <p:cNvPr id="4" name="Google Shape;2653;p65"/>
            <p:cNvSpPr/>
            <p:nvPr/>
          </p:nvSpPr>
          <p:spPr>
            <a:xfrm>
              <a:off x="8561" y="3566"/>
              <a:ext cx="5687" cy="3273"/>
            </a:xfrm>
            <a:prstGeom prst="roundRect">
              <a:avLst>
                <a:gd name="adj" fmla="val 16667"/>
              </a:avLst>
            </a:prstGeom>
            <a:solidFill>
              <a:schemeClr val="lt1"/>
            </a:solidFill>
            <a:ln w="38100" cap="flat" cmpd="sng">
              <a:solidFill>
                <a:schemeClr val="accen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7315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135" b="0" i="0" u="none" strike="noStrike" kern="1200" cap="none" spc="0" normalizeH="0" baseline="0" noProof="0">
                <a:ln>
                  <a:noFill/>
                </a:ln>
                <a:solidFill>
                  <a:prstClr val="black"/>
                </a:solidFill>
                <a:effectLst/>
                <a:uLnTx/>
                <a:uFillTx/>
                <a:latin typeface="Quicksand Medium"/>
                <a:ea typeface="Quicksand Medium"/>
                <a:cs typeface="Quicksand Medium"/>
                <a:sym typeface="Quicksand Medium"/>
              </a:endParaRPr>
            </a:p>
          </p:txBody>
        </p:sp>
        <p:sp>
          <p:nvSpPr>
            <p:cNvPr id="5" name="Google Shape;2667;p65"/>
            <p:cNvSpPr/>
            <p:nvPr/>
          </p:nvSpPr>
          <p:spPr>
            <a:xfrm flipH="1">
              <a:off x="10102" y="898"/>
              <a:ext cx="3189" cy="1746"/>
            </a:xfrm>
            <a:prstGeom prst="roundRect">
              <a:avLst>
                <a:gd name="adj" fmla="val 16667"/>
              </a:avLst>
            </a:prstGeom>
            <a:solidFill>
              <a:srgbClr val="F656BC"/>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Nguyên</a:t>
              </a:r>
              <a:r>
                <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 </a:t>
              </a:r>
              <a:r>
                <a:rPr kumimoji="0" lang="en-US" altLang="en-GB" sz="4265"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rPr>
                <a:t>nhân</a:t>
              </a:r>
              <a:endParaRPr kumimoji="0" lang="en-US" altLang="en-GB" sz="4265"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iCiel Cadena" panose="020B0704020202020204" pitchFamily="2" charset="0"/>
                <a:sym typeface="Fredoka One" panose="02000000000000000000"/>
              </a:endParaRPr>
            </a:p>
          </p:txBody>
        </p:sp>
        <p:cxnSp>
          <p:nvCxnSpPr>
            <p:cNvPr id="6" name="Google Shape;2696;p65"/>
            <p:cNvCxnSpPr/>
            <p:nvPr/>
          </p:nvCxnSpPr>
          <p:spPr>
            <a:xfrm flipH="1">
              <a:off x="9695" y="1782"/>
              <a:ext cx="407" cy="2028"/>
            </a:xfrm>
            <a:prstGeom prst="straightConnector1">
              <a:avLst/>
            </a:prstGeom>
            <a:noFill/>
            <a:ln w="9525" cap="flat" cmpd="sng">
              <a:solidFill>
                <a:srgbClr val="F656BC"/>
              </a:solidFill>
              <a:prstDash val="dash"/>
              <a:round/>
              <a:headEnd type="oval" w="med" len="med"/>
              <a:tailEnd type="oval" w="med" len="med"/>
            </a:ln>
          </p:spPr>
        </p:cxnSp>
        <p:cxnSp>
          <p:nvCxnSpPr>
            <p:cNvPr id="7" name="Google Shape;2696;p65"/>
            <p:cNvCxnSpPr/>
            <p:nvPr/>
          </p:nvCxnSpPr>
          <p:spPr>
            <a:xfrm>
              <a:off x="13324" y="1827"/>
              <a:ext cx="407" cy="2028"/>
            </a:xfrm>
            <a:prstGeom prst="straightConnector1">
              <a:avLst/>
            </a:prstGeom>
            <a:noFill/>
            <a:ln w="9525" cap="flat" cmpd="sng">
              <a:solidFill>
                <a:srgbClr val="F656BC"/>
              </a:solidFill>
              <a:prstDash val="dash"/>
              <a:round/>
              <a:headEnd type="oval" w="med" len="med"/>
              <a:tailEnd type="oval" w="med" len="med"/>
            </a:ln>
          </p:spPr>
        </p:cxnSp>
      </p:grpSp>
      <p:sp>
        <p:nvSpPr>
          <p:cNvPr id="8" name="Text Box 0"/>
          <p:cNvSpPr txBox="1"/>
          <p:nvPr/>
        </p:nvSpPr>
        <p:spPr>
          <a:xfrm>
            <a:off x="7248525" y="3496098"/>
            <a:ext cx="4742392" cy="1754326"/>
          </a:xfrm>
          <a:prstGeom prst="rect">
            <a:avLst/>
          </a:prstGeom>
          <a:noFill/>
        </p:spPr>
        <p:txBody>
          <a:bodyPr wrap="square" rtlCol="0">
            <a:spAutoFit/>
          </a:bodyPr>
          <a:lstStyle/>
          <a:p>
            <a:pPr lvl="0" algn="ctr"/>
            <a:r>
              <a:rPr lang="vi-VN" sz="3600" dirty="0">
                <a:solidFill>
                  <a:prstClr val="black"/>
                </a:solidFill>
                <a:latin typeface="Cambria" panose="02040503050406030204" pitchFamily="18" charset="0"/>
                <a:ea typeface="Cambria" panose="02040503050406030204" pitchFamily="18" charset="0"/>
              </a:rPr>
              <a:t>Ăn buổi tối trước khi đi ngủ, ăn đồ ăn nhanh, uống nước ngọt có ga.</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0119983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6703" y="-115764"/>
            <a:ext cx="13183417" cy="7221467"/>
            <a:chOff x="-621217" y="-108433"/>
            <a:chExt cx="13183417" cy="7221467"/>
          </a:xfrm>
        </p:grpSpPr>
        <p:pic>
          <p:nvPicPr>
            <p:cNvPr id="8"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0" name="图片 2"/>
            <p:cNvPicPr>
              <a:picLocks noChangeAspect="1"/>
            </p:cNvPicPr>
            <p:nvPr/>
          </p:nvPicPr>
          <p:blipFill rotWithShape="1">
            <a:blip r:embed="rId5" cstate="print">
              <a:extLst>
                <a:ext uri="{28A0092B-C50C-407E-A947-70E740481C1C}">
                  <a14:useLocalDpi xmlns:a14="http://schemas.microsoft.com/office/drawing/2010/main" val="0"/>
                </a:ext>
              </a:extLst>
            </a:blip>
            <a:srcRect t="2358" b="13608"/>
            <a:stretch>
              <a:fillRect/>
            </a:stretch>
          </p:blipFill>
          <p:spPr>
            <a:xfrm rot="5195870">
              <a:off x="2359758" y="-3089408"/>
              <a:ext cx="7221467" cy="13183417"/>
            </a:xfrm>
            <a:prstGeom prst="rect">
              <a:avLst/>
            </a:prstGeom>
          </p:spPr>
        </p:pic>
      </p:grpSp>
      <p:sp>
        <p:nvSpPr>
          <p:cNvPr id="5" name="Speech Bubble: Rectangle with Corners Rounded 4"/>
          <p:cNvSpPr/>
          <p:nvPr/>
        </p:nvSpPr>
        <p:spPr>
          <a:xfrm flipH="1">
            <a:off x="1257300" y="2076450"/>
            <a:ext cx="8495030" cy="2914650"/>
          </a:xfrm>
          <a:prstGeom prst="wedgeRoundRectCallout">
            <a:avLst>
              <a:gd name="adj1" fmla="val 26230"/>
              <a:gd name="adj2" fmla="val 5006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rPr>
              <a:t>Nguyên nhân dẫn đến bệnh thường do chế độ ăn uống thừa các chất bột đường, chất béo, chất đạm và ít vận động.</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9" name="Content Placeholder 8" descr="Picture1gh"/>
          <p:cNvPicPr>
            <a:picLocks noGrp="1" noChangeAspect="1"/>
          </p:cNvPicPr>
          <p:nvPr>
            <p:ph sz="half" idx="4294967295"/>
          </p:nvPr>
        </p:nvPicPr>
        <p:blipFill>
          <a:blip r:embed="rId6"/>
          <a:stretch>
            <a:fillRect/>
          </a:stretch>
        </p:blipFill>
        <p:spPr>
          <a:xfrm>
            <a:off x="8777288" y="3043238"/>
            <a:ext cx="4033837" cy="4033837"/>
          </a:xfrm>
          <a:prstGeom prst="rect">
            <a:avLst/>
          </a:prstGeom>
        </p:spPr>
      </p:pic>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49624" r="166" b="80395"/>
          <a:stretch>
            <a:fillRect/>
          </a:stretch>
        </p:blipFill>
        <p:spPr>
          <a:xfrm>
            <a:off x="7366784" y="-14999"/>
            <a:ext cx="4825218" cy="2825026"/>
          </a:xfrm>
          <a:prstGeom prst="rect">
            <a:avLst/>
          </a:prstGeom>
        </p:spPr>
      </p:pic>
      <p:sp>
        <p:nvSpPr>
          <p:cNvPr id="7" name="TextBox 6"/>
          <p:cNvSpPr txBox="1"/>
          <p:nvPr/>
        </p:nvSpPr>
        <p:spPr>
          <a:xfrm>
            <a:off x="1985645" y="1761573"/>
            <a:ext cx="8000999" cy="2308324"/>
          </a:xfrm>
          <a:prstGeom prst="rect">
            <a:avLst/>
          </a:prstGeom>
          <a:noFill/>
        </p:spPr>
        <p:txBody>
          <a:bodyPr wrap="square" rtlCol="0">
            <a:spAutoFit/>
          </a:bodyPr>
          <a:lstStyle/>
          <a:p>
            <a:pPr lvl="0" algn="ctr">
              <a:defRPr/>
            </a:pPr>
            <a:r>
              <a:rPr lang="en-US" sz="4800" u="sng" dirty="0" err="1">
                <a:solidFill>
                  <a:srgbClr val="FF0000"/>
                </a:solidFill>
                <a:latin typeface="Times New Roman" panose="02020603050405020304" pitchFamily="18" charset="0"/>
                <a:cs typeface="Times New Roman" panose="02020603050405020304" pitchFamily="18" charset="0"/>
              </a:rPr>
              <a:t>Hoạt</a:t>
            </a:r>
            <a:r>
              <a:rPr lang="en-US" sz="4800" u="sng" dirty="0">
                <a:solidFill>
                  <a:srgbClr val="FF0000"/>
                </a:solidFill>
                <a:latin typeface="Times New Roman" panose="02020603050405020304" pitchFamily="18" charset="0"/>
                <a:cs typeface="Times New Roman" panose="02020603050405020304" pitchFamily="18" charset="0"/>
              </a:rPr>
              <a:t> </a:t>
            </a:r>
            <a:r>
              <a:rPr lang="en-US" sz="4800" u="sng" dirty="0" err="1">
                <a:solidFill>
                  <a:srgbClr val="FF0000"/>
                </a:solidFill>
                <a:latin typeface="Times New Roman" panose="02020603050405020304" pitchFamily="18" charset="0"/>
                <a:cs typeface="Times New Roman" panose="02020603050405020304" pitchFamily="18" charset="0"/>
              </a:rPr>
              <a:t>động</a:t>
            </a:r>
            <a:r>
              <a:rPr lang="en-US" sz="4800" u="sng" dirty="0">
                <a:solidFill>
                  <a:srgbClr val="FF0000"/>
                </a:solidFill>
                <a:latin typeface="Times New Roman" panose="02020603050405020304" pitchFamily="18" charset="0"/>
                <a:cs typeface="Times New Roman" panose="02020603050405020304" pitchFamily="18" charset="0"/>
              </a:rPr>
              <a:t> 3:</a:t>
            </a:r>
          </a:p>
          <a:p>
            <a:pPr lvl="0" algn="ctr">
              <a:defRPr/>
            </a:pPr>
            <a:r>
              <a:rPr lang="en-US" sz="4800" dirty="0" err="1">
                <a:solidFill>
                  <a:srgbClr val="FF0000"/>
                </a:solidFill>
                <a:latin typeface="Times New Roman" panose="02020603050405020304" pitchFamily="18" charset="0"/>
                <a:cs typeface="Times New Roman" panose="02020603050405020304" pitchFamily="18" charset="0"/>
              </a:rPr>
              <a:t>Một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số</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việc</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làm</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phòng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tránh</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bệnh</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béo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phì</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thừa</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cân</a:t>
            </a:r>
            <a:endParaRPr kumimoji="0" lang="en-US" sz="4800" b="0"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p:cNvSpPr/>
          <p:nvPr/>
        </p:nvSpPr>
        <p:spPr>
          <a:xfrm flipH="1">
            <a:off x="4296410" y="962000"/>
            <a:ext cx="6450330" cy="201612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63DB9"/>
                </a:solidFill>
                <a:latin typeface="Cambria" panose="02040503050406030204" pitchFamily="18" charset="0"/>
                <a:ea typeface="Cambria" panose="02040503050406030204" pitchFamily="18" charset="0"/>
              </a:rPr>
              <a:t>Nêu</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một</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số</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cách</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phòng</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tránh</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thừa</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cân</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béo</a:t>
            </a:r>
            <a:r>
              <a:rPr lang="en-US" sz="4000" b="1" dirty="0">
                <a:solidFill>
                  <a:srgbClr val="063DB9"/>
                </a:solidFill>
                <a:latin typeface="Cambria" panose="02040503050406030204" pitchFamily="18" charset="0"/>
                <a:ea typeface="Cambria" panose="02040503050406030204" pitchFamily="18" charset="0"/>
              </a:rPr>
              <a:t> </a:t>
            </a:r>
            <a:r>
              <a:rPr lang="en-US" sz="4000" b="1" dirty="0" err="1">
                <a:solidFill>
                  <a:srgbClr val="063DB9"/>
                </a:solidFill>
                <a:latin typeface="Cambria" panose="02040503050406030204" pitchFamily="18" charset="0"/>
                <a:ea typeface="Cambria" panose="02040503050406030204" pitchFamily="18" charset="0"/>
              </a:rPr>
              <a:t>phì</a:t>
            </a:r>
            <a:r>
              <a:rPr lang="en-US" sz="4000" b="1" dirty="0">
                <a:solidFill>
                  <a:srgbClr val="063DB9"/>
                </a:solidFill>
                <a:latin typeface="Cambria" panose="02040503050406030204" pitchFamily="18" charset="0"/>
                <a:ea typeface="Cambria" panose="02040503050406030204" pitchFamily="18" charset="0"/>
              </a:rPr>
              <a:t>. </a:t>
            </a:r>
            <a:endParaRPr kumimoji="0" lang="en-US" sz="4000" b="1" i="0" u="none" strike="noStrike" kern="1200" cap="none" spc="0" normalizeH="0" baseline="0" noProof="0" dirty="0">
              <a:ln>
                <a:noFill/>
              </a:ln>
              <a:solidFill>
                <a:srgbClr val="063DB9"/>
              </a:solidFill>
              <a:effectLst/>
              <a:uLnTx/>
              <a:uFillTx/>
              <a:latin typeface="Cambria" panose="02040503050406030204" pitchFamily="18" charset="0"/>
              <a:ea typeface="Cambria" panose="02040503050406030204" pitchFamily="18" charset="0"/>
            </a:endParaRPr>
          </a:p>
        </p:txBody>
      </p:sp>
      <p:grpSp>
        <p:nvGrpSpPr>
          <p:cNvPr id="3" name="Group 2"/>
          <p:cNvGrpSpPr/>
          <p:nvPr/>
        </p:nvGrpSpPr>
        <p:grpSpPr>
          <a:xfrm>
            <a:off x="1095375" y="2686051"/>
            <a:ext cx="4229100" cy="3676650"/>
            <a:chOff x="3601085" y="3439160"/>
            <a:chExt cx="4480560" cy="3797935"/>
          </a:xfrm>
        </p:grpSpPr>
        <p:pic>
          <p:nvPicPr>
            <p:cNvPr id="4" name="Content Placeholder 3" descr="Picture1hh"/>
            <p:cNvPicPr>
              <a:picLocks noChangeAspect="1"/>
            </p:cNvPicPr>
            <p:nvPr/>
          </p:nvPicPr>
          <p:blipFill>
            <a:blip r:embed="rId3"/>
            <a:stretch>
              <a:fillRect/>
            </a:stretch>
          </p:blipFill>
          <p:spPr>
            <a:xfrm>
              <a:off x="3601085" y="3439160"/>
              <a:ext cx="4480560" cy="3797935"/>
            </a:xfrm>
            <a:prstGeom prst="rect">
              <a:avLst/>
            </a:prstGeom>
          </p:spPr>
        </p:pic>
        <p:sp>
          <p:nvSpPr>
            <p:cNvPr id="5" name="Text Box 9"/>
            <p:cNvSpPr txBox="1"/>
            <p:nvPr/>
          </p:nvSpPr>
          <p:spPr>
            <a:xfrm>
              <a:off x="3996055" y="6125210"/>
              <a:ext cx="3690620" cy="604066"/>
            </a:xfrm>
            <a:prstGeom prst="rect">
              <a:avLst/>
            </a:prstGeom>
            <a:solidFill>
              <a:srgbClr val="FBE5D6"/>
            </a:solidFill>
            <a:ln w="28575">
              <a:solidFill>
                <a:srgbClr val="063DB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Thảo</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luận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ustDataLst>
      <p:tags r:id="rId1"/>
    </p:custDataLst>
    <p:extLst>
      <p:ext uri="{BB962C8B-B14F-4D97-AF65-F5344CB8AC3E}">
        <p14:creationId xmlns:p14="http://schemas.microsoft.com/office/powerpoint/2010/main" val="1156750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with low confidence"/>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40873" b="40163"/>
          <a:stretch>
            <a:fillRect/>
          </a:stretch>
        </p:blipFill>
        <p:spPr>
          <a:xfrm>
            <a:off x="1206219" y="-71120"/>
            <a:ext cx="2946681" cy="1126421"/>
          </a:xfrm>
          <a:prstGeom prst="rect">
            <a:avLst/>
          </a:prstGeom>
        </p:spPr>
      </p:pic>
      <p:sp>
        <p:nvSpPr>
          <p:cNvPr id="3" name="TextBox 2"/>
          <p:cNvSpPr txBox="1"/>
          <p:nvPr/>
        </p:nvSpPr>
        <p:spPr>
          <a:xfrm>
            <a:off x="1025409" y="190497"/>
            <a:ext cx="32608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có</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biết</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p:cNvSpPr txBox="1"/>
          <p:nvPr/>
        </p:nvSpPr>
        <p:spPr>
          <a:xfrm>
            <a:off x="390525" y="1552575"/>
            <a:ext cx="11210925" cy="3926716"/>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500"/>
              </a:spcAft>
              <a:buClrTx/>
              <a:buSzTx/>
              <a:buFont typeface="Arial" panose="020B0604020202020204" pitchFamily="34" charset="0"/>
              <a:buChar char="•"/>
              <a:defRPr/>
            </a:pPr>
            <a:r>
              <a:rPr kumimoji="0" lang="vi-VN" sz="35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Chế độ dinh dưỡng và vận động có vai trò quan trọng với sự phát triển chiều cao cơ thể. Vận động cơ bắp giúp xương tăng cường hấp thụ can-xi từ thức ăn hằng ngày để xương dài ra, chắc chắn hơn.</a:t>
            </a:r>
          </a:p>
          <a:p>
            <a:pPr marL="571500" marR="0" lvl="0" indent="-571500" algn="just" defTabSz="914400" rtl="0" eaLnBrk="1" fontAlgn="auto" latinLnBrk="0" hangingPunct="1">
              <a:lnSpc>
                <a:spcPct val="100000"/>
              </a:lnSpc>
              <a:spcBef>
                <a:spcPts val="0"/>
              </a:spcBef>
              <a:spcAft>
                <a:spcPts val="500"/>
              </a:spcAft>
              <a:buClrTx/>
              <a:buSzTx/>
              <a:buFont typeface="Arial" panose="020B0604020202020204" pitchFamily="34" charset="0"/>
              <a:buChar char="•"/>
              <a:defRPr/>
            </a:pPr>
            <a:r>
              <a:rPr kumimoji="0" lang="vi-VN" sz="35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Học sinh tiểu học cần thực hiện hoạt động vận động ít nhất 60 phút mỗi ngày như chơi thể thao, đi bộ, đạp xe,..., làm một số việc nhà phù hợp.</a:t>
            </a:r>
          </a:p>
        </p:txBody>
      </p:sp>
    </p:spTree>
    <p:custDataLst>
      <p:tags r:id="rId1"/>
    </p:custDataLst>
    <p:extLst>
      <p:ext uri="{BB962C8B-B14F-4D97-AF65-F5344CB8AC3E}">
        <p14:creationId xmlns:p14="http://schemas.microsoft.com/office/powerpoint/2010/main" val="34685671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0"/>
          <p:cNvSpPr/>
          <p:nvPr/>
        </p:nvSpPr>
        <p:spPr>
          <a:xfrm>
            <a:off x="4048125" y="419100"/>
            <a:ext cx="3924300" cy="1133477"/>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Cách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phòng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tránh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thừa</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béo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phì</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10"/>
          <p:cNvSpPr/>
          <p:nvPr/>
        </p:nvSpPr>
        <p:spPr>
          <a:xfrm>
            <a:off x="1162050" y="2247902"/>
            <a:ext cx="2305050" cy="3019424"/>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Ăn uống điều độ theo khẩu phần ăn.</a:t>
            </a:r>
          </a:p>
        </p:txBody>
      </p:sp>
      <p:sp>
        <p:nvSpPr>
          <p:cNvPr id="4" name="Rectangle: Rounded Corners 16"/>
          <p:cNvSpPr/>
          <p:nvPr/>
        </p:nvSpPr>
        <p:spPr>
          <a:xfrm>
            <a:off x="4353718" y="2295528"/>
            <a:ext cx="3733801" cy="3314698"/>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a:latin typeface="Cambria" panose="02040503050406030204" pitchFamily="18" charset="0"/>
                <a:ea typeface="Cambria" panose="02040503050406030204" pitchFamily="18" charset="0"/>
              </a:rPr>
              <a:t>Thời gian ngồi tĩnh tại xen kẽ với các hoạt động vận động trong ngày.</a:t>
            </a:r>
          </a:p>
        </p:txBody>
      </p:sp>
      <p:sp>
        <p:nvSpPr>
          <p:cNvPr id="5" name="Rectangle: Rounded Corners 19"/>
          <p:cNvSpPr/>
          <p:nvPr/>
        </p:nvSpPr>
        <p:spPr>
          <a:xfrm>
            <a:off x="8648700" y="2286002"/>
            <a:ext cx="2791619" cy="3009898"/>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Ngủ sớm, hạn chế thức khuya, uống nước ngọt có ga. </a:t>
            </a:r>
            <a:endParaRPr lang="en-US" sz="32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7432260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BEBFD"/>
        </a:solidFill>
        <a:effectLst/>
      </p:bgPr>
    </p:bg>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3"/>
          <a:stretch>
            <a:fillRect/>
          </a:stretch>
        </p:blipFill>
        <p:spPr>
          <a:xfrm>
            <a:off x="0" y="1905"/>
            <a:ext cx="12189460" cy="6856095"/>
          </a:xfrm>
          <a:prstGeom prst="rect">
            <a:avLst/>
          </a:prstGeom>
        </p:spPr>
      </p:pic>
      <p:sp>
        <p:nvSpPr>
          <p:cNvPr id="4" name="Rectangle: Rounded Corners 3"/>
          <p:cNvSpPr/>
          <p:nvPr/>
        </p:nvSpPr>
        <p:spPr>
          <a:xfrm>
            <a:off x="342900" y="333375"/>
            <a:ext cx="11563350" cy="6315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Microsoft YaHei" panose="020B0503020204020204" charset="-122"/>
              <a:cs typeface="+mn-cs"/>
            </a:endParaRPr>
          </a:p>
        </p:txBody>
      </p:sp>
      <p:sp>
        <p:nvSpPr>
          <p:cNvPr id="10" name="TextBox 9"/>
          <p:cNvSpPr txBox="1"/>
          <p:nvPr/>
        </p:nvSpPr>
        <p:spPr>
          <a:xfrm>
            <a:off x="666750" y="166370"/>
            <a:ext cx="10725149" cy="1055608"/>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defRPr/>
            </a:pPr>
            <a:r>
              <a:rPr lang="vi-VN" sz="2800" b="1" dirty="0">
                <a:solidFill>
                  <a:prstClr val="black"/>
                </a:solidFill>
                <a:latin typeface="Calibri" panose="020F0502020204030204" pitchFamily="34" charset="0"/>
                <a:cs typeface="Calibri" panose="020F0502020204030204" pitchFamily="34" charset="0"/>
              </a:rPr>
              <a:t>Lập bảng và theo dõi thực hiện một số hoạt động đó trong ba ngày theo gợi ý:</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charset="-122"/>
              <a:cs typeface="Calibri" panose="020F0502020204030204" pitchFamily="34" charset="0"/>
            </a:endParaRPr>
          </a:p>
        </p:txBody>
      </p:sp>
      <p:pic>
        <p:nvPicPr>
          <p:cNvPr id="9" name="Picture 8"/>
          <p:cNvPicPr>
            <a:picLocks noChangeAspect="1"/>
          </p:cNvPicPr>
          <p:nvPr/>
        </p:nvPicPr>
        <p:blipFill>
          <a:blip r:embed="rId4"/>
          <a:stretch>
            <a:fillRect/>
          </a:stretch>
        </p:blipFill>
        <p:spPr>
          <a:xfrm>
            <a:off x="1209674" y="1466849"/>
            <a:ext cx="9433859" cy="42957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BEBFD"/>
        </a:solidFill>
        <a:effectLst/>
      </p:bgPr>
    </p:bg>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3"/>
          <a:stretch>
            <a:fillRect/>
          </a:stretch>
        </p:blipFill>
        <p:spPr>
          <a:xfrm>
            <a:off x="0" y="1905"/>
            <a:ext cx="12189460" cy="6856095"/>
          </a:xfrm>
          <a:prstGeom prst="rect">
            <a:avLst/>
          </a:prstGeom>
        </p:spPr>
      </p:pic>
      <p:sp>
        <p:nvSpPr>
          <p:cNvPr id="4" name="Rectangle: Rounded Corners 3"/>
          <p:cNvSpPr/>
          <p:nvPr/>
        </p:nvSpPr>
        <p:spPr>
          <a:xfrm>
            <a:off x="342900" y="333375"/>
            <a:ext cx="11563350" cy="6315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Microsoft YaHei" panose="020B0503020204020204" charset="-122"/>
              <a:cs typeface="+mn-cs"/>
            </a:endParaRPr>
          </a:p>
        </p:txBody>
      </p:sp>
      <p:graphicFrame>
        <p:nvGraphicFramePr>
          <p:cNvPr id="2" name="Table 1"/>
          <p:cNvGraphicFramePr>
            <a:graphicFrameLocks noGrp="1"/>
          </p:cNvGraphicFramePr>
          <p:nvPr/>
        </p:nvGraphicFramePr>
        <p:xfrm>
          <a:off x="1409700" y="1466850"/>
          <a:ext cx="9096376" cy="4791076"/>
        </p:xfrm>
        <a:graphic>
          <a:graphicData uri="http://schemas.openxmlformats.org/drawingml/2006/table">
            <a:tbl>
              <a:tblPr>
                <a:tableStyleId>{BDBED569-4797-4DF1-A0F4-6AAB3CD982D8}</a:tableStyleId>
              </a:tblPr>
              <a:tblGrid>
                <a:gridCol w="3613629">
                  <a:extLst>
                    <a:ext uri="{9D8B030D-6E8A-4147-A177-3AD203B41FA5}">
                      <a16:colId xmlns:a16="http://schemas.microsoft.com/office/drawing/2014/main" xmlns="" val="20000"/>
                    </a:ext>
                  </a:extLst>
                </a:gridCol>
                <a:gridCol w="2005054">
                  <a:extLst>
                    <a:ext uri="{9D8B030D-6E8A-4147-A177-3AD203B41FA5}">
                      <a16:colId xmlns:a16="http://schemas.microsoft.com/office/drawing/2014/main" xmlns="" val="20001"/>
                    </a:ext>
                  </a:extLst>
                </a:gridCol>
                <a:gridCol w="1812478">
                  <a:extLst>
                    <a:ext uri="{9D8B030D-6E8A-4147-A177-3AD203B41FA5}">
                      <a16:colId xmlns:a16="http://schemas.microsoft.com/office/drawing/2014/main" xmlns="" val="20002"/>
                    </a:ext>
                  </a:extLst>
                </a:gridCol>
                <a:gridCol w="1665215">
                  <a:extLst>
                    <a:ext uri="{9D8B030D-6E8A-4147-A177-3AD203B41FA5}">
                      <a16:colId xmlns:a16="http://schemas.microsoft.com/office/drawing/2014/main" xmlns="" val="20003"/>
                    </a:ext>
                  </a:extLst>
                </a:gridCol>
              </a:tblGrid>
              <a:tr h="532342">
                <a:tc rowSpan="2">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Hoạt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động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động</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tc gridSpan="3">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Thời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gian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phút</a:t>
                      </a:r>
                      <a:r>
                        <a:rPr lang="en-US" sz="2800" b="1" dirty="0">
                          <a:solidFill>
                            <a:srgbClr val="000000"/>
                          </a:solidFill>
                          <a:effectLst/>
                          <a:latin typeface="Cambria" panose="02040503050406030204" pitchFamily="18" charset="0"/>
                          <a:ea typeface="Cambria" panose="02040503050406030204" pitchFamily="18" charset="0"/>
                        </a:rPr>
                        <a:t>)</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32342">
                <a:tc vMerge="1">
                  <a:txBody>
                    <a:bodyPr/>
                    <a:lstStyle/>
                    <a:p>
                      <a:endParaRPr lang="en-US"/>
                    </a:p>
                  </a:txBody>
                  <a:tcPr/>
                </a:tc>
                <a:tc>
                  <a:txBody>
                    <a:bodyPr/>
                    <a:lstStyle/>
                    <a:p>
                      <a:pPr algn="ctr"/>
                      <a:r>
                        <a:rPr lang="en-US" sz="2800" b="1">
                          <a:solidFill>
                            <a:srgbClr val="000000"/>
                          </a:solidFill>
                          <a:effectLst/>
                          <a:latin typeface="Cambria" panose="02040503050406030204" pitchFamily="18" charset="0"/>
                          <a:ea typeface="Cambria" panose="02040503050406030204" pitchFamily="18" charset="0"/>
                        </a:rPr>
                        <a:t>Ngày 1</a:t>
                      </a:r>
                      <a:endParaRPr lang="en-US" sz="280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tc>
                  <a:txBody>
                    <a:bodyPr/>
                    <a:lstStyle/>
                    <a:p>
                      <a:pPr algn="ctr"/>
                      <a:r>
                        <a:rPr lang="en-US" sz="2800" b="1">
                          <a:solidFill>
                            <a:srgbClr val="000000"/>
                          </a:solidFill>
                          <a:effectLst/>
                          <a:latin typeface="Cambria" panose="02040503050406030204" pitchFamily="18" charset="0"/>
                          <a:ea typeface="Cambria" panose="02040503050406030204" pitchFamily="18" charset="0"/>
                        </a:rPr>
                        <a:t>Ngày 2</a:t>
                      </a:r>
                      <a:endParaRPr lang="en-US" sz="280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Ngày</a:t>
                      </a:r>
                      <a:r>
                        <a:rPr lang="en-US" sz="2800" b="1" dirty="0">
                          <a:solidFill>
                            <a:srgbClr val="000000"/>
                          </a:solidFill>
                          <a:effectLst/>
                          <a:latin typeface="Cambria" panose="02040503050406030204" pitchFamily="18" charset="0"/>
                          <a:ea typeface="Cambria" panose="02040503050406030204" pitchFamily="18" charset="0"/>
                        </a:rPr>
                        <a:t> 3</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solidFill>
                      <a:schemeClr val="accent6">
                        <a:lumMod val="20000"/>
                        <a:lumOff val="80000"/>
                      </a:schemeClr>
                    </a:solidFill>
                  </a:tcPr>
                </a:tc>
                <a:extLst>
                  <a:ext uri="{0D108BD9-81ED-4DB2-BD59-A6C34878D82A}">
                    <a16:rowId xmlns:a16="http://schemas.microsoft.com/office/drawing/2014/main" xmlns="" val="10001"/>
                  </a:ext>
                </a:extLst>
              </a:tr>
              <a:tr h="1064683">
                <a:tc>
                  <a:txBody>
                    <a:bodyPr/>
                    <a:lstStyle/>
                    <a:p>
                      <a:pPr algn="just"/>
                      <a:r>
                        <a:rPr lang="vi-VN" sz="2800">
                          <a:solidFill>
                            <a:srgbClr val="000000"/>
                          </a:solidFill>
                          <a:effectLst/>
                          <a:latin typeface="Cambria" panose="02040503050406030204" pitchFamily="18" charset="0"/>
                          <a:ea typeface="Cambria" panose="02040503050406030204" pitchFamily="18" charset="0"/>
                        </a:rPr>
                        <a:t>Đi bộ đến trường, về nhà</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extLst>
                  <a:ext uri="{0D108BD9-81ED-4DB2-BD59-A6C34878D82A}">
                    <a16:rowId xmlns:a16="http://schemas.microsoft.com/office/drawing/2014/main" xmlns="" val="10002"/>
                  </a:ext>
                </a:extLst>
              </a:tr>
              <a:tr h="532342">
                <a:tc>
                  <a:txBody>
                    <a:bodyPr/>
                    <a:lstStyle/>
                    <a:p>
                      <a:pPr algn="just"/>
                      <a:r>
                        <a:rPr lang="en-US" sz="2800">
                          <a:solidFill>
                            <a:srgbClr val="000000"/>
                          </a:solidFill>
                          <a:effectLst/>
                          <a:latin typeface="Cambria" panose="02040503050406030204" pitchFamily="18" charset="0"/>
                          <a:ea typeface="Cambria" panose="02040503050406030204" pitchFamily="18" charset="0"/>
                        </a:rPr>
                        <a:t>Quét nhà</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marL="0" marR="0" marT="0" marB="0"/>
                </a:tc>
                <a:extLst>
                  <a:ext uri="{0D108BD9-81ED-4DB2-BD59-A6C34878D82A}">
                    <a16:rowId xmlns:a16="http://schemas.microsoft.com/office/drawing/2014/main" xmlns="" val="10003"/>
                  </a:ext>
                </a:extLst>
              </a:tr>
              <a:tr h="532342">
                <a:tc>
                  <a:txBody>
                    <a:bodyPr/>
                    <a:lstStyle/>
                    <a:p>
                      <a:pPr algn="just"/>
                      <a:r>
                        <a:rPr lang="vi-VN" sz="2800">
                          <a:solidFill>
                            <a:srgbClr val="000000"/>
                          </a:solidFill>
                          <a:effectLst/>
                          <a:latin typeface="Cambria" panose="02040503050406030204" pitchFamily="18" charset="0"/>
                          <a:ea typeface="Cambria" panose="02040503050406030204" pitchFamily="18" charset="0"/>
                        </a:rPr>
                        <a:t>Chơi thể thao</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15</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20</a:t>
                      </a:r>
                    </a:p>
                  </a:txBody>
                  <a:tcPr marL="0" marR="0" marT="0" marB="0"/>
                </a:tc>
                <a:extLst>
                  <a:ext uri="{0D108BD9-81ED-4DB2-BD59-A6C34878D82A}">
                    <a16:rowId xmlns:a16="http://schemas.microsoft.com/office/drawing/2014/main" xmlns="" val="10004"/>
                  </a:ext>
                </a:extLst>
              </a:tr>
              <a:tr h="1064683">
                <a:tc>
                  <a:txBody>
                    <a:bodyPr/>
                    <a:lstStyle/>
                    <a:p>
                      <a:pPr algn="just"/>
                      <a:r>
                        <a:rPr lang="en-US" sz="2800">
                          <a:solidFill>
                            <a:srgbClr val="000000"/>
                          </a:solidFill>
                          <a:effectLst/>
                          <a:latin typeface="Cambria" panose="02040503050406030204" pitchFamily="18" charset="0"/>
                          <a:ea typeface="Cambria" panose="02040503050406030204" pitchFamily="18" charset="0"/>
                        </a:rPr>
                        <a:t>Tập thể dục buổi sáng</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marL="0" marR="0" marT="0" marB="0"/>
                </a:tc>
                <a:extLst>
                  <a:ext uri="{0D108BD9-81ED-4DB2-BD59-A6C34878D82A}">
                    <a16:rowId xmlns:a16="http://schemas.microsoft.com/office/drawing/2014/main" xmlns="" val="10005"/>
                  </a:ext>
                </a:extLst>
              </a:tr>
              <a:tr h="532342">
                <a:tc>
                  <a:txBody>
                    <a:bodyPr/>
                    <a:lstStyle/>
                    <a:p>
                      <a:pPr algn="just"/>
                      <a:r>
                        <a:rPr lang="en-US" sz="2800">
                          <a:solidFill>
                            <a:srgbClr val="000000"/>
                          </a:solidFill>
                          <a:effectLst/>
                          <a:latin typeface="Cambria" panose="02040503050406030204" pitchFamily="18" charset="0"/>
                          <a:ea typeface="Cambria" panose="02040503050406030204" pitchFamily="18" charset="0"/>
                        </a:rPr>
                        <a:t>Tổng</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25</a:t>
                      </a:r>
                    </a:p>
                  </a:txBody>
                  <a:tcPr marL="0" marR="0" marT="0" marB="0"/>
                </a:tc>
                <a:tc>
                  <a:txBody>
                    <a:bodyPr/>
                    <a:lstStyle/>
                    <a:p>
                      <a:pPr algn="ctr"/>
                      <a:r>
                        <a:rPr lang="en-US" sz="2800">
                          <a:solidFill>
                            <a:srgbClr val="000000"/>
                          </a:solidFill>
                          <a:effectLst/>
                          <a:latin typeface="Cambria" panose="02040503050406030204" pitchFamily="18" charset="0"/>
                          <a:ea typeface="Cambria" panose="02040503050406030204" pitchFamily="18" charset="0"/>
                        </a:rPr>
                        <a:t>35</a:t>
                      </a:r>
                    </a:p>
                  </a:txBody>
                  <a:tcPr marL="0" marR="0" marT="0" marB="0"/>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45</a:t>
                      </a:r>
                    </a:p>
                  </a:txBody>
                  <a:tcPr marL="0" marR="0" marT="0" marB="0"/>
                </a:tc>
                <a:extLst>
                  <a:ext uri="{0D108BD9-81ED-4DB2-BD59-A6C34878D82A}">
                    <a16:rowId xmlns:a16="http://schemas.microsoft.com/office/drawing/2014/main" xmlns="" val="10006"/>
                  </a:ext>
                </a:extLst>
              </a:tr>
            </a:tbl>
          </a:graphicData>
        </a:graphic>
      </p:graphicFrame>
      <p:pic>
        <p:nvPicPr>
          <p:cNvPr id="3" name="Picture 2" descr="A screenshot of a computer&#10;&#10;Description automatically generated with low confidence"/>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t="40873" b="40163"/>
          <a:stretch>
            <a:fillRect/>
          </a:stretch>
        </p:blipFill>
        <p:spPr>
          <a:xfrm>
            <a:off x="4568544" y="0"/>
            <a:ext cx="2946681" cy="1126421"/>
          </a:xfrm>
          <a:prstGeom prst="rect">
            <a:avLst/>
          </a:prstGeom>
        </p:spPr>
      </p:pic>
      <p:sp>
        <p:nvSpPr>
          <p:cNvPr id="5" name="TextBox 4"/>
          <p:cNvSpPr txBox="1"/>
          <p:nvPr/>
        </p:nvSpPr>
        <p:spPr>
          <a:xfrm>
            <a:off x="4387734" y="190497"/>
            <a:ext cx="32608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dụ</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BEBFD"/>
        </a:solidFill>
        <a:effectLst/>
      </p:bgPr>
    </p:bg>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3"/>
          <a:stretch>
            <a:fillRect/>
          </a:stretch>
        </p:blipFill>
        <p:spPr>
          <a:xfrm>
            <a:off x="0" y="1905"/>
            <a:ext cx="12189460" cy="6856095"/>
          </a:xfrm>
          <a:prstGeom prst="rect">
            <a:avLst/>
          </a:prstGeom>
        </p:spPr>
      </p:pic>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p:cNvPicPr>
            <a:picLocks noChangeAspect="1"/>
          </p:cNvPicPr>
          <p:nvPr/>
        </p:nvPicPr>
        <p:blipFill rotWithShape="1">
          <a:blip r:embed="rId4" cstate="screen"/>
          <a:srcRect l="27938" r="28272"/>
          <a:stretch>
            <a:fillRect/>
          </a:stretch>
        </p:blipFill>
        <p:spPr>
          <a:xfrm>
            <a:off x="579554" y="1783781"/>
            <a:ext cx="1586731" cy="2558918"/>
          </a:xfrm>
          <a:prstGeom prst="rect">
            <a:avLst/>
          </a:prstGeom>
        </p:spPr>
      </p:pic>
      <p:pic>
        <p:nvPicPr>
          <p:cNvPr id="13" name="图片 12" descr="E:\设计\PPT\党建素材包\图片3.png图片3"/>
          <p:cNvPicPr>
            <a:picLocks noChangeAspect="1"/>
          </p:cNvPicPr>
          <p:nvPr/>
        </p:nvPicPr>
        <p:blipFill rotWithShape="1">
          <a:blip r:embed="rId5"/>
          <a:srcRect/>
          <a:stretch>
            <a:fillRect/>
          </a:stretch>
        </p:blipFill>
        <p:spPr>
          <a:xfrm>
            <a:off x="4555577" y="406957"/>
            <a:ext cx="1494703" cy="917575"/>
          </a:xfrm>
          <a:prstGeom prst="rect">
            <a:avLst/>
          </a:prstGeom>
        </p:spPr>
      </p:pic>
      <p:pic>
        <p:nvPicPr>
          <p:cNvPr id="19" name="图片 18" descr="E:\设计\PPT\党建素材包\图片1.png图片1"/>
          <p:cNvPicPr>
            <a:picLocks noChangeAspect="1"/>
          </p:cNvPicPr>
          <p:nvPr/>
        </p:nvPicPr>
        <p:blipFill>
          <a:blip r:embed="rId6"/>
          <a:srcRect/>
          <a:stretch>
            <a:fillRect/>
          </a:stretch>
        </p:blipFill>
        <p:spPr>
          <a:xfrm>
            <a:off x="99452" y="310032"/>
            <a:ext cx="1846762" cy="1846580"/>
          </a:xfrm>
          <a:prstGeom prst="rect">
            <a:avLst/>
          </a:prstGeom>
        </p:spPr>
      </p:pic>
      <p:pic>
        <p:nvPicPr>
          <p:cNvPr id="22" name="图片 21" descr="E:\设计\PPT\党建素材包\图片1.png图片1"/>
          <p:cNvPicPr>
            <a:picLocks noChangeAspect="1"/>
          </p:cNvPicPr>
          <p:nvPr/>
        </p:nvPicPr>
        <p:blipFill>
          <a:blip r:embed="rId6"/>
          <a:srcRect/>
          <a:stretch>
            <a:fillRect/>
          </a:stretch>
        </p:blipFill>
        <p:spPr>
          <a:xfrm flipH="1">
            <a:off x="473976" y="4748459"/>
            <a:ext cx="1097714" cy="1097280"/>
          </a:xfrm>
          <a:prstGeom prst="rect">
            <a:avLst/>
          </a:prstGeom>
        </p:spPr>
      </p:pic>
      <p:pic>
        <p:nvPicPr>
          <p:cNvPr id="3" name="图片 2" descr="组 4"/>
          <p:cNvPicPr>
            <a:picLocks noChangeAspect="1"/>
          </p:cNvPicPr>
          <p:nvPr/>
        </p:nvPicPr>
        <p:blipFill>
          <a:blip r:embed="rId7"/>
          <a:stretch>
            <a:fillRect/>
          </a:stretch>
        </p:blipFill>
        <p:spPr>
          <a:xfrm>
            <a:off x="7291070" y="1896745"/>
            <a:ext cx="2914650" cy="4761230"/>
          </a:xfrm>
          <a:prstGeom prst="rect">
            <a:avLst/>
          </a:prstGeom>
        </p:spPr>
      </p:pic>
      <p:pic>
        <p:nvPicPr>
          <p:cNvPr id="9" name="图片 8" descr="图片1"/>
          <p:cNvPicPr>
            <a:picLocks noChangeAspect="1"/>
          </p:cNvPicPr>
          <p:nvPr/>
        </p:nvPicPr>
        <p:blipFill>
          <a:blip r:embed="rId8"/>
          <a:stretch>
            <a:fillRect/>
          </a:stretch>
        </p:blipFill>
        <p:spPr>
          <a:xfrm>
            <a:off x="9705340" y="294640"/>
            <a:ext cx="1682750" cy="2371090"/>
          </a:xfrm>
          <a:prstGeom prst="rect">
            <a:avLst/>
          </a:prstGeom>
        </p:spPr>
      </p:pic>
      <p:grpSp>
        <p:nvGrpSpPr>
          <p:cNvPr id="12" name="组合 11"/>
          <p:cNvGrpSpPr/>
          <p:nvPr/>
        </p:nvGrpSpPr>
        <p:grpSpPr>
          <a:xfrm>
            <a:off x="8362950" y="4018280"/>
            <a:ext cx="3366135" cy="2772410"/>
            <a:chOff x="13170" y="6328"/>
            <a:chExt cx="5301" cy="4366"/>
          </a:xfrm>
        </p:grpSpPr>
        <p:pic>
          <p:nvPicPr>
            <p:cNvPr id="118" name="图片 117" descr="花瓶"/>
            <p:cNvPicPr>
              <a:picLocks noChangeAspect="1"/>
            </p:cNvPicPr>
            <p:nvPr/>
          </p:nvPicPr>
          <p:blipFill>
            <a:blip r:embed="rId9"/>
            <a:stretch>
              <a:fillRect/>
            </a:stretch>
          </p:blipFill>
          <p:spPr>
            <a:xfrm>
              <a:off x="14443" y="6328"/>
              <a:ext cx="4029" cy="4029"/>
            </a:xfrm>
            <a:prstGeom prst="rect">
              <a:avLst/>
            </a:prstGeom>
          </p:spPr>
        </p:pic>
        <p:pic>
          <p:nvPicPr>
            <p:cNvPr id="10" name="图片 9" descr="花瓶"/>
            <p:cNvPicPr>
              <a:picLocks noChangeAspect="1"/>
            </p:cNvPicPr>
            <p:nvPr/>
          </p:nvPicPr>
          <p:blipFill>
            <a:blip r:embed="rId9"/>
            <a:stretch>
              <a:fillRect/>
            </a:stretch>
          </p:blipFill>
          <p:spPr>
            <a:xfrm>
              <a:off x="13170" y="6666"/>
              <a:ext cx="4029" cy="4029"/>
            </a:xfrm>
            <a:prstGeom prst="rect">
              <a:avLst/>
            </a:prstGeom>
          </p:spPr>
        </p:pic>
      </p:grpSp>
      <p:pic>
        <p:nvPicPr>
          <p:cNvPr id="14" name="图片 13"/>
          <p:cNvPicPr>
            <a:picLocks noChangeAspect="1"/>
          </p:cNvPicPr>
          <p:nvPr/>
        </p:nvPicPr>
        <p:blipFill rotWithShape="1">
          <a:blip r:embed="rId10" cstate="print">
            <a:extLst>
              <a:ext uri="{28A0092B-C50C-407E-A947-70E740481C1C}">
                <a14:useLocalDpi xmlns:a14="http://schemas.microsoft.com/office/drawing/2010/main" val="0"/>
              </a:ext>
            </a:extLst>
          </a:blip>
          <a:srcRect r="79210"/>
          <a:stretch>
            <a:fillRect/>
          </a:stretch>
        </p:blipFill>
        <p:spPr>
          <a:xfrm>
            <a:off x="0" y="380999"/>
            <a:ext cx="2534653" cy="6096000"/>
          </a:xfrm>
          <a:prstGeom prst="rect">
            <a:avLst/>
          </a:prstGeom>
        </p:spPr>
      </p:pic>
      <p:pic>
        <p:nvPicPr>
          <p:cNvPr id="18" name="图片 17"/>
          <p:cNvPicPr>
            <a:picLocks noChangeAspect="1"/>
          </p:cNvPicPr>
          <p:nvPr/>
        </p:nvPicPr>
        <p:blipFill rotWithShape="1">
          <a:blip r:embed="rId10" cstate="print">
            <a:extLst>
              <a:ext uri="{28A0092B-C50C-407E-A947-70E740481C1C}">
                <a14:useLocalDpi xmlns:a14="http://schemas.microsoft.com/office/drawing/2010/main" val="0"/>
              </a:ext>
            </a:extLst>
          </a:blip>
          <a:srcRect l="76184" b="82303"/>
          <a:stretch>
            <a:fillRect/>
          </a:stretch>
        </p:blipFill>
        <p:spPr>
          <a:xfrm>
            <a:off x="9288378" y="381000"/>
            <a:ext cx="2903621" cy="1078832"/>
          </a:xfrm>
          <a:prstGeom prst="rect">
            <a:avLst/>
          </a:prstGeom>
        </p:spPr>
      </p:pic>
      <p:pic>
        <p:nvPicPr>
          <p:cNvPr id="23" name="图片 22"/>
          <p:cNvPicPr>
            <a:picLocks noChangeAspect="1"/>
          </p:cNvPicPr>
          <p:nvPr/>
        </p:nvPicPr>
        <p:blipFill rotWithShape="1">
          <a:blip r:embed="rId11" cstate="print">
            <a:extLst>
              <a:ext uri="{28A0092B-C50C-407E-A947-70E740481C1C}">
                <a14:useLocalDpi xmlns:a14="http://schemas.microsoft.com/office/drawing/2010/main" val="0"/>
              </a:ext>
            </a:extLst>
          </a:blip>
          <a:srcRect l="27500" t="77433" r="62179" b="1"/>
          <a:stretch>
            <a:fillRect/>
          </a:stretch>
        </p:blipFill>
        <p:spPr>
          <a:xfrm>
            <a:off x="7522838" y="5201023"/>
            <a:ext cx="1258316" cy="1375611"/>
          </a:xfrm>
          <a:prstGeom prst="rect">
            <a:avLst/>
          </a:prstGeom>
          <a:effectLst>
            <a:outerShdw blurRad="50800" dist="38100" dir="10800000" algn="r" rotWithShape="0">
              <a:prstClr val="black">
                <a:alpha val="20000"/>
              </a:prstClr>
            </a:outerShdw>
          </a:effectLst>
        </p:spPr>
      </p:pic>
      <p:pic>
        <p:nvPicPr>
          <p:cNvPr id="4" name="Picture 3"/>
          <p:cNvPicPr>
            <a:picLocks noChangeAspect="1"/>
          </p:cNvPicPr>
          <p:nvPr/>
        </p:nvPicPr>
        <p:blipFill>
          <a:blip r:embed="rId12"/>
          <a:stretch>
            <a:fillRect/>
          </a:stretch>
        </p:blipFill>
        <p:spPr>
          <a:xfrm>
            <a:off x="1496629" y="2022249"/>
            <a:ext cx="7388992" cy="228010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anim calcmode="lin" valueType="num">
                                      <p:cBhvr>
                                        <p:cTn id="22" dur="500" fill="hold"/>
                                        <p:tgtEl>
                                          <p:spTgt spid="22"/>
                                        </p:tgtEl>
                                        <p:attrNameLst>
                                          <p:attrName>ppt_x</p:attrName>
                                        </p:attrNameLst>
                                      </p:cBhvr>
                                      <p:tavLst>
                                        <p:tav tm="0">
                                          <p:val>
                                            <p:strVal val="#ppt_x"/>
                                          </p:val>
                                        </p:tav>
                                        <p:tav tm="100000">
                                          <p:val>
                                            <p:strVal val="#ppt_x"/>
                                          </p:val>
                                        </p:tav>
                                      </p:tavLst>
                                    </p:anim>
                                    <p:anim calcmode="lin" valueType="num">
                                      <p:cBhvr>
                                        <p:cTn id="23" dur="500" fill="hold"/>
                                        <p:tgtEl>
                                          <p:spTgt spid="22"/>
                                        </p:tgtEl>
                                        <p:attrNameLst>
                                          <p:attrName>ppt_y</p:attrName>
                                        </p:attrNameLst>
                                      </p:cBhvr>
                                      <p:tavLst>
                                        <p:tav tm="0">
                                          <p:val>
                                            <p:strVal val="#ppt_y+.1"/>
                                          </p:val>
                                        </p:tav>
                                        <p:tav tm="100000">
                                          <p:val>
                                            <p:strVal val="#ppt_y"/>
                                          </p:val>
                                        </p:tav>
                                      </p:tavLst>
                                    </p:anim>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plus(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par>
                                <p:cTn id="50" presetID="16" presetClass="entr" presetSubtype="21"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49624" r="166" b="80395"/>
          <a:stretch>
            <a:fillRect/>
          </a:stretch>
        </p:blipFill>
        <p:spPr>
          <a:xfrm>
            <a:off x="7366784" y="-14999"/>
            <a:ext cx="4825218" cy="2825026"/>
          </a:xfrm>
          <a:prstGeom prst="rect">
            <a:avLst/>
          </a:prstGeom>
        </p:spPr>
      </p:pic>
      <p:sp>
        <p:nvSpPr>
          <p:cNvPr id="7" name="TextBox 6"/>
          <p:cNvSpPr txBox="1"/>
          <p:nvPr/>
        </p:nvSpPr>
        <p:spPr>
          <a:xfrm>
            <a:off x="213361" y="1974933"/>
            <a:ext cx="11226164" cy="1569660"/>
          </a:xfrm>
          <a:prstGeom prst="rect">
            <a:avLst/>
          </a:prstGeom>
          <a:noFill/>
        </p:spPr>
        <p:txBody>
          <a:bodyPr wrap="square" rtlCol="0">
            <a:spAutoFit/>
          </a:bodyPr>
          <a:lstStyle/>
          <a:p>
            <a:pPr lvl="0" algn="ctr">
              <a:defRPr/>
            </a:pPr>
            <a:r>
              <a:rPr lang="en-US" sz="4800" u="sng" dirty="0" err="1">
                <a:solidFill>
                  <a:srgbClr val="FF0000"/>
                </a:solidFill>
                <a:latin typeface="Times New Roman" panose="02020603050405020304" pitchFamily="18" charset="0"/>
                <a:cs typeface="Times New Roman" panose="02020603050405020304" pitchFamily="18" charset="0"/>
              </a:rPr>
              <a:t>Hoạt</a:t>
            </a:r>
            <a:r>
              <a:rPr lang="en-US" sz="4800" u="sng" dirty="0">
                <a:solidFill>
                  <a:srgbClr val="FF0000"/>
                </a:solidFill>
                <a:latin typeface="Times New Roman" panose="02020603050405020304" pitchFamily="18" charset="0"/>
                <a:cs typeface="Times New Roman" panose="02020603050405020304" pitchFamily="18" charset="0"/>
              </a:rPr>
              <a:t> </a:t>
            </a:r>
            <a:r>
              <a:rPr lang="en-US" sz="4800" u="sng" dirty="0" err="1">
                <a:solidFill>
                  <a:srgbClr val="FF0000"/>
                </a:solidFill>
                <a:latin typeface="Times New Roman" panose="02020603050405020304" pitchFamily="18" charset="0"/>
                <a:cs typeface="Times New Roman" panose="02020603050405020304" pitchFamily="18" charset="0"/>
              </a:rPr>
              <a:t>động</a:t>
            </a:r>
            <a:r>
              <a:rPr lang="en-US" sz="4800" u="sng" dirty="0">
                <a:solidFill>
                  <a:srgbClr val="FF0000"/>
                </a:solidFill>
                <a:latin typeface="Times New Roman" panose="02020603050405020304" pitchFamily="18" charset="0"/>
                <a:cs typeface="Times New Roman" panose="02020603050405020304" pitchFamily="18" charset="0"/>
              </a:rPr>
              <a:t> 1:</a:t>
            </a:r>
          </a:p>
          <a:p>
            <a:pPr lvl="0" algn="ctr">
              <a:defRPr/>
            </a:pPr>
            <a:r>
              <a:rPr lang="en-US" sz="4800" dirty="0" err="1">
                <a:solidFill>
                  <a:srgbClr val="FF0000"/>
                </a:solidFill>
                <a:latin typeface="Times New Roman" panose="02020603050405020304" pitchFamily="18" charset="0"/>
                <a:cs typeface="Times New Roman" panose="02020603050405020304" pitchFamily="18" charset="0"/>
              </a:rPr>
              <a:t>Khái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niệm</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bệnh</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thừa</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cân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béo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phì</a:t>
            </a:r>
            <a:r>
              <a:rPr lang="en-US" sz="4800" dirty="0">
                <a:solidFill>
                  <a:srgbClr val="FF0000"/>
                </a:solidFill>
                <a:latin typeface="Times New Roman" panose="02020603050405020304" pitchFamily="18" charset="0"/>
                <a:cs typeface="Times New Roman" panose="02020603050405020304" pitchFamily="18" charset="0"/>
              </a:rPr>
              <a:t> </a:t>
            </a:r>
            <a:endPar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084335" y="1458609"/>
            <a:ext cx="10023330" cy="4015607"/>
          </a:xfrm>
          <a:prstGeom prst="roundRect">
            <a:avLst/>
          </a:prstGeom>
          <a:solidFill>
            <a:srgbClr val="FFC000">
              <a:lumMod val="20000"/>
              <a:lumOff val="80000"/>
            </a:srgbClr>
          </a:solidFill>
          <a:ln w="12700" cap="flat" cmpd="sng" algn="ctr">
            <a:noFill/>
            <a:prstDash val="solid"/>
            <a:miter lim="800000"/>
          </a:ln>
          <a:effectLst/>
        </p:spPr>
        <p:txBody>
          <a:bodyPr rtlCol="0" anchor="ctr"/>
          <a:lstStyle/>
          <a:p>
            <a:pPr lvl="0" algn="just">
              <a:lnSpc>
                <a:spcPct val="114000"/>
              </a:lnSpc>
              <a:defRPr/>
            </a:pPr>
            <a:r>
              <a:rPr lang="vi-VN" sz="2800" dirty="0">
                <a:solidFill>
                  <a:prstClr val="black"/>
                </a:solidFill>
                <a:latin typeface="Calibri" panose="020F0502020204030204" pitchFamily="34" charset="0"/>
                <a:ea typeface="思源黑体 Light" panose="020B0300000000000000" pitchFamily="34" charset="-122"/>
                <a:cs typeface="Calibri" panose="020F0502020204030204" pitchFamily="34" charset="0"/>
              </a:rPr>
              <a:t>Người bị bệnh thừa cân béo phì có cân nặng theo chiều cao lớn hơn cân nặng theo chiều cao chuẩn của độ tuổi. Cơ thể người bệnh có những lớp mỡ nhiều quá mức, tích tụ tại một số bộ phận như dưới cánh tay, bụng, eo, cằm,... Nguyên nhân gây bệnh thường do chế độ ăn uống thừa các chất bột đường, chất béo, chất đạm và ít vận động.</a:t>
            </a:r>
          </a:p>
        </p:txBody>
      </p:sp>
      <p:sp>
        <p:nvSpPr>
          <p:cNvPr id="3" name="Rectangle 2"/>
          <p:cNvSpPr/>
          <p:nvPr/>
        </p:nvSpPr>
        <p:spPr>
          <a:xfrm>
            <a:off x="4304712" y="911224"/>
            <a:ext cx="2058577" cy="535531"/>
          </a:xfrm>
          <a:prstGeom prst="rect">
            <a:avLst/>
          </a:prstGeom>
        </p:spPr>
        <p:txBody>
          <a:bodyPr wrap="none">
            <a:spAutoFit/>
          </a:bodyPr>
          <a:lstStyle/>
          <a:p>
            <a:pPr lvl="0" algn="ctr">
              <a:lnSpc>
                <a:spcPct val="90000"/>
              </a:lnSpc>
              <a:defRPr/>
            </a:pPr>
            <a:r>
              <a:rPr lang="en-US" sz="3200" b="1" dirty="0">
                <a:solidFill>
                  <a:srgbClr val="FF0000"/>
                </a:solidFill>
                <a:latin typeface="Calibri" panose="020F0502020204030204" pitchFamily="34" charset="0"/>
                <a:ea typeface="思源黑体 Light" panose="020B0300000000000000" pitchFamily="34" charset="-122"/>
                <a:cs typeface="Calibri" panose="020F0502020204030204" pitchFamily="34" charset="0"/>
              </a:rPr>
              <a:t>KHÁI NIỆM</a:t>
            </a:r>
          </a:p>
        </p:txBody>
      </p:sp>
    </p:spTree>
    <p:custDataLst>
      <p:tags r:id="rId1"/>
    </p:custDataLst>
    <p:extLst>
      <p:ext uri="{BB962C8B-B14F-4D97-AF65-F5344CB8AC3E}">
        <p14:creationId xmlns:p14="http://schemas.microsoft.com/office/powerpoint/2010/main" val="17582707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1" y="166370"/>
            <a:ext cx="10220960" cy="1532334"/>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defRPr/>
            </a:pPr>
            <a:r>
              <a:rPr lang="vi-VN" sz="2800" b="1" dirty="0">
                <a:solidFill>
                  <a:prstClr val="black"/>
                </a:solidFill>
                <a:latin typeface="Calibri" panose="020F0502020204030204" pitchFamily="34" charset="0"/>
                <a:cs typeface="Calibri" panose="020F0502020204030204" pitchFamily="34" charset="0"/>
              </a:rPr>
              <a:t>Quan sát hình 1 và cho biết: </a:t>
            </a:r>
          </a:p>
          <a:p>
            <a:pPr marL="457200" lvl="0" indent="-457200" algn="just">
              <a:buFontTx/>
              <a:buChar char="-"/>
              <a:defRPr/>
            </a:pPr>
            <a:r>
              <a:rPr lang="vi-VN" sz="2800" dirty="0">
                <a:solidFill>
                  <a:prstClr val="black"/>
                </a:solidFill>
                <a:latin typeface="Calibri" panose="020F0502020204030204" pitchFamily="34" charset="0"/>
                <a:cs typeface="Calibri" panose="020F0502020204030204" pitchFamily="34" charset="0"/>
              </a:rPr>
              <a:t>Hình nào thể hiện người thừa cân béo phì. Vì sao em biết?</a:t>
            </a:r>
            <a:endParaRPr lang="en-US" sz="2800" dirty="0">
              <a:solidFill>
                <a:prstClr val="black"/>
              </a:solidFill>
              <a:latin typeface="Calibri" panose="020F0502020204030204" pitchFamily="34" charset="0"/>
              <a:cs typeface="Calibri" panose="020F0502020204030204" pitchFamily="34" charset="0"/>
            </a:endParaRPr>
          </a:p>
          <a:p>
            <a:pPr marL="457200" lvl="0" indent="-457200" algn="just">
              <a:buFontTx/>
              <a:buChar char="-"/>
              <a:defRPr/>
            </a:pPr>
            <a:r>
              <a:rPr lang="en-US" sz="2800" dirty="0" err="1">
                <a:solidFill>
                  <a:prstClr val="black"/>
                </a:solidFill>
                <a:latin typeface="Calibri" panose="020F0502020204030204" pitchFamily="34" charset="0"/>
                <a:cs typeface="Calibri" panose="020F0502020204030204" pitchFamily="34" charset="0"/>
              </a:rPr>
              <a:t>Những</a:t>
            </a:r>
            <a:r>
              <a:rPr lang="en-US" sz="2800" dirty="0">
                <a:solidFill>
                  <a:prstClr val="black"/>
                </a:solidFill>
                <a:latin typeface="Calibri" panose="020F0502020204030204" pitchFamily="34" charset="0"/>
                <a:cs typeface="Calibri" panose="020F0502020204030204" pitchFamily="34" charset="0"/>
              </a:rPr>
              <a:t> ai </a:t>
            </a:r>
            <a:r>
              <a:rPr lang="en-US" sz="2800" dirty="0" err="1">
                <a:solidFill>
                  <a:prstClr val="black"/>
                </a:solidFill>
                <a:latin typeface="Calibri" panose="020F0502020204030204" pitchFamily="34" charset="0"/>
                <a:cs typeface="Calibri" panose="020F0502020204030204" pitchFamily="34" charset="0"/>
              </a:rPr>
              <a:t>có</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thể</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mắc</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bệnh</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thừa</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cân</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béo</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phì</a:t>
            </a:r>
            <a:r>
              <a:rPr lang="en-US" sz="2800" dirty="0">
                <a:solidFill>
                  <a:prstClr val="black"/>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1733549" y="1783179"/>
            <a:ext cx="8634321" cy="3780771"/>
          </a:xfrm>
          <a:prstGeom prst="rect">
            <a:avLst/>
          </a:prstGeom>
        </p:spPr>
      </p:pic>
    </p:spTree>
    <p:custDataLst>
      <p:tags r:id="rId1"/>
    </p:custDataLst>
    <p:extLst>
      <p:ext uri="{BB962C8B-B14F-4D97-AF65-F5344CB8AC3E}">
        <p14:creationId xmlns:p14="http://schemas.microsoft.com/office/powerpoint/2010/main" val="1366452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2"/>
          <p:cNvSpPr/>
          <p:nvPr/>
        </p:nvSpPr>
        <p:spPr>
          <a:xfrm>
            <a:off x="1905000" y="4171949"/>
            <a:ext cx="8439150" cy="1781175"/>
          </a:xfrm>
          <a:prstGeom prst="roundRect">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just"/>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Hình b, c, d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thể hiện người thừa cân béo phì;</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endParaRPr>
          </a:p>
          <a:p>
            <a:pPr algn="just"/>
            <a:r>
              <a:rPr lang="en-US" sz="3200" b="1" dirty="0">
                <a:solidFill>
                  <a:prstClr val="black"/>
                </a:solidFill>
                <a:latin typeface="Cambria" panose="02040503050406030204" pitchFamily="18" charset="0"/>
                <a:ea typeface="Cambria" panose="02040503050406030204" pitchFamily="18" charset="0"/>
                <a:cs typeface="Quicksand Medium"/>
                <a:sym typeface="Quicksand Medium"/>
              </a:rPr>
              <a:t>N</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hận biết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dựa vào đặc điểm về lớp mỡ trên cơ thể và cân nặng của người trong hình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Quicksand Medium"/>
              <a:sym typeface="Quicksand Medium"/>
            </a:endParaRPr>
          </a:p>
        </p:txBody>
      </p:sp>
      <p:pic>
        <p:nvPicPr>
          <p:cNvPr id="3" name="Picture 2"/>
          <p:cNvPicPr>
            <a:picLocks noChangeAspect="1"/>
          </p:cNvPicPr>
          <p:nvPr/>
        </p:nvPicPr>
        <p:blipFill>
          <a:blip r:embed="rId3"/>
          <a:stretch>
            <a:fillRect/>
          </a:stretch>
        </p:blipFill>
        <p:spPr>
          <a:xfrm>
            <a:off x="2728912" y="565467"/>
            <a:ext cx="1990725" cy="2981325"/>
          </a:xfrm>
          <a:prstGeom prst="rect">
            <a:avLst/>
          </a:prstGeom>
        </p:spPr>
      </p:pic>
      <p:pic>
        <p:nvPicPr>
          <p:cNvPr id="4" name="Picture 3"/>
          <p:cNvPicPr>
            <a:picLocks noChangeAspect="1"/>
          </p:cNvPicPr>
          <p:nvPr/>
        </p:nvPicPr>
        <p:blipFill>
          <a:blip r:embed="rId4"/>
          <a:stretch>
            <a:fillRect/>
          </a:stretch>
        </p:blipFill>
        <p:spPr>
          <a:xfrm>
            <a:off x="4948237" y="545782"/>
            <a:ext cx="2181225" cy="2943225"/>
          </a:xfrm>
          <a:prstGeom prst="rect">
            <a:avLst/>
          </a:prstGeom>
        </p:spPr>
      </p:pic>
      <p:pic>
        <p:nvPicPr>
          <p:cNvPr id="5" name="Picture 4"/>
          <p:cNvPicPr>
            <a:picLocks noChangeAspect="1"/>
          </p:cNvPicPr>
          <p:nvPr/>
        </p:nvPicPr>
        <p:blipFill>
          <a:blip r:embed="rId5"/>
          <a:stretch>
            <a:fillRect/>
          </a:stretch>
        </p:blipFill>
        <p:spPr>
          <a:xfrm>
            <a:off x="7410450" y="367030"/>
            <a:ext cx="1885950" cy="3181350"/>
          </a:xfrm>
          <a:prstGeom prst="rect">
            <a:avLst/>
          </a:prstGeom>
        </p:spPr>
      </p:pic>
    </p:spTree>
    <p:custDataLst>
      <p:tags r:id="rId1"/>
    </p:custDataLst>
    <p:extLst>
      <p:ext uri="{BB962C8B-B14F-4D97-AF65-F5344CB8AC3E}">
        <p14:creationId xmlns:p14="http://schemas.microsoft.com/office/powerpoint/2010/main" val="27042451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15708" y="730109"/>
            <a:ext cx="8477661" cy="4585349"/>
            <a:chOff x="2931228" y="685782"/>
            <a:chExt cx="8342115" cy="5068298"/>
          </a:xfrm>
        </p:grpSpPr>
        <p:sp>
          <p:nvSpPr>
            <p:cNvPr id="3" name="Cloud 2"/>
            <p:cNvSpPr/>
            <p:nvPr/>
          </p:nvSpPr>
          <p:spPr>
            <a:xfrm>
              <a:off x="2931228" y="685782"/>
              <a:ext cx="8342115" cy="5068298"/>
            </a:xfrm>
            <a:prstGeom prst="cloud">
              <a:avLst/>
            </a:prstGeom>
            <a:solidFill>
              <a:srgbClr val="8BCCF0"/>
            </a:solidFill>
            <a:ln>
              <a:solidFill>
                <a:srgbClr val="8BC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loud 3"/>
            <p:cNvSpPr/>
            <p:nvPr/>
          </p:nvSpPr>
          <p:spPr>
            <a:xfrm>
              <a:off x="3167603" y="850231"/>
              <a:ext cx="7981660" cy="4780547"/>
            </a:xfrm>
            <a:prstGeom prst="cloud">
              <a:avLst/>
            </a:prstGeom>
            <a:noFill/>
            <a:ln w="28575">
              <a:solidFill>
                <a:srgbClr val="1D20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loud 4"/>
            <p:cNvSpPr/>
            <p:nvPr/>
          </p:nvSpPr>
          <p:spPr>
            <a:xfrm>
              <a:off x="3304674" y="957687"/>
              <a:ext cx="7750965" cy="4528713"/>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loud 5"/>
            <p:cNvSpPr/>
            <p:nvPr/>
          </p:nvSpPr>
          <p:spPr>
            <a:xfrm>
              <a:off x="3395798" y="1044149"/>
              <a:ext cx="7560960" cy="4329956"/>
            </a:xfrm>
            <a:prstGeom prst="cloud">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extBox 6"/>
          <p:cNvSpPr txBox="1"/>
          <p:nvPr/>
        </p:nvSpPr>
        <p:spPr>
          <a:xfrm>
            <a:off x="3959551" y="1868622"/>
            <a:ext cx="6683362" cy="2308324"/>
          </a:xfrm>
          <a:prstGeom prst="rect">
            <a:avLst/>
          </a:prstGeom>
          <a:noFill/>
        </p:spPr>
        <p:txBody>
          <a:bodyPr wrap="square" rtlCol="0">
            <a:spAutoFit/>
          </a:bodyPr>
          <a:lstStyle/>
          <a:p>
            <a:pPr lvl="0" algn="ctr"/>
            <a:r>
              <a:rPr lang="en-US" sz="4800" b="1" dirty="0">
                <a:solidFill>
                  <a:srgbClr val="C00000"/>
                </a:solidFill>
                <a:latin typeface="Cambria" panose="02040503050406030204" pitchFamily="18" charset="0"/>
                <a:ea typeface="Cambria" panose="02040503050406030204" pitchFamily="18" charset="0"/>
              </a:rPr>
              <a:t>T</a:t>
            </a:r>
            <a:r>
              <a:rPr lang="vi-VN" sz="4800" b="1" dirty="0">
                <a:solidFill>
                  <a:srgbClr val="C00000"/>
                </a:solidFill>
                <a:latin typeface="Cambria" panose="02040503050406030204" pitchFamily="18" charset="0"/>
                <a:ea typeface="Cambria" panose="02040503050406030204" pitchFamily="18" charset="0"/>
              </a:rPr>
              <a:t>ất cả mọi người đều có thể mắc bệnh </a:t>
            </a:r>
            <a:r>
              <a:rPr lang="en-US" sz="4800" b="1" dirty="0" err="1">
                <a:solidFill>
                  <a:srgbClr val="C00000"/>
                </a:solidFill>
                <a:latin typeface="Cambria" panose="02040503050406030204" pitchFamily="18" charset="0"/>
                <a:ea typeface="Cambria" panose="02040503050406030204" pitchFamily="18" charset="0"/>
              </a:rPr>
              <a:t>thừa</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cân</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béo</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phì</a:t>
            </a:r>
            <a:endParaRPr lang="vi-VN" sz="4800" b="1" dirty="0">
              <a:solidFill>
                <a:srgbClr val="C00000"/>
              </a:solidFill>
              <a:latin typeface="Cambria" panose="02040503050406030204" pitchFamily="18" charset="0"/>
              <a:ea typeface="Cambria" panose="02040503050406030204" pitchFamily="18" charset="0"/>
            </a:endParaRPr>
          </a:p>
        </p:txBody>
      </p:sp>
      <p:pic>
        <p:nvPicPr>
          <p:cNvPr id="8" name="图片 7"/>
          <p:cNvPicPr>
            <a:picLocks noChangeAspect="1"/>
          </p:cNvPicPr>
          <p:nvPr/>
        </p:nvPicPr>
        <p:blipFill rotWithShape="1">
          <a:blip r:embed="rId3"/>
          <a:srcRect r="11306" b="15532"/>
          <a:stretch>
            <a:fillRect/>
          </a:stretch>
        </p:blipFill>
        <p:spPr>
          <a:xfrm>
            <a:off x="135411" y="1434269"/>
            <a:ext cx="2945749" cy="5423731"/>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805728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p:cNvSpPr/>
          <p:nvPr/>
        </p:nvSpPr>
        <p:spPr>
          <a:xfrm flipH="1">
            <a:off x="799464" y="488156"/>
            <a:ext cx="10295255" cy="4572000"/>
          </a:xfrm>
          <a:prstGeom prst="wedgeRoundRectCallout">
            <a:avLst>
              <a:gd name="adj1" fmla="val 26230"/>
              <a:gd name="adj2" fmla="val 5006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US" sz="3200" dirty="0">
                <a:solidFill>
                  <a:srgbClr val="002060"/>
                </a:solidFill>
                <a:latin typeface="Cambria" panose="02040503050406030204" pitchFamily="18" charset="0"/>
                <a:ea typeface="Cambria" panose="02040503050406030204" pitchFamily="18" charset="0"/>
              </a:rPr>
              <a:t>N</a:t>
            </a:r>
            <a:r>
              <a:rPr lang="vi-VN" sz="3200" dirty="0">
                <a:solidFill>
                  <a:srgbClr val="002060"/>
                </a:solidFill>
                <a:latin typeface="Cambria" panose="02040503050406030204" pitchFamily="18" charset="0"/>
                <a:ea typeface="Cambria" panose="02040503050406030204" pitchFamily="18" charset="0"/>
              </a:rPr>
              <a:t>gười được coi là béo phì khi </a:t>
            </a:r>
            <a:r>
              <a:rPr lang="vi-VN" sz="3200" b="1" dirty="0">
                <a:solidFill>
                  <a:srgbClr val="FF0000"/>
                </a:solidFill>
                <a:latin typeface="Cambria" panose="02040503050406030204" pitchFamily="18" charset="0"/>
                <a:ea typeface="Cambria" panose="02040503050406030204" pitchFamily="18" charset="0"/>
              </a:rPr>
              <a:t>thừa cân nặng tính theo chiều cao</a:t>
            </a:r>
            <a:r>
              <a:rPr lang="vi-VN" sz="3200" dirty="0">
                <a:solidFill>
                  <a:srgbClr val="002060"/>
                </a:solidFill>
                <a:latin typeface="Cambria" panose="02040503050406030204" pitchFamily="18" charset="0"/>
                <a:ea typeface="Cambria" panose="02040503050406030204" pitchFamily="18" charset="0"/>
              </a:rPr>
              <a:t>, kèm theo những dấu hiệu về lớp mỡ tại một số vị trí nhất định trên cơ thể;</a:t>
            </a:r>
            <a:endParaRPr lang="en-US" sz="3200" dirty="0">
              <a:solidFill>
                <a:srgbClr val="00206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US" sz="3200" dirty="0">
                <a:solidFill>
                  <a:srgbClr val="002060"/>
                </a:solidFill>
                <a:latin typeface="Cambria" panose="02040503050406030204" pitchFamily="18" charset="0"/>
                <a:ea typeface="Cambria" panose="02040503050406030204" pitchFamily="18" charset="0"/>
              </a:rPr>
              <a:t>M</a:t>
            </a:r>
            <a:r>
              <a:rPr lang="vi-VN" sz="3200" dirty="0">
                <a:solidFill>
                  <a:srgbClr val="002060"/>
                </a:solidFill>
                <a:latin typeface="Cambria" panose="02040503050406030204" pitchFamily="18" charset="0"/>
                <a:ea typeface="Cambria" panose="02040503050406030204" pitchFamily="18" charset="0"/>
              </a:rPr>
              <a:t>ột số trẻ có nhiều chiều cao vượt trội so với chiều cao chuẩn thì cân nặng cũng sẽ theo đó nhiều hơn, tuy nhiên chưa chắc đã phải bệnh thừa cân béo phì, nên không kèm theo các dấu hiệu về lớp mỡ.</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Content Placeholder 8" descr="Picture1gh"/>
          <p:cNvPicPr>
            <a:picLocks noChangeAspect="1"/>
          </p:cNvPicPr>
          <p:nvPr/>
        </p:nvPicPr>
        <p:blipFill>
          <a:blip r:embed="rId3"/>
          <a:stretch>
            <a:fillRect/>
          </a:stretch>
        </p:blipFill>
        <p:spPr>
          <a:xfrm>
            <a:off x="8777288" y="3043238"/>
            <a:ext cx="4033837" cy="4033837"/>
          </a:xfrm>
          <a:prstGeom prst="rect">
            <a:avLst/>
          </a:prstGeom>
        </p:spPr>
      </p:pic>
    </p:spTree>
    <p:custDataLst>
      <p:tags r:id="rId1"/>
    </p:custDataLst>
    <p:extLst>
      <p:ext uri="{BB962C8B-B14F-4D97-AF65-F5344CB8AC3E}">
        <p14:creationId xmlns:p14="http://schemas.microsoft.com/office/powerpoint/2010/main" val="4841318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49624" r="166" b="80395"/>
          <a:stretch>
            <a:fillRect/>
          </a:stretch>
        </p:blipFill>
        <p:spPr>
          <a:xfrm>
            <a:off x="7366784" y="-14999"/>
            <a:ext cx="4825218" cy="2825026"/>
          </a:xfrm>
          <a:prstGeom prst="rect">
            <a:avLst/>
          </a:prstGeom>
        </p:spPr>
      </p:pic>
      <p:sp>
        <p:nvSpPr>
          <p:cNvPr id="7" name="TextBox 6"/>
          <p:cNvSpPr txBox="1"/>
          <p:nvPr/>
        </p:nvSpPr>
        <p:spPr>
          <a:xfrm>
            <a:off x="314961" y="1974933"/>
            <a:ext cx="11124564" cy="1569660"/>
          </a:xfrm>
          <a:prstGeom prst="rect">
            <a:avLst/>
          </a:prstGeom>
          <a:noFill/>
        </p:spPr>
        <p:txBody>
          <a:bodyPr wrap="square" rtlCol="0">
            <a:spAutoFit/>
          </a:bodyPr>
          <a:lstStyle/>
          <a:p>
            <a:pPr lvl="0" algn="ctr">
              <a:defRPr/>
            </a:pPr>
            <a:r>
              <a:rPr lang="en-US" sz="4800" u="sng" dirty="0" err="1">
                <a:solidFill>
                  <a:srgbClr val="FF0000"/>
                </a:solidFill>
                <a:latin typeface="Times New Roman" panose="02020603050405020304" pitchFamily="18" charset="0"/>
                <a:cs typeface="Times New Roman" panose="02020603050405020304" pitchFamily="18" charset="0"/>
              </a:rPr>
              <a:t>Hoạt</a:t>
            </a:r>
            <a:r>
              <a:rPr lang="en-US" sz="4800" u="sng" dirty="0">
                <a:solidFill>
                  <a:srgbClr val="FF0000"/>
                </a:solidFill>
                <a:latin typeface="Times New Roman" panose="02020603050405020304" pitchFamily="18" charset="0"/>
                <a:cs typeface="Times New Roman" panose="02020603050405020304" pitchFamily="18" charset="0"/>
              </a:rPr>
              <a:t> </a:t>
            </a:r>
            <a:r>
              <a:rPr lang="en-US" sz="4800" u="sng" dirty="0" err="1">
                <a:solidFill>
                  <a:srgbClr val="FF0000"/>
                </a:solidFill>
                <a:latin typeface="Times New Roman" panose="02020603050405020304" pitchFamily="18" charset="0"/>
                <a:cs typeface="Times New Roman" panose="02020603050405020304" pitchFamily="18" charset="0"/>
              </a:rPr>
              <a:t>động</a:t>
            </a:r>
            <a:r>
              <a:rPr lang="en-US" sz="4800" u="sng" dirty="0">
                <a:solidFill>
                  <a:srgbClr val="FF0000"/>
                </a:solidFill>
                <a:latin typeface="Times New Roman" panose="02020603050405020304" pitchFamily="18" charset="0"/>
                <a:cs typeface="Times New Roman" panose="02020603050405020304" pitchFamily="18" charset="0"/>
              </a:rPr>
              <a:t> </a:t>
            </a:r>
            <a:r>
              <a:rPr lang="en-US" sz="4800" u="sng" dirty="0" smtClean="0">
                <a:solidFill>
                  <a:srgbClr val="FF0000"/>
                </a:solidFill>
                <a:latin typeface="Times New Roman" panose="02020603050405020304" pitchFamily="18" charset="0"/>
                <a:cs typeface="Times New Roman" panose="02020603050405020304" pitchFamily="18" charset="0"/>
              </a:rPr>
              <a:t>2: </a:t>
            </a:r>
            <a:r>
              <a:rPr lang="en-US" sz="4800" dirty="0" err="1" smtClean="0">
                <a:solidFill>
                  <a:srgbClr val="FF0000"/>
                </a:solidFill>
                <a:latin typeface="Times New Roman" panose="02020603050405020304" pitchFamily="18" charset="0"/>
                <a:cs typeface="Times New Roman" panose="02020603050405020304" pitchFamily="18" charset="0"/>
              </a:rPr>
              <a:t>Nguyên</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nhân</a:t>
            </a:r>
            <a:r>
              <a:rPr lang="en-US" sz="4800" dirty="0">
                <a:solidFill>
                  <a:srgbClr val="FF0000"/>
                </a:solidFill>
                <a:latin typeface="Times New Roman" panose="02020603050405020304" pitchFamily="18" charset="0"/>
                <a:cs typeface="Times New Roman" panose="02020603050405020304" pitchFamily="18" charset="0"/>
              </a:rPr>
              <a:t> </a:t>
            </a:r>
          </a:p>
          <a:p>
            <a:pPr lvl="0" algn="ctr">
              <a:defRPr/>
            </a:pPr>
            <a:r>
              <a:rPr lang="en-US" sz="4800" dirty="0" err="1">
                <a:solidFill>
                  <a:srgbClr val="FF0000"/>
                </a:solidFill>
                <a:latin typeface="Times New Roman" panose="02020603050405020304" pitchFamily="18" charset="0"/>
                <a:cs typeface="Times New Roman" panose="02020603050405020304" pitchFamily="18" charset="0"/>
              </a:rPr>
              <a:t>bệnh</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thừa</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cân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béo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phì</a:t>
            </a:r>
            <a:endParaRPr kumimoji="0" lang="en-US" sz="4800" b="0"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0" y="95250"/>
            <a:ext cx="10725149" cy="1055608"/>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defRPr/>
            </a:pPr>
            <a:r>
              <a:rPr lang="vi-VN" sz="2800" b="1" dirty="0">
                <a:solidFill>
                  <a:prstClr val="black"/>
                </a:solidFill>
                <a:latin typeface="Calibri" panose="020F0502020204030204" pitchFamily="34" charset="0"/>
                <a:cs typeface="Calibri" panose="020F0502020204030204" pitchFamily="34" charset="0"/>
              </a:rPr>
              <a:t>Quan sát hình 2 về việc làm của các bạn và cho biết: Thói quen ăn uống, vận động như thế nào có thể dẫn đến bệnh thừa cân béo phì?</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charset="-122"/>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3538537" y="1395412"/>
            <a:ext cx="5491163" cy="5024262"/>
          </a:xfrm>
          <a:prstGeom prst="rect">
            <a:avLst/>
          </a:prstGeom>
        </p:spPr>
      </p:pic>
    </p:spTree>
    <p:custDataLst>
      <p:tags r:id="rId1"/>
    </p:custDataLst>
    <p:extLst>
      <p:ext uri="{BB962C8B-B14F-4D97-AF65-F5344CB8AC3E}">
        <p14:creationId xmlns:p14="http://schemas.microsoft.com/office/powerpoint/2010/main" val="14530962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7B8EDBA-862C-49EE-AD24-19CF467BB90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lj{9B28F368-3356-4B67-8183-EE6F4C302E63}&quot;,&quot;C:\\Users\\PHUONG NGUYE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Khoa 4 Môt số bệnh liên quan đến dinh dưỡng Tiết 1"/>
</p:tagLst>
</file>

<file path=ppt/tags/tag10.xml><?xml version="1.0" encoding="utf-8"?>
<p:tagLst xmlns:a="http://schemas.openxmlformats.org/drawingml/2006/main" xmlns:r="http://schemas.openxmlformats.org/officeDocument/2006/relationships" xmlns:p="http://schemas.openxmlformats.org/presentationml/2006/main">
  <p:tag name="GENSWF_SLIDE_UID" val="{B0EFB5C3-40D9-42E2-A4C3-2B09944489D6}:412"/>
</p:tagLst>
</file>

<file path=ppt/tags/tag11.xml><?xml version="1.0" encoding="utf-8"?>
<p:tagLst xmlns:a="http://schemas.openxmlformats.org/drawingml/2006/main" xmlns:r="http://schemas.openxmlformats.org/officeDocument/2006/relationships" xmlns:p="http://schemas.openxmlformats.org/presentationml/2006/main">
  <p:tag name="GENSWF_SLIDE_UID" val="{6DCB4570-928B-4BE8-B1B9-69223AA10BE5}:413"/>
</p:tagLst>
</file>

<file path=ppt/tags/tag12.xml><?xml version="1.0" encoding="utf-8"?>
<p:tagLst xmlns:a="http://schemas.openxmlformats.org/drawingml/2006/main" xmlns:r="http://schemas.openxmlformats.org/officeDocument/2006/relationships" xmlns:p="http://schemas.openxmlformats.org/presentationml/2006/main">
  <p:tag name="GENSWF_SLIDE_UID" val="{E9FAD7DD-C1E9-4FC5-A631-C7A93C4E9B5B}:414"/>
</p:tagLst>
</file>

<file path=ppt/tags/tag13.xml><?xml version="1.0" encoding="utf-8"?>
<p:tagLst xmlns:a="http://schemas.openxmlformats.org/drawingml/2006/main" xmlns:r="http://schemas.openxmlformats.org/officeDocument/2006/relationships" xmlns:p="http://schemas.openxmlformats.org/presentationml/2006/main">
  <p:tag name="GENSWF_SLIDE_UID" val="{DFF0FEC9-33E7-4007-AF29-B995D1DE459B}:395"/>
</p:tagLst>
</file>

<file path=ppt/tags/tag14.xml><?xml version="1.0" encoding="utf-8"?>
<p:tagLst xmlns:a="http://schemas.openxmlformats.org/drawingml/2006/main" xmlns:r="http://schemas.openxmlformats.org/officeDocument/2006/relationships" xmlns:p="http://schemas.openxmlformats.org/presentationml/2006/main">
  <p:tag name="GENSWF_SLIDE_UID" val="{D4AAE288-887D-4AC0-BF2A-3A30CEDA9197}:396"/>
</p:tagLst>
</file>

<file path=ppt/tags/tag15.xml><?xml version="1.0" encoding="utf-8"?>
<p:tagLst xmlns:a="http://schemas.openxmlformats.org/drawingml/2006/main" xmlns:r="http://schemas.openxmlformats.org/officeDocument/2006/relationships" xmlns:p="http://schemas.openxmlformats.org/presentationml/2006/main">
  <p:tag name="GENSWF_SLIDE_UID" val="{63938C94-F1C2-45E0-9E61-762DFFF5F0AC}:415"/>
</p:tagLst>
</file>

<file path=ppt/tags/tag16.xml><?xml version="1.0" encoding="utf-8"?>
<p:tagLst xmlns:a="http://schemas.openxmlformats.org/drawingml/2006/main" xmlns:r="http://schemas.openxmlformats.org/officeDocument/2006/relationships" xmlns:p="http://schemas.openxmlformats.org/presentationml/2006/main">
  <p:tag name="GENSWF_SLIDE_UID" val="{9E186F5B-6321-4427-95E7-72CB28B7AD28}:416"/>
</p:tagLst>
</file>

<file path=ppt/tags/tag17.xml><?xml version="1.0" encoding="utf-8"?>
<p:tagLst xmlns:a="http://schemas.openxmlformats.org/drawingml/2006/main" xmlns:r="http://schemas.openxmlformats.org/officeDocument/2006/relationships" xmlns:p="http://schemas.openxmlformats.org/presentationml/2006/main">
  <p:tag name="GENSWF_SLIDE_UID" val="{2F131535-ED9E-47AA-BEA7-25E52813B695}:417"/>
</p:tagLst>
</file>

<file path=ppt/tags/tag18.xml><?xml version="1.0" encoding="utf-8"?>
<p:tagLst xmlns:a="http://schemas.openxmlformats.org/drawingml/2006/main" xmlns:r="http://schemas.openxmlformats.org/officeDocument/2006/relationships" xmlns:p="http://schemas.openxmlformats.org/presentationml/2006/main">
  <p:tag name="GENSWF_SLIDE_UID" val="{BFC421C4-57A3-4415-B32C-E346A763D1F6}:402"/>
</p:tagLst>
</file>

<file path=ppt/tags/tag19.xml><?xml version="1.0" encoding="utf-8"?>
<p:tagLst xmlns:a="http://schemas.openxmlformats.org/drawingml/2006/main" xmlns:r="http://schemas.openxmlformats.org/officeDocument/2006/relationships" xmlns:p="http://schemas.openxmlformats.org/presentationml/2006/main">
  <p:tag name="GENSWF_SLIDE_UID" val="{AB0156FF-1968-44CE-90B9-D290C4867BA4}:403"/>
</p:tagLst>
</file>

<file path=ppt/tags/tag2.xml><?xml version="1.0" encoding="utf-8"?>
<p:tagLst xmlns:a="http://schemas.openxmlformats.org/drawingml/2006/main" xmlns:r="http://schemas.openxmlformats.org/officeDocument/2006/relationships" xmlns:p="http://schemas.openxmlformats.org/presentationml/2006/main">
  <p:tag name="GENSWF_SLIDE_UID" val="{2D2EB797-3D50-4A06-B4D8-F13BA707B561}:406"/>
</p:tagLst>
</file>

<file path=ppt/tags/tag20.xml><?xml version="1.0" encoding="utf-8"?>
<p:tagLst xmlns:a="http://schemas.openxmlformats.org/drawingml/2006/main" xmlns:r="http://schemas.openxmlformats.org/officeDocument/2006/relationships" xmlns:p="http://schemas.openxmlformats.org/presentationml/2006/main">
  <p:tag name="GENSWF_SLIDE_UID" val="{639E5916-43A8-4D26-833A-67F895033763}:322"/>
</p:tagLst>
</file>

<file path=ppt/tags/tag3.xml><?xml version="1.0" encoding="utf-8"?>
<p:tagLst xmlns:a="http://schemas.openxmlformats.org/drawingml/2006/main" xmlns:r="http://schemas.openxmlformats.org/officeDocument/2006/relationships" xmlns:p="http://schemas.openxmlformats.org/presentationml/2006/main">
  <p:tag name="GENSWF_SLIDE_UID" val="{5003189C-10AD-4277-AE67-485F1D51CA7A}:257"/>
</p:tagLst>
</file>

<file path=ppt/tags/tag4.xml><?xml version="1.0" encoding="utf-8"?>
<p:tagLst xmlns:a="http://schemas.openxmlformats.org/drawingml/2006/main" xmlns:r="http://schemas.openxmlformats.org/officeDocument/2006/relationships" xmlns:p="http://schemas.openxmlformats.org/presentationml/2006/main">
  <p:tag name="GENSWF_SLIDE_UID" val="{D954B898-3B7C-4AC9-AF7C-76EB947D4231}:407"/>
</p:tagLst>
</file>

<file path=ppt/tags/tag5.xml><?xml version="1.0" encoding="utf-8"?>
<p:tagLst xmlns:a="http://schemas.openxmlformats.org/drawingml/2006/main" xmlns:r="http://schemas.openxmlformats.org/officeDocument/2006/relationships" xmlns:p="http://schemas.openxmlformats.org/presentationml/2006/main">
  <p:tag name="GENSWF_SLIDE_UID" val="{DBEB8B2F-4FCC-4549-B3F5-0E61557A045B}:408"/>
</p:tagLst>
</file>

<file path=ppt/tags/tag6.xml><?xml version="1.0" encoding="utf-8"?>
<p:tagLst xmlns:a="http://schemas.openxmlformats.org/drawingml/2006/main" xmlns:r="http://schemas.openxmlformats.org/officeDocument/2006/relationships" xmlns:p="http://schemas.openxmlformats.org/presentationml/2006/main">
  <p:tag name="GENSWF_SLIDE_UID" val="{DF311BD5-BFAA-49A6-904F-BCDAB1BA40D8}:409"/>
</p:tagLst>
</file>

<file path=ppt/tags/tag7.xml><?xml version="1.0" encoding="utf-8"?>
<p:tagLst xmlns:a="http://schemas.openxmlformats.org/drawingml/2006/main" xmlns:r="http://schemas.openxmlformats.org/officeDocument/2006/relationships" xmlns:p="http://schemas.openxmlformats.org/presentationml/2006/main">
  <p:tag name="GENSWF_SLIDE_UID" val="{2C769E24-28D2-4E9E-8CDE-5A49C55911B8}:410"/>
</p:tagLst>
</file>

<file path=ppt/tags/tag8.xml><?xml version="1.0" encoding="utf-8"?>
<p:tagLst xmlns:a="http://schemas.openxmlformats.org/drawingml/2006/main" xmlns:r="http://schemas.openxmlformats.org/officeDocument/2006/relationships" xmlns:p="http://schemas.openxmlformats.org/presentationml/2006/main">
  <p:tag name="GENSWF_SLIDE_UID" val="{4D54AD29-85BF-46B5-B985-EEFCE8C677CA}:411"/>
</p:tagLst>
</file>

<file path=ppt/tags/tag9.xml><?xml version="1.0" encoding="utf-8"?>
<p:tagLst xmlns:a="http://schemas.openxmlformats.org/drawingml/2006/main" xmlns:r="http://schemas.openxmlformats.org/officeDocument/2006/relationships" xmlns:p="http://schemas.openxmlformats.org/presentationml/2006/main">
  <p:tag name="GENSWF_SLIDE_UID" val="{E05A8C07-DB58-4F91-833C-3A5080E812E5}:326"/>
</p:tagLst>
</file>

<file path=ppt/theme/theme1.xml><?xml version="1.0" encoding="utf-8"?>
<a:theme xmlns:a="http://schemas.openxmlformats.org/drawingml/2006/main" name="包图网">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
  <a:themeElements>
    <a:clrScheme name="自定义 2558">
      <a:dk1>
        <a:sysClr val="windowText" lastClr="000000"/>
      </a:dk1>
      <a:lt1>
        <a:sysClr val="window" lastClr="FFFFFF"/>
      </a:lt1>
      <a:dk2>
        <a:srgbClr val="44546A"/>
      </a:dk2>
      <a:lt2>
        <a:srgbClr val="E7E6E6"/>
      </a:lt2>
      <a:accent1>
        <a:srgbClr val="3A9659"/>
      </a:accent1>
      <a:accent2>
        <a:srgbClr val="3A9659"/>
      </a:accent2>
      <a:accent3>
        <a:srgbClr val="3A9659"/>
      </a:accent3>
      <a:accent4>
        <a:srgbClr val="3A9659"/>
      </a:accent4>
      <a:accent5>
        <a:srgbClr val="3A9659"/>
      </a:accent5>
      <a:accent6>
        <a:srgbClr val="3A9659"/>
      </a:accent6>
      <a:hlink>
        <a:srgbClr val="3A9659"/>
      </a:hlink>
      <a:folHlink>
        <a:srgbClr val="3A96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653</Words>
  <Application>Microsoft Office PowerPoint</Application>
  <PresentationFormat>Widescreen</PresentationFormat>
  <Paragraphs>68</Paragraphs>
  <Slides>19</Slides>
  <Notes>5</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19</vt:i4>
      </vt:variant>
    </vt:vector>
  </HeadingPairs>
  <TitlesOfParts>
    <vt:vector size="38" baseType="lpstr">
      <vt:lpstr>Microsoft YaHei</vt:lpstr>
      <vt:lpstr>Microsoft YaHei</vt:lpstr>
      <vt:lpstr>宋体</vt:lpstr>
      <vt:lpstr>宋体</vt:lpstr>
      <vt:lpstr>Arial</vt:lpstr>
      <vt:lpstr>Calibri</vt:lpstr>
      <vt:lpstr>Calibri Light</vt:lpstr>
      <vt:lpstr>Cambria</vt:lpstr>
      <vt:lpstr>DengXian</vt:lpstr>
      <vt:lpstr>Fredoka One</vt:lpstr>
      <vt:lpstr>iCiel Cadena</vt:lpstr>
      <vt:lpstr>Quicksand Medium</vt:lpstr>
      <vt:lpstr>Times New Roman</vt:lpstr>
      <vt:lpstr>思源黑体 Light</vt:lpstr>
      <vt:lpstr>等线</vt:lpstr>
      <vt:lpstr>等线 Light</vt:lpstr>
      <vt:lpstr>包图网</vt:lpstr>
      <vt:lpstr>千图网海量PPT模板www.58pic.com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4 Môt số bệnh liên quan đến dinh dưỡng Tiết 1</dc:title>
  <dc:creator>第一PPT</dc:creator>
  <cp:keywords>www.1ppt.com</cp:keywords>
  <dc:description>www.1ppt.com</dc:description>
  <cp:lastModifiedBy>STD_NHA</cp:lastModifiedBy>
  <cp:revision>78</cp:revision>
  <dcterms:created xsi:type="dcterms:W3CDTF">2020-04-08T06:54:00Z</dcterms:created>
  <dcterms:modified xsi:type="dcterms:W3CDTF">2025-03-12T02:55:49Z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6B75E1E1354144ACAA8DFCB0432F7BA7_13</vt:lpwstr>
  </property>
  <property fmtid="{D5CDD505-2E9C-101B-9397-08002B2CF9AE}" pid="3" name="KSOProductBuildVer">
    <vt:lpwstr>1033-12.2.0.13489</vt:lpwstr>
  </property>
</Properties>
</file>