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575" r:id="rId2"/>
    <p:sldId id="569" r:id="rId3"/>
    <p:sldId id="570" r:id="rId4"/>
    <p:sldId id="571" r:id="rId5"/>
    <p:sldId id="572" r:id="rId6"/>
    <p:sldId id="573" r:id="rId7"/>
    <p:sldId id="574" r:id="rId8"/>
    <p:sldId id="568" r:id="rId9"/>
    <p:sldId id="285" r:id="rId10"/>
  </p:sldIdLst>
  <p:sldSz cx="12192000" cy="6858000"/>
  <p:notesSz cx="6858000" cy="9144000"/>
  <p:custDataLst>
    <p:tags r:id="rId13"/>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66"/>
    <a:srgbClr val="E36239"/>
    <a:srgbClr val="FFFFCC"/>
    <a:srgbClr val="FFC000"/>
    <a:srgbClr val="468FC7"/>
    <a:srgbClr val="FFC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A16FF8-9E46-4321-B92B-8DADFF552E7D}" v="155" dt="2024-08-04T16:55:06.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950" y="58"/>
      </p:cViewPr>
      <p:guideLst/>
    </p:cSldViewPr>
  </p:slideViewPr>
  <p:notesTextViewPr>
    <p:cViewPr>
      <p:scale>
        <a:sx n="1" d="1"/>
        <a:sy n="1" d="1"/>
      </p:scale>
      <p:origin x="0" y="0"/>
    </p:cViewPr>
  </p:notesTextViewPr>
  <p:notesViewPr>
    <p:cSldViewPr snapToGrid="0">
      <p:cViewPr varScale="1">
        <p:scale>
          <a:sx n="45" d="100"/>
          <a:sy n="45" d="100"/>
        </p:scale>
        <p:origin x="2760"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F2BCA8C-B6A5-815C-8878-FAAD1C1BCF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3BB7DDE0-0D7C-5E82-C8CE-89C9859BF0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AE121F-EC58-4EFF-BA91-B3C94303CC13}" type="datetimeFigureOut">
              <a:rPr lang="en-US" smtClean="0"/>
              <a:t>3/12/2025</a:t>
            </a:fld>
            <a:endParaRPr lang="en-US"/>
          </a:p>
        </p:txBody>
      </p:sp>
      <p:sp>
        <p:nvSpPr>
          <p:cNvPr id="4" name="Footer Placeholder 3">
            <a:extLst>
              <a:ext uri="{FF2B5EF4-FFF2-40B4-BE49-F238E27FC236}">
                <a16:creationId xmlns:a16="http://schemas.microsoft.com/office/drawing/2014/main" xmlns="" id="{1CE130F7-1D87-26EE-47B1-3CFBB14A6A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1DDBBF38-6EE5-3D9D-3A14-694396392A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1C01F0-24BF-4CA4-9DE3-0BB85F0D8863}" type="slidenum">
              <a:rPr lang="en-US" smtClean="0"/>
              <a:t>‹#›</a:t>
            </a:fld>
            <a:endParaRPr lang="en-US"/>
          </a:p>
        </p:txBody>
      </p:sp>
    </p:spTree>
    <p:extLst>
      <p:ext uri="{BB962C8B-B14F-4D97-AF65-F5344CB8AC3E}">
        <p14:creationId xmlns:p14="http://schemas.microsoft.com/office/powerpoint/2010/main" val="3764423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A0899-69BC-433E-B7B4-F6D0FD1B475A}"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4BB72-DCFB-41F7-8AEC-825218A60E60}" type="slidenum">
              <a:rPr lang="en-US" smtClean="0"/>
              <a:t>‹#›</a:t>
            </a:fld>
            <a:endParaRPr lang="en-US"/>
          </a:p>
        </p:txBody>
      </p:sp>
    </p:spTree>
    <p:extLst>
      <p:ext uri="{BB962C8B-B14F-4D97-AF65-F5344CB8AC3E}">
        <p14:creationId xmlns:p14="http://schemas.microsoft.com/office/powerpoint/2010/main" val="1591179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24BB72-DCFB-41F7-8AEC-825218A60E60}" type="slidenum">
              <a:rPr lang="en-US" smtClean="0"/>
              <a:t>1</a:t>
            </a:fld>
            <a:endParaRPr lang="en-US"/>
          </a:p>
        </p:txBody>
      </p:sp>
    </p:spTree>
    <p:extLst>
      <p:ext uri="{BB962C8B-B14F-4D97-AF65-F5344CB8AC3E}">
        <p14:creationId xmlns:p14="http://schemas.microsoft.com/office/powerpoint/2010/main" val="2366633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LÊ TÂM" descr="A cartoon of trees and leaves&#10;&#10;Description automatically generated">
            <a:extLst>
              <a:ext uri="{FF2B5EF4-FFF2-40B4-BE49-F238E27FC236}">
                <a16:creationId xmlns:a16="http://schemas.microsoft.com/office/drawing/2014/main" xmlns="" id="{2AA77C15-08FE-D316-9B66-1C5688715D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7" name="Rectangle 6">
            <a:extLst>
              <a:ext uri="{FF2B5EF4-FFF2-40B4-BE49-F238E27FC236}">
                <a16:creationId xmlns:a16="http://schemas.microsoft.com/office/drawing/2014/main" xmlns="" id="{B8E04B52-7111-3381-2957-1936FA1603B3}"/>
              </a:ext>
            </a:extLst>
          </p:cNvPr>
          <p:cNvSpPr/>
          <p:nvPr userDrawn="1"/>
        </p:nvSpPr>
        <p:spPr>
          <a:xfrm>
            <a:off x="214122" y="241534"/>
            <a:ext cx="11763756"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292404008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28F852-FC05-9436-486A-8586537678E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88FDD455-9BC5-6ED5-3ED8-E6067823C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D829814-8E0C-C59D-E0BA-BCC28539AB0D}"/>
              </a:ext>
            </a:extLst>
          </p:cNvPr>
          <p:cNvSpPr>
            <a:spLocks noGrp="1"/>
          </p:cNvSpPr>
          <p:nvPr>
            <p:ph type="dt" sz="half" idx="10"/>
          </p:nvPr>
        </p:nvSpPr>
        <p:spPr/>
        <p:txBody>
          <a:bodyPr/>
          <a:lstStyle/>
          <a:p>
            <a:fld id="{D75DCDB4-4683-4ACC-B7E1-FEAD6BA85555}" type="datetimeFigureOut">
              <a:rPr lang="vi-VN" smtClean="0"/>
              <a:t>12/03/2025</a:t>
            </a:fld>
            <a:endParaRPr lang="vi-VN"/>
          </a:p>
        </p:txBody>
      </p:sp>
      <p:sp>
        <p:nvSpPr>
          <p:cNvPr id="5" name="Footer Placeholder 4">
            <a:extLst>
              <a:ext uri="{FF2B5EF4-FFF2-40B4-BE49-F238E27FC236}">
                <a16:creationId xmlns:a16="http://schemas.microsoft.com/office/drawing/2014/main" xmlns="" id="{E28017D0-5D64-690A-7D1C-DB87DAC2FC6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3FEDAC98-BAA4-B503-09B8-A6D330DA8EDD}"/>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402510050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B33D554-7B6C-7724-7A67-95063203A3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DD40FB7A-BD75-C207-71A9-9F2C994A41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01A8EA8C-C4C1-0AD7-1794-DFB043312E7C}"/>
              </a:ext>
            </a:extLst>
          </p:cNvPr>
          <p:cNvSpPr>
            <a:spLocks noGrp="1"/>
          </p:cNvSpPr>
          <p:nvPr>
            <p:ph type="dt" sz="half" idx="10"/>
          </p:nvPr>
        </p:nvSpPr>
        <p:spPr/>
        <p:txBody>
          <a:bodyPr/>
          <a:lstStyle/>
          <a:p>
            <a:fld id="{D75DCDB4-4683-4ACC-B7E1-FEAD6BA85555}" type="datetimeFigureOut">
              <a:rPr lang="vi-VN" smtClean="0"/>
              <a:t>12/03/2025</a:t>
            </a:fld>
            <a:endParaRPr lang="vi-VN"/>
          </a:p>
        </p:txBody>
      </p:sp>
      <p:sp>
        <p:nvSpPr>
          <p:cNvPr id="5" name="Footer Placeholder 4">
            <a:extLst>
              <a:ext uri="{FF2B5EF4-FFF2-40B4-BE49-F238E27FC236}">
                <a16:creationId xmlns:a16="http://schemas.microsoft.com/office/drawing/2014/main" xmlns="" id="{A72A2A55-AD05-2E8E-EF30-E0610085A7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46CB53A7-8962-BC73-656A-65F87087CEE3}"/>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362042572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B47094-982F-83F1-57E9-70CFDAFF7D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0969ADFC-0631-ACBD-A37F-28ACEA41CA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LÊ TÂM">
            <a:extLst>
              <a:ext uri="{FF2B5EF4-FFF2-40B4-BE49-F238E27FC236}">
                <a16:creationId xmlns:a16="http://schemas.microsoft.com/office/drawing/2014/main" xmlns="" id="{0478D4FC-6348-B2ED-5B31-DB271E600918}"/>
              </a:ext>
            </a:extLst>
          </p:cNvPr>
          <p:cNvSpPr>
            <a:spLocks noGrp="1"/>
          </p:cNvSpPr>
          <p:nvPr>
            <p:ph type="dt" sz="half" idx="10"/>
          </p:nvPr>
        </p:nvSpPr>
        <p:spPr/>
        <p:txBody>
          <a:bodyPr/>
          <a:lstStyle/>
          <a:p>
            <a:fld id="{D75DCDB4-4683-4ACC-B7E1-FEAD6BA85555}" type="datetimeFigureOut">
              <a:rPr lang="vi-VN" smtClean="0"/>
              <a:t>12/03/2025</a:t>
            </a:fld>
            <a:endParaRPr lang="vi-VN"/>
          </a:p>
        </p:txBody>
      </p:sp>
      <p:sp>
        <p:nvSpPr>
          <p:cNvPr id="5" name="Footer Placeholder 4">
            <a:extLst>
              <a:ext uri="{FF2B5EF4-FFF2-40B4-BE49-F238E27FC236}">
                <a16:creationId xmlns:a16="http://schemas.microsoft.com/office/drawing/2014/main" xmlns="" id="{EE2C5EB2-B54F-186A-21AC-FF7A48CB6E8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6843105B-942A-89F5-4D02-6DCA86CB805E}"/>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19344821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LÊ TÂM">
            <a:extLst>
              <a:ext uri="{FF2B5EF4-FFF2-40B4-BE49-F238E27FC236}">
                <a16:creationId xmlns:a16="http://schemas.microsoft.com/office/drawing/2014/main" xmlns="" id="{A006D7E4-1399-7244-BA0C-9080CA2F34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0A650296-8D5B-168A-C0E7-B1B04B4552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7AEF117-BAB8-3089-285E-6F5BEA69C508}"/>
              </a:ext>
            </a:extLst>
          </p:cNvPr>
          <p:cNvSpPr>
            <a:spLocks noGrp="1"/>
          </p:cNvSpPr>
          <p:nvPr>
            <p:ph type="dt" sz="half" idx="10"/>
          </p:nvPr>
        </p:nvSpPr>
        <p:spPr/>
        <p:txBody>
          <a:bodyPr/>
          <a:lstStyle/>
          <a:p>
            <a:fld id="{D75DCDB4-4683-4ACC-B7E1-FEAD6BA85555}" type="datetimeFigureOut">
              <a:rPr lang="vi-VN" smtClean="0"/>
              <a:t>12/03/2025</a:t>
            </a:fld>
            <a:endParaRPr lang="vi-VN"/>
          </a:p>
        </p:txBody>
      </p:sp>
      <p:sp>
        <p:nvSpPr>
          <p:cNvPr id="5" name="Footer Placeholder 4">
            <a:extLst>
              <a:ext uri="{FF2B5EF4-FFF2-40B4-BE49-F238E27FC236}">
                <a16:creationId xmlns:a16="http://schemas.microsoft.com/office/drawing/2014/main" xmlns="" id="{6EA40CCD-9E2C-544F-86C8-EEC067063AD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534887F-3E3D-B2EA-DB8A-E57EAF2837D9}"/>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053687215"/>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9534BD-C182-165E-E3F4-13121C18372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5E217188-649F-9AB0-5310-0AECD0D4FB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24FA4064-81C1-9BB8-60FE-2441BB72A3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LÊ TÂM">
            <a:extLst>
              <a:ext uri="{FF2B5EF4-FFF2-40B4-BE49-F238E27FC236}">
                <a16:creationId xmlns:a16="http://schemas.microsoft.com/office/drawing/2014/main" xmlns="" id="{49364678-1AFD-A6EA-647E-BF73E8F38556}"/>
              </a:ext>
            </a:extLst>
          </p:cNvPr>
          <p:cNvSpPr>
            <a:spLocks noGrp="1"/>
          </p:cNvSpPr>
          <p:nvPr>
            <p:ph type="dt" sz="half" idx="10"/>
          </p:nvPr>
        </p:nvSpPr>
        <p:spPr/>
        <p:txBody>
          <a:bodyPr/>
          <a:lstStyle/>
          <a:p>
            <a:fld id="{D75DCDB4-4683-4ACC-B7E1-FEAD6BA85555}" type="datetimeFigureOut">
              <a:rPr lang="vi-VN" smtClean="0"/>
              <a:t>12/03/2025</a:t>
            </a:fld>
            <a:endParaRPr lang="vi-VN"/>
          </a:p>
        </p:txBody>
      </p:sp>
      <p:sp>
        <p:nvSpPr>
          <p:cNvPr id="6" name="Footer Placeholder 5">
            <a:extLst>
              <a:ext uri="{FF2B5EF4-FFF2-40B4-BE49-F238E27FC236}">
                <a16:creationId xmlns:a16="http://schemas.microsoft.com/office/drawing/2014/main" xmlns="" id="{AAF36510-37C7-42F6-53FC-9E7F53668DF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7CD3A044-A1D0-C6F2-E71C-97AACC84F859}"/>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65798857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0BD2A5-699D-BCA1-EDE7-D335945D15F1}"/>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E0DD3A4E-1E2B-E9C6-094C-B70F3E56DF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B5EF969-2E69-2E31-653F-0BC64C2BEA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25B97E55-817C-8F03-65B8-A54361C725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F9DBB38-A200-7776-5241-1B549ACA34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9D03F80A-57B7-5FA7-272C-E4B7964EE524}"/>
              </a:ext>
            </a:extLst>
          </p:cNvPr>
          <p:cNvSpPr>
            <a:spLocks noGrp="1"/>
          </p:cNvSpPr>
          <p:nvPr>
            <p:ph type="dt" sz="half" idx="10"/>
          </p:nvPr>
        </p:nvSpPr>
        <p:spPr/>
        <p:txBody>
          <a:bodyPr/>
          <a:lstStyle/>
          <a:p>
            <a:fld id="{D75DCDB4-4683-4ACC-B7E1-FEAD6BA85555}" type="datetimeFigureOut">
              <a:rPr lang="vi-VN" smtClean="0"/>
              <a:t>12/03/2025</a:t>
            </a:fld>
            <a:endParaRPr lang="vi-VN"/>
          </a:p>
        </p:txBody>
      </p:sp>
      <p:sp>
        <p:nvSpPr>
          <p:cNvPr id="8" name="Footer Placeholder 7">
            <a:extLst>
              <a:ext uri="{FF2B5EF4-FFF2-40B4-BE49-F238E27FC236}">
                <a16:creationId xmlns:a16="http://schemas.microsoft.com/office/drawing/2014/main" xmlns="" id="{6523E862-AD75-6EB8-9A49-AC8886E69319}"/>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489675AA-8824-EC62-22EA-13F3514AA775}"/>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49386334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BE754E-1395-0D07-796C-43F3F6C9794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8BCFDE8B-9993-5DD1-7BCE-596CD8C26FEF}"/>
              </a:ext>
            </a:extLst>
          </p:cNvPr>
          <p:cNvSpPr>
            <a:spLocks noGrp="1"/>
          </p:cNvSpPr>
          <p:nvPr>
            <p:ph type="dt" sz="half" idx="10"/>
          </p:nvPr>
        </p:nvSpPr>
        <p:spPr/>
        <p:txBody>
          <a:bodyPr/>
          <a:lstStyle/>
          <a:p>
            <a:fld id="{D75DCDB4-4683-4ACC-B7E1-FEAD6BA85555}" type="datetimeFigureOut">
              <a:rPr lang="vi-VN" smtClean="0"/>
              <a:t>12/03/2025</a:t>
            </a:fld>
            <a:endParaRPr lang="vi-VN"/>
          </a:p>
        </p:txBody>
      </p:sp>
      <p:sp>
        <p:nvSpPr>
          <p:cNvPr id="4" name="Footer Placeholder 3">
            <a:extLst>
              <a:ext uri="{FF2B5EF4-FFF2-40B4-BE49-F238E27FC236}">
                <a16:creationId xmlns:a16="http://schemas.microsoft.com/office/drawing/2014/main" xmlns="" id="{06945BD2-BEC5-EB93-630F-9D342368D60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FCC9486B-6AF4-68E8-551F-46180091931D}"/>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13618839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74FF37B-1395-76A7-8E15-52C6237AD885}"/>
              </a:ext>
            </a:extLst>
          </p:cNvPr>
          <p:cNvSpPr>
            <a:spLocks noGrp="1"/>
          </p:cNvSpPr>
          <p:nvPr>
            <p:ph type="dt" sz="half" idx="10"/>
          </p:nvPr>
        </p:nvSpPr>
        <p:spPr/>
        <p:txBody>
          <a:bodyPr/>
          <a:lstStyle/>
          <a:p>
            <a:fld id="{D75DCDB4-4683-4ACC-B7E1-FEAD6BA85555}" type="datetimeFigureOut">
              <a:rPr lang="vi-VN" smtClean="0"/>
              <a:t>12/03/2025</a:t>
            </a:fld>
            <a:endParaRPr lang="vi-VN"/>
          </a:p>
        </p:txBody>
      </p:sp>
      <p:sp>
        <p:nvSpPr>
          <p:cNvPr id="3" name="Footer Placeholder 2">
            <a:extLst>
              <a:ext uri="{FF2B5EF4-FFF2-40B4-BE49-F238E27FC236}">
                <a16:creationId xmlns:a16="http://schemas.microsoft.com/office/drawing/2014/main" xmlns="" id="{3DF94B72-5CA1-637D-C5F5-B7DACE34266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D05F8D97-A29E-5180-69B0-8CC902E947C8}"/>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22013820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6D9033-3960-7915-D9E5-6831F50949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F616F82-A58F-E815-89C0-73D540676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2B185697-B835-0B78-7E84-95DD307299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7C5A37B-2EC2-5289-AD71-B8BF8A87BA75}"/>
              </a:ext>
            </a:extLst>
          </p:cNvPr>
          <p:cNvSpPr>
            <a:spLocks noGrp="1"/>
          </p:cNvSpPr>
          <p:nvPr>
            <p:ph type="dt" sz="half" idx="10"/>
          </p:nvPr>
        </p:nvSpPr>
        <p:spPr/>
        <p:txBody>
          <a:bodyPr/>
          <a:lstStyle/>
          <a:p>
            <a:fld id="{D75DCDB4-4683-4ACC-B7E1-FEAD6BA85555}" type="datetimeFigureOut">
              <a:rPr lang="vi-VN" smtClean="0"/>
              <a:t>12/03/2025</a:t>
            </a:fld>
            <a:endParaRPr lang="vi-VN"/>
          </a:p>
        </p:txBody>
      </p:sp>
      <p:sp>
        <p:nvSpPr>
          <p:cNvPr id="6" name="Footer Placeholder 5">
            <a:extLst>
              <a:ext uri="{FF2B5EF4-FFF2-40B4-BE49-F238E27FC236}">
                <a16:creationId xmlns:a16="http://schemas.microsoft.com/office/drawing/2014/main" xmlns="" id="{43D6EE96-F915-83F6-D810-8EA595CF291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36059589-59F3-0267-0320-4C28B1EF2197}"/>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40507304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FCCD59-2115-2F69-8920-0DE6EAF805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120EC43B-B7C2-4296-0342-EC59384FF5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87AC62BE-0D25-E9FE-E45B-37BD21A92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9F669B8-00E0-CEA3-F472-4245B791B9FD}"/>
              </a:ext>
            </a:extLst>
          </p:cNvPr>
          <p:cNvSpPr>
            <a:spLocks noGrp="1"/>
          </p:cNvSpPr>
          <p:nvPr>
            <p:ph type="dt" sz="half" idx="10"/>
          </p:nvPr>
        </p:nvSpPr>
        <p:spPr/>
        <p:txBody>
          <a:bodyPr/>
          <a:lstStyle/>
          <a:p>
            <a:fld id="{D75DCDB4-4683-4ACC-B7E1-FEAD6BA85555}" type="datetimeFigureOut">
              <a:rPr lang="vi-VN" smtClean="0"/>
              <a:t>12/03/2025</a:t>
            </a:fld>
            <a:endParaRPr lang="vi-VN"/>
          </a:p>
        </p:txBody>
      </p:sp>
      <p:sp>
        <p:nvSpPr>
          <p:cNvPr id="6" name="Footer Placeholder 5">
            <a:extLst>
              <a:ext uri="{FF2B5EF4-FFF2-40B4-BE49-F238E27FC236}">
                <a16:creationId xmlns:a16="http://schemas.microsoft.com/office/drawing/2014/main" xmlns="" id="{51DADEAE-70DF-A89C-9EEF-FC6699CEE27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D631F3BD-9DD1-1A20-B947-F037CBBA31E3}"/>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78197302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LÊ TÂM">
            <a:extLst>
              <a:ext uri="{FF2B5EF4-FFF2-40B4-BE49-F238E27FC236}">
                <a16:creationId xmlns:a16="http://schemas.microsoft.com/office/drawing/2014/main" xmlns="" id="{0658AC50-35DA-088A-162C-A05FDA132B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41E85982-960E-D3A6-5E91-7B6709F92E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51924EB-3742-3A8E-28F1-21D01AEAE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5DCDB4-4683-4ACC-B7E1-FEAD6BA85555}" type="datetimeFigureOut">
              <a:rPr lang="vi-VN" smtClean="0"/>
              <a:t>12/03/2025</a:t>
            </a:fld>
            <a:endParaRPr lang="vi-VN"/>
          </a:p>
        </p:txBody>
      </p:sp>
      <p:sp>
        <p:nvSpPr>
          <p:cNvPr id="5" name="Footer Placeholder 4">
            <a:extLst>
              <a:ext uri="{FF2B5EF4-FFF2-40B4-BE49-F238E27FC236}">
                <a16:creationId xmlns:a16="http://schemas.microsoft.com/office/drawing/2014/main" xmlns="" id="{43D503CF-E710-A11F-EB21-D5A4C1EE2E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xmlns="" id="{E2F226F6-DE07-3194-87B6-7AE62AC499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8B829B-41E5-4C3D-B4B4-EC121BA26CAC}" type="slidenum">
              <a:rPr lang="vi-VN" smtClean="0"/>
              <a:t>‹#›</a:t>
            </a:fld>
            <a:endParaRPr lang="vi-VN"/>
          </a:p>
        </p:txBody>
      </p:sp>
      <p:pic>
        <p:nvPicPr>
          <p:cNvPr id="13" name="Picture 12">
            <a:extLst>
              <a:ext uri="{FF2B5EF4-FFF2-40B4-BE49-F238E27FC236}">
                <a16:creationId xmlns:a16="http://schemas.microsoft.com/office/drawing/2014/main" xmlns="" id="{3F6353C3-C6C6-BBA3-6261-96AF62C080F5}"/>
              </a:ext>
            </a:extLst>
          </p:cNvPr>
          <p:cNvPicPr>
            <a:picLocks noChangeAspect="1"/>
          </p:cNvPicPr>
          <p:nvPr userDrawn="1"/>
        </p:nvPicPr>
        <p:blipFill>
          <a:blip r:embed="rId13"/>
          <a:stretch>
            <a:fillRect/>
          </a:stretch>
        </p:blipFill>
        <p:spPr>
          <a:xfrm>
            <a:off x="609600" y="114159"/>
            <a:ext cx="304799" cy="90771"/>
          </a:xfrm>
          <a:prstGeom prst="rect">
            <a:avLst/>
          </a:prstGeom>
        </p:spPr>
      </p:pic>
      <p:pic>
        <p:nvPicPr>
          <p:cNvPr id="8" name="Picture 7" descr="A round pink label with white text and a black background&#10;&#10;Description automatically generated">
            <a:extLst>
              <a:ext uri="{FF2B5EF4-FFF2-40B4-BE49-F238E27FC236}">
                <a16:creationId xmlns:a16="http://schemas.microsoft.com/office/drawing/2014/main" xmlns="" id="{4AD50C13-F8B7-B51F-6324-2216FF21C65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338265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jpg"/><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19.svg"/><Relationship Id="rId4" Type="http://schemas.openxmlformats.org/officeDocument/2006/relationships/image" Target="../media/image10.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749040" y="298986"/>
            <a:ext cx="4693920" cy="707886"/>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ỦY BAN NHÂN DÂN HUYỆN AN LÃO</a:t>
            </a:r>
          </a:p>
          <a:p>
            <a:r>
              <a:rPr lang="en-US" sz="2000" b="1" u="sng" dirty="0" smtClean="0">
                <a:latin typeface="Times New Roman" panose="02020603050405020304" pitchFamily="18" charset="0"/>
                <a:cs typeface="Times New Roman" panose="02020603050405020304" pitchFamily="18" charset="0"/>
              </a:rPr>
              <a:t>TRƯỜNG TIỂU HỌC QUANG TRUNG</a:t>
            </a:r>
            <a:endParaRPr lang="en-US" sz="2000" b="1" u="sng"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191760" y="2174240"/>
            <a:ext cx="3525520" cy="400110"/>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KHOA HỌC</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952240" y="3181112"/>
            <a:ext cx="581152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BÀI 24: NAM VÀ NỮ ( TIẾT 2)</a:t>
            </a:r>
            <a:endParaRPr lang="en-US" sz="2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582160" y="5923280"/>
            <a:ext cx="398272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GV: </a:t>
            </a:r>
            <a:r>
              <a:rPr lang="en-US" sz="2400" b="1" dirty="0" err="1" smtClean="0">
                <a:latin typeface="Times New Roman" panose="02020603050405020304" pitchFamily="18" charset="0"/>
                <a:cs typeface="Times New Roman" panose="02020603050405020304" pitchFamily="18" charset="0"/>
              </a:rPr>
              <a:t>Nguyễn</a:t>
            </a:r>
            <a:r>
              <a:rPr lang="en-US" sz="2400" b="1" dirty="0" smtClean="0">
                <a:latin typeface="Times New Roman" panose="02020603050405020304" pitchFamily="18" charset="0"/>
                <a:cs typeface="Times New Roman" panose="02020603050405020304" pitchFamily="18" charset="0"/>
              </a:rPr>
              <a:t> T </a:t>
            </a:r>
            <a:r>
              <a:rPr lang="en-US" sz="2400" b="1" dirty="0" err="1" smtClean="0">
                <a:latin typeface="Times New Roman" panose="02020603050405020304" pitchFamily="18" charset="0"/>
                <a:cs typeface="Times New Roman" panose="02020603050405020304" pitchFamily="18" charset="0"/>
              </a:rPr>
              <a:t>Phương</a:t>
            </a:r>
            <a:endParaRPr lang="en-US" sz="24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5977386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6368" y="744974"/>
            <a:ext cx="9517349" cy="646331"/>
          </a:xfrm>
          <a:prstGeom prst="rect">
            <a:avLst/>
          </a:prstGeom>
        </p:spPr>
        <p:txBody>
          <a:bodyPr wrap="none">
            <a:spAutoFit/>
          </a:bodyPr>
          <a:lstStyle/>
          <a:p>
            <a:pPr lvl="0" algn="ctr">
              <a:defRPr/>
            </a:pPr>
            <a:r>
              <a:rPr lang="en-GB" sz="3600" b="1" kern="0" dirty="0" smtClean="0">
                <a:solidFill>
                  <a:srgbClr val="468FC7"/>
                </a:solidFill>
                <a:latin typeface="Times New Roman" panose="02020603050405020304" pitchFamily="18" charset="0"/>
                <a:ea typeface="Cambria" panose="02040503050406030204" pitchFamily="18" charset="0"/>
                <a:cs typeface="Times New Roman" panose="02020603050405020304" pitchFamily="18" charset="0"/>
              </a:rPr>
              <a:t>HĐ2: </a:t>
            </a:r>
            <a:r>
              <a:rPr lang="en-GB" sz="3600" b="1" kern="0" dirty="0" err="1" smtClean="0">
                <a:solidFill>
                  <a:srgbClr val="468FC7"/>
                </a:solidFill>
                <a:latin typeface="Times New Roman" panose="02020603050405020304" pitchFamily="18" charset="0"/>
                <a:ea typeface="Cambria" panose="02040503050406030204" pitchFamily="18" charset="0"/>
                <a:cs typeface="Times New Roman" panose="02020603050405020304" pitchFamily="18" charset="0"/>
              </a:rPr>
              <a:t>Tôn</a:t>
            </a:r>
            <a:r>
              <a:rPr lang="en-GB" sz="3600" b="1" kern="0" dirty="0" smtClean="0">
                <a:solidFill>
                  <a:srgbClr val="468FC7"/>
                </a:solidFill>
                <a:latin typeface="Times New Roman" panose="02020603050405020304" pitchFamily="18" charset="0"/>
                <a:ea typeface="Cambria" panose="02040503050406030204" pitchFamily="18" charset="0"/>
                <a:cs typeface="Times New Roman" panose="02020603050405020304" pitchFamily="18" charset="0"/>
              </a:rPr>
              <a:t> </a:t>
            </a:r>
            <a:r>
              <a:rPr lang="en-GB" sz="3600" b="1" kern="0" dirty="0" err="1">
                <a:solidFill>
                  <a:srgbClr val="468FC7"/>
                </a:solidFill>
                <a:latin typeface="Times New Roman" panose="02020603050405020304" pitchFamily="18" charset="0"/>
                <a:ea typeface="Cambria" panose="02040503050406030204" pitchFamily="18" charset="0"/>
                <a:cs typeface="Times New Roman" panose="02020603050405020304" pitchFamily="18" charset="0"/>
              </a:rPr>
              <a:t>trọng</a:t>
            </a:r>
            <a:r>
              <a:rPr lang="en-GB" sz="3600" b="1" kern="0" dirty="0">
                <a:solidFill>
                  <a:srgbClr val="468FC7"/>
                </a:solidFill>
                <a:latin typeface="Times New Roman" panose="02020603050405020304" pitchFamily="18" charset="0"/>
                <a:ea typeface="Cambria" panose="02040503050406030204" pitchFamily="18" charset="0"/>
                <a:cs typeface="Times New Roman" panose="02020603050405020304" pitchFamily="18" charset="0"/>
              </a:rPr>
              <a:t> </a:t>
            </a:r>
            <a:r>
              <a:rPr lang="en-GB" sz="3600" b="1" kern="0" dirty="0" err="1">
                <a:solidFill>
                  <a:srgbClr val="468FC7"/>
                </a:solidFill>
                <a:latin typeface="Times New Roman" panose="02020603050405020304" pitchFamily="18" charset="0"/>
                <a:ea typeface="Cambria" panose="02040503050406030204" pitchFamily="18" charset="0"/>
                <a:cs typeface="Times New Roman" panose="02020603050405020304" pitchFamily="18" charset="0"/>
              </a:rPr>
              <a:t>các</a:t>
            </a:r>
            <a:r>
              <a:rPr lang="en-GB" sz="3600" b="1" kern="0" dirty="0">
                <a:solidFill>
                  <a:srgbClr val="468FC7"/>
                </a:solidFill>
                <a:latin typeface="Times New Roman" panose="02020603050405020304" pitchFamily="18" charset="0"/>
                <a:ea typeface="Cambria" panose="02040503050406030204" pitchFamily="18" charset="0"/>
                <a:cs typeface="Times New Roman" panose="02020603050405020304" pitchFamily="18" charset="0"/>
              </a:rPr>
              <a:t> </a:t>
            </a:r>
            <a:r>
              <a:rPr lang="en-GB" sz="3600" b="1" kern="0" dirty="0" err="1">
                <a:solidFill>
                  <a:srgbClr val="468FC7"/>
                </a:solidFill>
                <a:latin typeface="Times New Roman" panose="02020603050405020304" pitchFamily="18" charset="0"/>
                <a:ea typeface="Cambria" panose="02040503050406030204" pitchFamily="18" charset="0"/>
                <a:cs typeface="Times New Roman" panose="02020603050405020304" pitchFamily="18" charset="0"/>
              </a:rPr>
              <a:t>bạn</a:t>
            </a:r>
            <a:r>
              <a:rPr lang="en-GB" sz="3600" b="1" kern="0" dirty="0">
                <a:solidFill>
                  <a:srgbClr val="468FC7"/>
                </a:solidFill>
                <a:latin typeface="Times New Roman" panose="02020603050405020304" pitchFamily="18" charset="0"/>
                <a:ea typeface="Cambria" panose="02040503050406030204" pitchFamily="18" charset="0"/>
                <a:cs typeface="Times New Roman" panose="02020603050405020304" pitchFamily="18" charset="0"/>
              </a:rPr>
              <a:t> </a:t>
            </a:r>
            <a:r>
              <a:rPr lang="en-GB" sz="3600" b="1" kern="0" dirty="0" err="1">
                <a:solidFill>
                  <a:srgbClr val="468FC7"/>
                </a:solidFill>
                <a:latin typeface="Times New Roman" panose="02020603050405020304" pitchFamily="18" charset="0"/>
                <a:ea typeface="Cambria" panose="02040503050406030204" pitchFamily="18" charset="0"/>
                <a:cs typeface="Times New Roman" panose="02020603050405020304" pitchFamily="18" charset="0"/>
              </a:rPr>
              <a:t>cùng</a:t>
            </a:r>
            <a:r>
              <a:rPr lang="en-GB" sz="3600" b="1" kern="0" dirty="0">
                <a:solidFill>
                  <a:srgbClr val="468FC7"/>
                </a:solidFill>
                <a:latin typeface="Times New Roman" panose="02020603050405020304" pitchFamily="18" charset="0"/>
                <a:ea typeface="Cambria" panose="02040503050406030204" pitchFamily="18" charset="0"/>
                <a:cs typeface="Times New Roman" panose="02020603050405020304" pitchFamily="18" charset="0"/>
              </a:rPr>
              <a:t> </a:t>
            </a:r>
            <a:r>
              <a:rPr lang="en-GB" sz="3600" b="1" kern="0" dirty="0" err="1">
                <a:solidFill>
                  <a:srgbClr val="468FC7"/>
                </a:solidFill>
                <a:latin typeface="Times New Roman" panose="02020603050405020304" pitchFamily="18" charset="0"/>
                <a:ea typeface="Cambria" panose="02040503050406030204" pitchFamily="18" charset="0"/>
                <a:cs typeface="Times New Roman" panose="02020603050405020304" pitchFamily="18" charset="0"/>
              </a:rPr>
              <a:t>giới</a:t>
            </a:r>
            <a:r>
              <a:rPr lang="en-GB" sz="3600" b="1" kern="0" dirty="0">
                <a:solidFill>
                  <a:srgbClr val="468FC7"/>
                </a:solidFill>
                <a:latin typeface="Times New Roman" panose="02020603050405020304" pitchFamily="18" charset="0"/>
                <a:ea typeface="Cambria" panose="02040503050406030204" pitchFamily="18" charset="0"/>
                <a:cs typeface="Times New Roman" panose="02020603050405020304" pitchFamily="18" charset="0"/>
              </a:rPr>
              <a:t> </a:t>
            </a:r>
            <a:r>
              <a:rPr lang="en-GB" sz="3600" b="1" kern="0" dirty="0" err="1">
                <a:solidFill>
                  <a:srgbClr val="468FC7"/>
                </a:solidFill>
                <a:latin typeface="Times New Roman" panose="02020603050405020304" pitchFamily="18" charset="0"/>
                <a:ea typeface="Cambria" panose="02040503050406030204" pitchFamily="18" charset="0"/>
                <a:cs typeface="Times New Roman" panose="02020603050405020304" pitchFamily="18" charset="0"/>
              </a:rPr>
              <a:t>và</a:t>
            </a:r>
            <a:r>
              <a:rPr lang="en-GB" sz="3600" b="1" kern="0" dirty="0">
                <a:solidFill>
                  <a:srgbClr val="468FC7"/>
                </a:solidFill>
                <a:latin typeface="Times New Roman" panose="02020603050405020304" pitchFamily="18" charset="0"/>
                <a:ea typeface="Cambria" panose="02040503050406030204" pitchFamily="18" charset="0"/>
                <a:cs typeface="Times New Roman" panose="02020603050405020304" pitchFamily="18" charset="0"/>
              </a:rPr>
              <a:t> </a:t>
            </a:r>
            <a:r>
              <a:rPr lang="en-GB" sz="3600" b="1" kern="0" dirty="0" err="1">
                <a:solidFill>
                  <a:srgbClr val="468FC7"/>
                </a:solidFill>
                <a:latin typeface="Times New Roman" panose="02020603050405020304" pitchFamily="18" charset="0"/>
                <a:ea typeface="Cambria" panose="02040503050406030204" pitchFamily="18" charset="0"/>
                <a:cs typeface="Times New Roman" panose="02020603050405020304" pitchFamily="18" charset="0"/>
              </a:rPr>
              <a:t>khác</a:t>
            </a:r>
            <a:r>
              <a:rPr lang="en-GB" sz="3600" b="1" kern="0" dirty="0">
                <a:solidFill>
                  <a:srgbClr val="468FC7"/>
                </a:solidFill>
                <a:latin typeface="Times New Roman" panose="02020603050405020304" pitchFamily="18" charset="0"/>
                <a:ea typeface="Cambria" panose="02040503050406030204" pitchFamily="18" charset="0"/>
                <a:cs typeface="Times New Roman" panose="02020603050405020304" pitchFamily="18" charset="0"/>
              </a:rPr>
              <a:t> </a:t>
            </a:r>
            <a:r>
              <a:rPr lang="en-GB" sz="3600" b="1" kern="0" dirty="0" err="1">
                <a:solidFill>
                  <a:srgbClr val="468FC7"/>
                </a:solidFill>
                <a:latin typeface="Times New Roman" panose="02020603050405020304" pitchFamily="18" charset="0"/>
                <a:ea typeface="Cambria" panose="02040503050406030204" pitchFamily="18" charset="0"/>
                <a:cs typeface="Times New Roman" panose="02020603050405020304" pitchFamily="18" charset="0"/>
              </a:rPr>
              <a:t>giới</a:t>
            </a:r>
            <a:endParaRPr lang="vi-VN" sz="3600" b="1" kern="0" dirty="0">
              <a:solidFill>
                <a:srgbClr val="468FC7"/>
              </a:solidFill>
              <a:latin typeface="Times New Roman" panose="02020603050405020304" pitchFamily="18" charset="0"/>
              <a:ea typeface="Cambria" panose="0204050305040603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4395247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2">
            <a:extLst>
              <a:ext uri="{FF2B5EF4-FFF2-40B4-BE49-F238E27FC236}">
                <a16:creationId xmlns:a16="http://schemas.microsoft.com/office/drawing/2014/main" xmlns="" id="{7E9202E0-DF1A-D779-F2A7-16F57F6B9580}"/>
              </a:ext>
            </a:extLst>
          </p:cNvPr>
          <p:cNvSpPr/>
          <p:nvPr/>
        </p:nvSpPr>
        <p:spPr>
          <a:xfrm>
            <a:off x="388884" y="119380"/>
            <a:ext cx="11351172" cy="1606769"/>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i="1" dirty="0">
                <a:solidFill>
                  <a:schemeClr val="tx1"/>
                </a:solidFill>
                <a:latin typeface="Calibri" panose="020F0502020204030204" pitchFamily="34" charset="0"/>
                <a:ea typeface="Calibri" panose="020F0502020204030204" pitchFamily="34" charset="0"/>
                <a:cs typeface="Calibri" panose="020F0502020204030204" pitchFamily="34" charset="0"/>
              </a:rPr>
              <a:t>Quan sát hình 2 đến hình 4 và cho biết những tình huống nào các bạn đã thể hiện sự tôn trọng hoặc chưa tôn trọng bạn cùng giới và khác giới. Vì sao?</a:t>
            </a:r>
            <a:endPar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FA13FDD7-701A-DD29-2376-79523060D798}"/>
              </a:ext>
            </a:extLst>
          </p:cNvPr>
          <p:cNvPicPr>
            <a:picLocks noChangeAspect="1"/>
          </p:cNvPicPr>
          <p:nvPr/>
        </p:nvPicPr>
        <p:blipFill>
          <a:blip r:embed="rId3"/>
          <a:stretch>
            <a:fillRect/>
          </a:stretch>
        </p:blipFill>
        <p:spPr>
          <a:xfrm>
            <a:off x="184588" y="2491280"/>
            <a:ext cx="4291616" cy="2932058"/>
          </a:xfrm>
          <a:prstGeom prst="rect">
            <a:avLst/>
          </a:prstGeom>
        </p:spPr>
      </p:pic>
      <p:pic>
        <p:nvPicPr>
          <p:cNvPr id="6" name="Picture 5">
            <a:extLst>
              <a:ext uri="{FF2B5EF4-FFF2-40B4-BE49-F238E27FC236}">
                <a16:creationId xmlns:a16="http://schemas.microsoft.com/office/drawing/2014/main" xmlns="" id="{299957CB-3306-7A25-DDF4-7E7B35D5AE46}"/>
              </a:ext>
            </a:extLst>
          </p:cNvPr>
          <p:cNvPicPr>
            <a:picLocks noChangeAspect="1"/>
          </p:cNvPicPr>
          <p:nvPr/>
        </p:nvPicPr>
        <p:blipFill>
          <a:blip r:embed="rId4"/>
          <a:stretch>
            <a:fillRect/>
          </a:stretch>
        </p:blipFill>
        <p:spPr>
          <a:xfrm>
            <a:off x="4525689" y="2494071"/>
            <a:ext cx="7274289" cy="2761101"/>
          </a:xfrm>
          <a:prstGeom prst="rect">
            <a:avLst/>
          </a:prstGeom>
        </p:spPr>
      </p:pic>
    </p:spTree>
    <p:custDataLst>
      <p:tags r:id="rId1"/>
    </p:custDataLst>
    <p:extLst>
      <p:ext uri="{BB962C8B-B14F-4D97-AF65-F5344CB8AC3E}">
        <p14:creationId xmlns:p14="http://schemas.microsoft.com/office/powerpoint/2010/main" val="15153585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05CF715-79CF-E7C4-E9E5-07C9587FF849}"/>
              </a:ext>
            </a:extLst>
          </p:cNvPr>
          <p:cNvSpPr txBox="1"/>
          <p:nvPr/>
        </p:nvSpPr>
        <p:spPr>
          <a:xfrm>
            <a:off x="2387600" y="1565282"/>
            <a:ext cx="8371840" cy="1763054"/>
          </a:xfrm>
          <a:prstGeom prst="rect">
            <a:avLst/>
          </a:prstGeom>
          <a:noFill/>
        </p:spPr>
        <p:txBody>
          <a:bodyPr wrap="square">
            <a:spAutoFit/>
          </a:bodyPr>
          <a:lstStyle/>
          <a:p>
            <a:pPr algn="ctr"/>
            <a:r>
              <a:rPr lang="en-US" sz="4400" b="1" dirty="0">
                <a:solidFill>
                  <a:srgbClr val="FF0000"/>
                </a:solidFill>
                <a:latin typeface="Calibri" panose="020F0502020204030204" pitchFamily="34" charset="0"/>
                <a:ea typeface="Calibri" panose="020F0502020204030204" pitchFamily="34" charset="0"/>
                <a:cs typeface="Calibri" panose="020F0502020204030204" pitchFamily="34" charset="0"/>
              </a:rPr>
              <a:t>K</a:t>
            </a: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ể những tình huống em thấy ở trong lớp đã thể hiện thái độ tôn trọng bạn cùng giới, khác giới? </a:t>
            </a:r>
          </a:p>
        </p:txBody>
      </p:sp>
    </p:spTree>
    <p:custDataLst>
      <p:tags r:id="rId1"/>
    </p:custDataLst>
    <p:extLst>
      <p:ext uri="{BB962C8B-B14F-4D97-AF65-F5344CB8AC3E}">
        <p14:creationId xmlns:p14="http://schemas.microsoft.com/office/powerpoint/2010/main" val="43279549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 descr="25">
            <a:extLst>
              <a:ext uri="{FF2B5EF4-FFF2-40B4-BE49-F238E27FC236}">
                <a16:creationId xmlns:a16="http://schemas.microsoft.com/office/drawing/2014/main" xmlns="" id="{1A700D1A-B537-8D9E-0EC7-B06A78C3DF18}"/>
              </a:ext>
            </a:extLst>
          </p:cNvPr>
          <p:cNvPicPr>
            <a:picLocks noChangeAspect="1"/>
          </p:cNvPicPr>
          <p:nvPr/>
        </p:nvPicPr>
        <p:blipFill>
          <a:blip r:embed="rId3"/>
          <a:stretch>
            <a:fillRect/>
          </a:stretch>
        </p:blipFill>
        <p:spPr>
          <a:xfrm>
            <a:off x="333684" y="194059"/>
            <a:ext cx="9058374" cy="5638789"/>
          </a:xfrm>
          <a:prstGeom prst="rect">
            <a:avLst/>
          </a:prstGeom>
        </p:spPr>
      </p:pic>
      <p:sp>
        <p:nvSpPr>
          <p:cNvPr id="6" name="Rectangle 5"/>
          <p:cNvSpPr/>
          <p:nvPr/>
        </p:nvSpPr>
        <p:spPr>
          <a:xfrm>
            <a:off x="1814871" y="1815257"/>
            <a:ext cx="6096000" cy="2800767"/>
          </a:xfrm>
          <a:prstGeom prst="rect">
            <a:avLst/>
          </a:prstGeom>
        </p:spPr>
        <p:txBody>
          <a:bodyPr>
            <a:spAutoFit/>
          </a:bodyPr>
          <a:lstStyle/>
          <a:p>
            <a:pPr lvl="0" algn="ctr"/>
            <a:r>
              <a:rPr lang="en-US" sz="4400" b="1" dirty="0" err="1">
                <a:solidFill>
                  <a:srgbClr val="FF0000"/>
                </a:solidFill>
                <a:latin typeface="Cambria" panose="02040503050406030204" pitchFamily="18" charset="0"/>
                <a:ea typeface="Cambria" panose="02040503050406030204" pitchFamily="18" charset="0"/>
              </a:rPr>
              <a:t>Liệt</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kê</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thái</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độ</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hành</a:t>
            </a:r>
            <a:r>
              <a:rPr lang="en-US" sz="4400" b="1" dirty="0">
                <a:solidFill>
                  <a:srgbClr val="FF0000"/>
                </a:solidFill>
                <a:latin typeface="Cambria" panose="02040503050406030204" pitchFamily="18" charset="0"/>
                <a:ea typeface="Cambria" panose="02040503050406030204" pitchFamily="18" charset="0"/>
              </a:rPr>
              <a:t> vi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em</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thể</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hiện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sự</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tôn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trong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cùng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giới</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và</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khác</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giới</a:t>
            </a:r>
            <a:r>
              <a:rPr lang="en-US" sz="4400" b="1" dirty="0">
                <a:solidFill>
                  <a:srgbClr val="FF0000"/>
                </a:solidFill>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29473782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2">
            <a:extLst>
              <a:ext uri="{FF2B5EF4-FFF2-40B4-BE49-F238E27FC236}">
                <a16:creationId xmlns:a16="http://schemas.microsoft.com/office/drawing/2014/main" xmlns="" id="{C80D5D49-E3F0-F5E9-27C9-59BBD5768131}"/>
              </a:ext>
            </a:extLst>
          </p:cNvPr>
          <p:cNvSpPr/>
          <p:nvPr/>
        </p:nvSpPr>
        <p:spPr>
          <a:xfrm>
            <a:off x="388884" y="190501"/>
            <a:ext cx="11351172" cy="1170940"/>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i="1" dirty="0">
                <a:solidFill>
                  <a:schemeClr val="tx1"/>
                </a:solidFill>
                <a:latin typeface="Calibri" panose="020F0502020204030204" pitchFamily="34" charset="0"/>
                <a:ea typeface="Calibri" panose="020F0502020204030204" pitchFamily="34" charset="0"/>
                <a:cs typeface="Calibri" panose="020F0502020204030204" pitchFamily="34" charset="0"/>
              </a:rPr>
              <a:t>Quan sát hình 5 và cho biết các thành viên trong gia đình đã thể hiện sự tôn trọng nhau như thế nào.</a:t>
            </a:r>
            <a:endPar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9DD24F11-BA07-821D-2AAE-E3E0C470C0C3}"/>
              </a:ext>
            </a:extLst>
          </p:cNvPr>
          <p:cNvPicPr>
            <a:picLocks noChangeAspect="1"/>
          </p:cNvPicPr>
          <p:nvPr/>
        </p:nvPicPr>
        <p:blipFill>
          <a:blip r:embed="rId3"/>
          <a:stretch>
            <a:fillRect/>
          </a:stretch>
        </p:blipFill>
        <p:spPr>
          <a:xfrm>
            <a:off x="354012" y="1930399"/>
            <a:ext cx="6200776" cy="4114801"/>
          </a:xfrm>
          <a:prstGeom prst="rect">
            <a:avLst/>
          </a:prstGeom>
        </p:spPr>
      </p:pic>
      <p:sp>
        <p:nvSpPr>
          <p:cNvPr id="6" name="TextBox 5">
            <a:extLst>
              <a:ext uri="{FF2B5EF4-FFF2-40B4-BE49-F238E27FC236}">
                <a16:creationId xmlns:a16="http://schemas.microsoft.com/office/drawing/2014/main" xmlns="" id="{D9396A96-A7AC-E9BD-C678-82ADD90F1254}"/>
              </a:ext>
            </a:extLst>
          </p:cNvPr>
          <p:cNvSpPr txBox="1"/>
          <p:nvPr/>
        </p:nvSpPr>
        <p:spPr>
          <a:xfrm>
            <a:off x="6619416" y="2013327"/>
            <a:ext cx="5120640" cy="4031873"/>
          </a:xfrm>
          <a:prstGeom prst="rect">
            <a:avLst/>
          </a:prstGeom>
          <a:noFill/>
        </p:spPr>
        <p:txBody>
          <a:bodyPr wrap="square" rtlCol="0">
            <a:spAutoFit/>
          </a:bodyPr>
          <a:lstStyle/>
          <a:p>
            <a:pPr algn="just"/>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nhà</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đều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vui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vẻ</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cùng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việc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nhà</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không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có</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phân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biệt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dành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nam</a:t>
            </a:r>
            <a:r>
              <a:rPr lang="en-US" sz="3200" dirty="0">
                <a:solidFill>
                  <a:srgbClr val="FF0000"/>
                </a:solidFill>
                <a:latin typeface="Cambria" panose="02040503050406030204" pitchFamily="18" charset="0"/>
                <a:ea typeface="Cambria" panose="02040503050406030204" pitchFamily="18" charset="0"/>
              </a:rPr>
              <a:t> hay </a:t>
            </a:r>
            <a:r>
              <a:rPr lang="en-US" sz="3200" dirty="0" err="1">
                <a:solidFill>
                  <a:srgbClr val="FF0000"/>
                </a:solidFill>
                <a:latin typeface="Cambria" panose="02040503050406030204" pitchFamily="18" charset="0"/>
                <a:ea typeface="Cambria" panose="02040503050406030204" pitchFamily="18" charset="0"/>
              </a:rPr>
              <a:t>nữ</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lời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nói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mẹ</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quan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tâm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sức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khoẻ</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mẹ</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lời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nói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mẹ</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nguyện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niềm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vui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cùng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việc</a:t>
            </a:r>
            <a:r>
              <a:rPr lang="en-US" sz="3200" dirty="0">
                <a:solidFill>
                  <a:srgbClr val="FF0000"/>
                </a:solidFill>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23649702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2">
            <a:extLst>
              <a:ext uri="{FF2B5EF4-FFF2-40B4-BE49-F238E27FC236}">
                <a16:creationId xmlns:a16="http://schemas.microsoft.com/office/drawing/2014/main" xmlns="" id="{F9F09764-C339-79DA-D85F-7EFC80509EBC}"/>
              </a:ext>
            </a:extLst>
          </p:cNvPr>
          <p:cNvSpPr>
            <a:spLocks noChangeArrowheads="1"/>
          </p:cNvSpPr>
          <p:nvPr/>
        </p:nvSpPr>
        <p:spPr bwMode="auto">
          <a:xfrm>
            <a:off x="4650918" y="629921"/>
            <a:ext cx="6088202" cy="2082800"/>
          </a:xfrm>
          <a:prstGeom prst="wedgeRoundRectCallout">
            <a:avLst>
              <a:gd name="adj1" fmla="val 6678"/>
              <a:gd name="adj2" fmla="val 68953"/>
              <a:gd name="adj3" fmla="val 16667"/>
            </a:avLst>
          </a:prstGeom>
          <a:solidFill>
            <a:srgbClr val="FFE79B"/>
          </a:solidFill>
          <a:ln w="9525" algn="ctr">
            <a:solidFill>
              <a:srgbClr val="FFC000"/>
            </a:solidFill>
            <a:round/>
            <a:headEnd/>
            <a:tailEnd/>
          </a:ln>
        </p:spPr>
        <p:txBody>
          <a:bodyPr/>
          <a:lstStyle/>
          <a:p>
            <a:pPr lvl="0" algn="ctr" defTabSz="1219020">
              <a:defRPr/>
            </a:pP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Mỗi</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nhóm</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xây</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dựng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một</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tình</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huống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thể</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hiện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sự</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tôn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trọng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của</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các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bạn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cùng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giới</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hoặc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khác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giới</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hoặc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các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thành</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viên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trong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gia</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đình</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ahoma" panose="020B0604030504040204" pitchFamily="34" charset="0"/>
            </a:endParaRPr>
          </a:p>
        </p:txBody>
      </p:sp>
      <p:pic>
        <p:nvPicPr>
          <p:cNvPr id="5" name="Picture 4" descr="A group of kids sitting at a table&#10;&#10;Description automatically generated">
            <a:extLst>
              <a:ext uri="{FF2B5EF4-FFF2-40B4-BE49-F238E27FC236}">
                <a16:creationId xmlns:a16="http://schemas.microsoft.com/office/drawing/2014/main" xmlns="" id="{E1973266-A327-83D6-F1A5-53F02F6C4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052" y="2611120"/>
            <a:ext cx="5985507" cy="4084530"/>
          </a:xfrm>
          <a:prstGeom prst="rect">
            <a:avLst/>
          </a:prstGeom>
        </p:spPr>
      </p:pic>
    </p:spTree>
    <p:custDataLst>
      <p:tags r:id="rId1"/>
    </p:custDataLst>
    <p:extLst>
      <p:ext uri="{BB962C8B-B14F-4D97-AF65-F5344CB8AC3E}">
        <p14:creationId xmlns:p14="http://schemas.microsoft.com/office/powerpoint/2010/main" val="790317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97978546-B21F-7C7B-60E5-051A0BDCA596}"/>
              </a:ext>
            </a:extLst>
          </p:cNvPr>
          <p:cNvSpPr/>
          <p:nvPr/>
        </p:nvSpPr>
        <p:spPr>
          <a:xfrm>
            <a:off x="696686" y="2710543"/>
            <a:ext cx="2667000" cy="1099457"/>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Em </a:t>
            </a:r>
            <a:r>
              <a:rPr lang="en-US" sz="3600" dirty="0" err="1">
                <a:latin typeface="Cambria" panose="02040503050406030204" pitchFamily="18" charset="0"/>
                <a:ea typeface="Cambria" panose="02040503050406030204" pitchFamily="18" charset="0"/>
              </a:rPr>
              <a:t>đã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học</a:t>
            </a:r>
            <a:endParaRPr lang="en-US" sz="3600" dirty="0">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xmlns="" id="{B6AD462E-B749-0FD4-BEF2-5211D0DDE4B8}"/>
              </a:ext>
            </a:extLst>
          </p:cNvPr>
          <p:cNvCxnSpPr>
            <a:stCxn id="4" idx="3"/>
          </p:cNvCxnSpPr>
          <p:nvPr/>
        </p:nvCxnSpPr>
        <p:spPr>
          <a:xfrm flipV="1">
            <a:off x="3363686" y="1491343"/>
            <a:ext cx="762000" cy="17689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xmlns="" id="{FF02C36E-1DF1-3595-E5E3-F22747DA4E92}"/>
              </a:ext>
            </a:extLst>
          </p:cNvPr>
          <p:cNvSpPr/>
          <p:nvPr/>
        </p:nvSpPr>
        <p:spPr>
          <a:xfrm>
            <a:off x="4136571" y="511629"/>
            <a:ext cx="7445829" cy="1709057"/>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Đặc điểm sinh học của con người như màu mắt, cấu tạo các cơ quan trọng cơ thể,... được hình thành ngay từ khi là phôi thai trong bụng mẹ và ít thay đổi.</a:t>
            </a:r>
            <a:endParaRPr lang="en-US" sz="2800" dirty="0">
              <a:latin typeface="Cambria" panose="02040503050406030204" pitchFamily="18" charset="0"/>
              <a:ea typeface="Cambria" panose="02040503050406030204" pitchFamily="18" charset="0"/>
            </a:endParaRPr>
          </a:p>
        </p:txBody>
      </p:sp>
      <p:cxnSp>
        <p:nvCxnSpPr>
          <p:cNvPr id="7" name="Straight Connector 6">
            <a:extLst>
              <a:ext uri="{FF2B5EF4-FFF2-40B4-BE49-F238E27FC236}">
                <a16:creationId xmlns:a16="http://schemas.microsoft.com/office/drawing/2014/main" xmlns="" id="{39D29BA6-E30A-D4E6-D223-5D991F74F0DC}"/>
              </a:ext>
            </a:extLst>
          </p:cNvPr>
          <p:cNvCxnSpPr>
            <a:cxnSpLocks/>
            <a:endCxn id="8" idx="1"/>
          </p:cNvCxnSpPr>
          <p:nvPr/>
        </p:nvCxnSpPr>
        <p:spPr>
          <a:xfrm flipV="1">
            <a:off x="3352800" y="3314700"/>
            <a:ext cx="947057" cy="925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xmlns="" id="{2724C165-AE34-8D8D-C68F-515DE6DFC425}"/>
              </a:ext>
            </a:extLst>
          </p:cNvPr>
          <p:cNvSpPr/>
          <p:nvPr/>
        </p:nvSpPr>
        <p:spPr>
          <a:xfrm>
            <a:off x="4299857" y="2590800"/>
            <a:ext cx="7445829" cy="14478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Đặc điểm xã hội của mỗi người như tính cách vui vẻ, thích để tóc ngắn,... hình thành do ảnh hưởng của văn hoá, giáo dục,...</a:t>
            </a:r>
          </a:p>
        </p:txBody>
      </p:sp>
      <p:cxnSp>
        <p:nvCxnSpPr>
          <p:cNvPr id="10" name="Straight Connector 9">
            <a:extLst>
              <a:ext uri="{FF2B5EF4-FFF2-40B4-BE49-F238E27FC236}">
                <a16:creationId xmlns:a16="http://schemas.microsoft.com/office/drawing/2014/main" xmlns="" id="{296D2A4A-0046-4022-36BC-66C3CE5DC296}"/>
              </a:ext>
            </a:extLst>
          </p:cNvPr>
          <p:cNvCxnSpPr>
            <a:cxnSpLocks/>
            <a:endCxn id="11" idx="1"/>
          </p:cNvCxnSpPr>
          <p:nvPr/>
        </p:nvCxnSpPr>
        <p:spPr>
          <a:xfrm>
            <a:off x="3363686" y="3537857"/>
            <a:ext cx="990600" cy="176892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xmlns="" id="{AFF7A8B0-10E6-D3CA-B209-B8039BBF22FF}"/>
              </a:ext>
            </a:extLst>
          </p:cNvPr>
          <p:cNvSpPr/>
          <p:nvPr/>
        </p:nvSpPr>
        <p:spPr>
          <a:xfrm>
            <a:off x="4354286" y="4419599"/>
            <a:ext cx="7445829" cy="1774371"/>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Chúng ta đều có thể thay đổi những suy nghĩ, hành vi chưa tích cực để mang lại những điều tốt đẹp, thể hiện sự tôn trọng bạn cùng giới và khác giới.</a:t>
            </a:r>
          </a:p>
        </p:txBody>
      </p:sp>
    </p:spTree>
    <p:custDataLst>
      <p:tags r:id="rId1"/>
    </p:custDataLst>
    <p:extLst>
      <p:ext uri="{BB962C8B-B14F-4D97-AF65-F5344CB8AC3E}">
        <p14:creationId xmlns:p14="http://schemas.microsoft.com/office/powerpoint/2010/main" val="10771612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Picture 10" descr="A cartoon of trees and leaves&#10;&#10;Description automatically generated">
            <a:extLst>
              <a:ext uri="{FF2B5EF4-FFF2-40B4-BE49-F238E27FC236}">
                <a16:creationId xmlns:a16="http://schemas.microsoft.com/office/drawing/2014/main" xmlns="" id="{2AA77C15-08FE-D316-9B66-1C5688715D89}"/>
              </a:ext>
            </a:extLst>
          </p:cNvPr>
          <p:cNvPicPr>
            <a:picLocks noChangeAspect="1"/>
          </p:cNvPicPr>
          <p:nvPr/>
        </p:nvPicPr>
        <p:blipFill>
          <a:blip r:embed="rId3"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13" name="Freeform 16">
            <a:extLst>
              <a:ext uri="{FF2B5EF4-FFF2-40B4-BE49-F238E27FC236}">
                <a16:creationId xmlns:a16="http://schemas.microsoft.com/office/drawing/2014/main" xmlns="" id="{39E94DCF-60FF-1BD2-A11F-13E16CA20D62}"/>
              </a:ext>
            </a:extLst>
          </p:cNvPr>
          <p:cNvSpPr/>
          <p:nvPr/>
        </p:nvSpPr>
        <p:spPr>
          <a:xfrm>
            <a:off x="3320875" y="172406"/>
            <a:ext cx="5553485" cy="5740714"/>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xmlns="" id="{BA8CE7D2-56A6-B3E6-DC33-0BBAE6F7ED9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262262" y="2442414"/>
            <a:ext cx="4939642" cy="4436832"/>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xmlns="" id="{F1CE0704-BD62-7628-BC20-DB416300C985}"/>
              </a:ext>
            </a:extLst>
          </p:cNvPr>
          <p:cNvPicPr>
            <a:picLocks noChangeAspect="1"/>
          </p:cNvPicPr>
          <p:nvPr/>
        </p:nvPicPr>
        <p:blipFill rotWithShape="1">
          <a:blip r:embed="rId8">
            <a:extLst>
              <a:ext uri="{BEBA8EAE-BF5A-486C-A8C5-ECC9F3942E4B}">
                <a14:imgProps xmlns:a14="http://schemas.microsoft.com/office/drawing/2010/main">
                  <a14:imgLayer r:embed="rId7">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7517855" y="2442414"/>
            <a:ext cx="4939642" cy="4436832"/>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xmlns="" id="{5A86CD80-F08F-12F5-7AD4-76D3A644AAB3}"/>
              </a:ext>
            </a:extLst>
          </p:cNvPr>
          <p:cNvPicPr>
            <a:picLocks noChangeAspect="1"/>
          </p:cNvPicPr>
          <p:nvPr/>
        </p:nvPicPr>
        <p:blipFill>
          <a:blip r:embed="rId9"/>
          <a:stretch>
            <a:fillRect/>
          </a:stretch>
        </p:blipFill>
        <p:spPr>
          <a:xfrm>
            <a:off x="3473477" y="1907903"/>
            <a:ext cx="5224725" cy="3346994"/>
          </a:xfrm>
          <a:prstGeom prst="rect">
            <a:avLst/>
          </a:prstGeom>
        </p:spPr>
      </p:pic>
    </p:spTree>
    <p:custDataLst>
      <p:tags r:id="rId1"/>
    </p:custDataLst>
    <p:extLst>
      <p:ext uri="{BB962C8B-B14F-4D97-AF65-F5344CB8AC3E}">
        <p14:creationId xmlns:p14="http://schemas.microsoft.com/office/powerpoint/2010/main" val="7595478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812A316-41F7-487E-9358-746346910521"/>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blj{9B28F368-3356-4B67-8183-EE6F4C302E63}&quot;,&quot;C:\\Users\\PHUONG NGUYE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Khoa học 5 Nam và Nữ Tiết 2"/>
</p:tagLst>
</file>

<file path=ppt/tags/tag10.xml><?xml version="1.0" encoding="utf-8"?>
<p:tagLst xmlns:a="http://schemas.openxmlformats.org/drawingml/2006/main" xmlns:r="http://schemas.openxmlformats.org/officeDocument/2006/relationships" xmlns:p="http://schemas.openxmlformats.org/presentationml/2006/main">
  <p:tag name="GENSWF_SLIDE_UID" val="{1EAF0145-0E09-472D-80C8-6FDE98A3BA37}:285"/>
</p:tagLst>
</file>

<file path=ppt/tags/tag2.xml><?xml version="1.0" encoding="utf-8"?>
<p:tagLst xmlns:a="http://schemas.openxmlformats.org/drawingml/2006/main" xmlns:r="http://schemas.openxmlformats.org/officeDocument/2006/relationships" xmlns:p="http://schemas.openxmlformats.org/presentationml/2006/main">
  <p:tag name="GENSWF_SLIDE_UID" val="{FCE19DC6-E2CD-4544-9D48-FE9EDB2B707D}:575"/>
</p:tagLst>
</file>

<file path=ppt/tags/tag3.xml><?xml version="1.0" encoding="utf-8"?>
<p:tagLst xmlns:a="http://schemas.openxmlformats.org/drawingml/2006/main" xmlns:r="http://schemas.openxmlformats.org/officeDocument/2006/relationships" xmlns:p="http://schemas.openxmlformats.org/presentationml/2006/main">
  <p:tag name="GENSWF_SLIDE_UID" val="{76CFCDED-CD06-44AD-86C7-0B0E276F7CC9}:569"/>
</p:tagLst>
</file>

<file path=ppt/tags/tag4.xml><?xml version="1.0" encoding="utf-8"?>
<p:tagLst xmlns:a="http://schemas.openxmlformats.org/drawingml/2006/main" xmlns:r="http://schemas.openxmlformats.org/officeDocument/2006/relationships" xmlns:p="http://schemas.openxmlformats.org/presentationml/2006/main">
  <p:tag name="GENSWF_SLIDE_UID" val="{37F3DB5D-A39F-4B88-86F3-6D7E83E0EB73}:570"/>
</p:tagLst>
</file>

<file path=ppt/tags/tag5.xml><?xml version="1.0" encoding="utf-8"?>
<p:tagLst xmlns:a="http://schemas.openxmlformats.org/drawingml/2006/main" xmlns:r="http://schemas.openxmlformats.org/officeDocument/2006/relationships" xmlns:p="http://schemas.openxmlformats.org/presentationml/2006/main">
  <p:tag name="GENSWF_SLIDE_UID" val="{72262A32-46D8-4906-9D6D-D9DD3AEFF8F7}:571"/>
</p:tagLst>
</file>

<file path=ppt/tags/tag6.xml><?xml version="1.0" encoding="utf-8"?>
<p:tagLst xmlns:a="http://schemas.openxmlformats.org/drawingml/2006/main" xmlns:r="http://schemas.openxmlformats.org/officeDocument/2006/relationships" xmlns:p="http://schemas.openxmlformats.org/presentationml/2006/main">
  <p:tag name="GENSWF_SLIDE_UID" val="{09BA59B9-4B2F-4235-A855-3701AC92A101}:572"/>
</p:tagLst>
</file>

<file path=ppt/tags/tag7.xml><?xml version="1.0" encoding="utf-8"?>
<p:tagLst xmlns:a="http://schemas.openxmlformats.org/drawingml/2006/main" xmlns:r="http://schemas.openxmlformats.org/officeDocument/2006/relationships" xmlns:p="http://schemas.openxmlformats.org/presentationml/2006/main">
  <p:tag name="GENSWF_SLIDE_UID" val="{DFEDA796-84D3-4317-8000-E0CDEF083454}:573"/>
</p:tagLst>
</file>

<file path=ppt/tags/tag8.xml><?xml version="1.0" encoding="utf-8"?>
<p:tagLst xmlns:a="http://schemas.openxmlformats.org/drawingml/2006/main" xmlns:r="http://schemas.openxmlformats.org/officeDocument/2006/relationships" xmlns:p="http://schemas.openxmlformats.org/presentationml/2006/main">
  <p:tag name="GENSWF_SLIDE_UID" val="{EB485265-3F12-4F5C-835E-C0E20D9D0E51}:574"/>
</p:tagLst>
</file>

<file path=ppt/tags/tag9.xml><?xml version="1.0" encoding="utf-8"?>
<p:tagLst xmlns:a="http://schemas.openxmlformats.org/drawingml/2006/main" xmlns:r="http://schemas.openxmlformats.org/officeDocument/2006/relationships" xmlns:p="http://schemas.openxmlformats.org/presentationml/2006/main">
  <p:tag name="GENSWF_SLIDE_UID" val="{53128D64-5C99-4F79-8808-26092A12ABFB}:56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333</Words>
  <Application>Microsoft Office PowerPoint</Application>
  <PresentationFormat>Widescreen</PresentationFormat>
  <Paragraphs>17</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Aptos</vt:lpstr>
      <vt:lpstr>Aptos Display</vt:lpstr>
      <vt:lpstr>Arial</vt:lpstr>
      <vt:lpstr>Calibri</vt:lpstr>
      <vt:lpstr>Cambria</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học 5 Nam và Nữ Tiết 2</dc:title>
  <dc:creator>Huong Thao - 0972115126</dc:creator>
  <cp:lastModifiedBy>STD_NHA</cp:lastModifiedBy>
  <cp:revision>36</cp:revision>
  <dcterms:created xsi:type="dcterms:W3CDTF">2024-08-04T14:57:47Z</dcterms:created>
  <dcterms:modified xsi:type="dcterms:W3CDTF">2025-03-12T02:50:13Z</dcterms:modified>
</cp:coreProperties>
</file>