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93" r:id="rId2"/>
    <p:sldId id="326" r:id="rId3"/>
    <p:sldId id="257" r:id="rId4"/>
    <p:sldId id="325" r:id="rId5"/>
    <p:sldId id="262" r:id="rId6"/>
    <p:sldId id="269" r:id="rId7"/>
    <p:sldId id="390" r:id="rId8"/>
    <p:sldId id="391" r:id="rId9"/>
    <p:sldId id="392" r:id="rId10"/>
    <p:sldId id="31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82D304-EDC7-4E5F-900A-5D5F6808782A}" type="slidenum">
              <a:rPr lang="en-US" smtClean="0"/>
              <a:t>1</a:t>
            </a:fld>
            <a:endParaRPr lang="en-US"/>
          </a:p>
        </p:txBody>
      </p:sp>
    </p:spTree>
    <p:extLst>
      <p:ext uri="{BB962C8B-B14F-4D97-AF65-F5344CB8AC3E}">
        <p14:creationId xmlns:p14="http://schemas.microsoft.com/office/powerpoint/2010/main" val="57773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kids sitting on a field&#10;&#10;Description automatically generated">
            <a:extLst>
              <a:ext uri="{FF2B5EF4-FFF2-40B4-BE49-F238E27FC236}">
                <a16:creationId xmlns:a16="http://schemas.microsoft.com/office/drawing/2014/main" id="{AE492B05-A6EB-54D8-E7A6-64B7CD6B8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5087"/>
            <a:ext cx="12188952" cy="7066783"/>
          </a:xfrm>
          <a:prstGeom prst="rect">
            <a:avLst/>
          </a:prstGeom>
        </p:spPr>
      </p:pic>
      <p:sp>
        <p:nvSpPr>
          <p:cNvPr id="6" name="TextBox 5">
            <a:extLst>
              <a:ext uri="{FF2B5EF4-FFF2-40B4-BE49-F238E27FC236}">
                <a16:creationId xmlns:a16="http://schemas.microsoft.com/office/drawing/2014/main" id="{A962317A-0643-125F-93F2-30E824F0B54F}"/>
              </a:ext>
            </a:extLst>
          </p:cNvPr>
          <p:cNvSpPr txBox="1"/>
          <p:nvPr/>
        </p:nvSpPr>
        <p:spPr>
          <a:xfrm>
            <a:off x="1030575" y="1079143"/>
            <a:ext cx="9862711" cy="3108543"/>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TRƯỜNG TIỂU HỌC QUANG TRUNG</a:t>
            </a:r>
          </a:p>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MÔN: TOÁN</a:t>
            </a:r>
          </a:p>
          <a:p>
            <a:pPr algn="ctr"/>
            <a:r>
              <a:rPr lang="en-US" sz="2800" b="1" dirty="0" smtClean="0">
                <a:solidFill>
                  <a:srgbClr val="FF0000"/>
                </a:solidFill>
                <a:latin typeface="Times New Roman" panose="02020603050405020304" pitchFamily="18" charset="0"/>
                <a:cs typeface="Times New Roman" panose="02020603050405020304" pitchFamily="18" charset="0"/>
              </a:rPr>
              <a:t>BÀI </a:t>
            </a:r>
            <a:r>
              <a:rPr lang="en-US" sz="2800" b="1" dirty="0" smtClean="0">
                <a:solidFill>
                  <a:srgbClr val="FF0000"/>
                </a:solidFill>
                <a:latin typeface="Times New Roman" panose="02020603050405020304" pitchFamily="18" charset="0"/>
                <a:cs typeface="Times New Roman" panose="02020603050405020304" pitchFamily="18" charset="0"/>
              </a:rPr>
              <a:t>51: </a:t>
            </a:r>
            <a:r>
              <a:rPr lang="en-US" sz="2800" b="1" dirty="0" smtClean="0">
                <a:solidFill>
                  <a:srgbClr val="FF0000"/>
                </a:solidFill>
                <a:latin typeface="Times New Roman" panose="02020603050405020304" pitchFamily="18" charset="0"/>
                <a:cs typeface="Times New Roman" panose="02020603050405020304" pitchFamily="18" charset="0"/>
              </a:rPr>
              <a:t>DIỆN TÍCH XUNG QUANH VÀ DIỆN TÍCH TOÀN PHẦN CỦA HÌNH </a:t>
            </a:r>
            <a:r>
              <a:rPr lang="en-US" sz="2800" b="1" dirty="0" smtClean="0">
                <a:solidFill>
                  <a:srgbClr val="FF0000"/>
                </a:solidFill>
                <a:latin typeface="Times New Roman" panose="02020603050405020304" pitchFamily="18" charset="0"/>
                <a:cs typeface="Times New Roman" panose="02020603050405020304" pitchFamily="18" charset="0"/>
              </a:rPr>
              <a:t>LẬP PHƯƠNG </a:t>
            </a:r>
            <a:r>
              <a:rPr lang="en-US" sz="2800" b="1" dirty="0" smtClean="0">
                <a:solidFill>
                  <a:srgbClr val="FF0000"/>
                </a:solidFill>
                <a:latin typeface="Times New Roman" panose="02020603050405020304" pitchFamily="18" charset="0"/>
                <a:cs typeface="Times New Roman" panose="02020603050405020304" pitchFamily="18" charset="0"/>
              </a:rPr>
              <a:t>(TIẾT </a:t>
            </a:r>
            <a:r>
              <a:rPr lang="en-US" sz="2800" b="1" dirty="0" smtClean="0">
                <a:solidFill>
                  <a:srgbClr val="FF0000"/>
                </a:solidFill>
                <a:latin typeface="Times New Roman" panose="02020603050405020304" pitchFamily="18" charset="0"/>
                <a:cs typeface="Times New Roman" panose="02020603050405020304" pitchFamily="18" charset="0"/>
              </a:rPr>
              <a:t>2)</a:t>
            </a: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LỚP: 5E</a:t>
            </a:r>
          </a:p>
          <a:p>
            <a:pPr algn="ctr"/>
            <a:r>
              <a:rPr lang="en-US" sz="2800" b="1" dirty="0" smtClean="0">
                <a:solidFill>
                  <a:srgbClr val="FF0000"/>
                </a:solidFill>
                <a:latin typeface="Times New Roman" panose="02020603050405020304" pitchFamily="18" charset="0"/>
                <a:cs typeface="Times New Roman" panose="02020603050405020304" pitchFamily="18" charset="0"/>
              </a:rPr>
              <a:t>GIÁO VIÊN: LÊ THỊ HẠNH</a:t>
            </a:r>
          </a:p>
        </p:txBody>
      </p:sp>
    </p:spTree>
    <p:custDataLst>
      <p:tags r:id="rId1"/>
    </p:custDataLst>
    <p:extLst>
      <p:ext uri="{BB962C8B-B14F-4D97-AF65-F5344CB8AC3E}">
        <p14:creationId xmlns:p14="http://schemas.microsoft.com/office/powerpoint/2010/main" val="263725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4"/>
          <a:stretch>
            <a:fillRect/>
          </a:stretch>
        </p:blipFill>
        <p:spPr>
          <a:xfrm>
            <a:off x="299085" y="314325"/>
            <a:ext cx="11594465" cy="6210300"/>
          </a:xfrm>
          <a:prstGeom prst="rect">
            <a:avLst/>
          </a:prstGeom>
        </p:spPr>
      </p:pic>
      <p:pic>
        <p:nvPicPr>
          <p:cNvPr id="41" name="图片 40" descr="fwf"/>
          <p:cNvPicPr>
            <a:picLocks noChangeAspect="1"/>
          </p:cNvPicPr>
          <p:nvPr/>
        </p:nvPicPr>
        <p:blipFill>
          <a:blip r:embed="rId5"/>
          <a:stretch>
            <a:fillRect/>
          </a:stretch>
        </p:blipFill>
        <p:spPr>
          <a:xfrm flipH="1">
            <a:off x="0" y="-19050"/>
            <a:ext cx="2881630" cy="3603625"/>
          </a:xfrm>
          <a:prstGeom prst="rect">
            <a:avLst/>
          </a:prstGeom>
        </p:spPr>
      </p:pic>
      <p:pic>
        <p:nvPicPr>
          <p:cNvPr id="9" name="图片 8" descr="而我国"/>
          <p:cNvPicPr>
            <a:picLocks noChangeAspect="1"/>
          </p:cNvPicPr>
          <p:nvPr/>
        </p:nvPicPr>
        <p:blipFill>
          <a:blip r:embed="rId6"/>
          <a:stretch>
            <a:fillRect/>
          </a:stretch>
        </p:blipFill>
        <p:spPr>
          <a:xfrm>
            <a:off x="9218930" y="5371465"/>
            <a:ext cx="2973070" cy="1486535"/>
          </a:xfrm>
          <a:prstGeom prst="rect">
            <a:avLst/>
          </a:prstGeom>
        </p:spPr>
      </p:pic>
      <p:pic>
        <p:nvPicPr>
          <p:cNvPr id="2" name="Bài hát về các hình khối (shapes song)">
            <a:hlinkClick r:id="" action="ppaction://media"/>
            <a:extLst>
              <a:ext uri="{FF2B5EF4-FFF2-40B4-BE49-F238E27FC236}">
                <a16:creationId xmlns:a16="http://schemas.microsoft.com/office/drawing/2014/main" id="{F08AA2BF-2668-DEF1-04A3-CE433376231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1" presetClass="mediacall" presetSubtype="0" fill="hold" nodeType="afterEffect">
                                  <p:stCondLst>
                                    <p:cond delay="0"/>
                                  </p:stCondLst>
                                  <p:childTnLst>
                                    <p:cmd type="call" cmd="playFrom(0.0)">
                                      <p:cBhvr>
                                        <p:cTn id="24" dur="49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down)">
                                      <p:cBhvr>
                                        <p:cTn id="1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816429" y="685800"/>
            <a:ext cx="10003971" cy="5632311"/>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25 × 25 × 6 = 3 750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15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15 × 15 × 6 = 1 350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30 × 30 × 6 = 5 400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816428" y="2122714"/>
            <a:ext cx="6792686"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Diện tích toàn phần của hình lập phương là: 4 × 4 × 6 = 96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Khi xếp 2 hình lập phương cạnh nhau thì mỗi hình lập phương bị che mất 1 mặt.</a:t>
            </a:r>
          </a:p>
          <a:p>
            <a:pPr algn="ctr"/>
            <a:r>
              <a:rPr lang="vi-VN" sz="2800" dirty="0">
                <a:solidFill>
                  <a:srgbClr val="FF0000"/>
                </a:solidFill>
                <a:latin typeface="Cambria" panose="02040503050406030204" pitchFamily="18" charset="0"/>
                <a:ea typeface="Cambria" panose="02040503050406030204" pitchFamily="18" charset="0"/>
              </a:rPr>
              <a:t>Diện tích toàn phần của hình hộp chữ nhật là: (4 × 4 × 5) × 2 = 160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just"/>
            <a:r>
              <a:rPr lang="vi-VN" sz="2800" dirty="0">
                <a:solidFill>
                  <a:srgbClr val="FF0000"/>
                </a:solidFill>
                <a:latin typeface="Cambria" panose="02040503050406030204" pitchFamily="18" charset="0"/>
                <a:ea typeface="Cambria" panose="02040503050406030204" pitchFamily="18" charset="0"/>
              </a:rPr>
              <a:t>Do đó diện tích toàn phần của hình hộp chữ nhật không gấp 2 lần diện tích toàn phần của hình lập phương.</a:t>
            </a:r>
          </a:p>
          <a:p>
            <a:pPr algn="ctr"/>
            <a:r>
              <a:rPr lang="vi-VN" sz="28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7928881" y="3316060"/>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DB1D638D-957A-4F47-9E04-3A09D958D15F}:5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444</Words>
  <Application>Microsoft Office PowerPoint</Application>
  <PresentationFormat>Widescreen</PresentationFormat>
  <Paragraphs>40</Paragraphs>
  <Slides>10</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微软雅黑</vt:lpstr>
      <vt:lpstr>Arial</vt:lpstr>
      <vt:lpstr>Calibri</vt:lpstr>
      <vt:lpstr>Cambria</vt:lpstr>
      <vt:lpstr>等线</vt:lpstr>
      <vt:lpstr>Times New Roman</vt:lpstr>
      <vt:lpstr>字魂95号-手刻宋</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STD</cp:lastModifiedBy>
  <cp:revision>46</cp:revision>
  <dcterms:created xsi:type="dcterms:W3CDTF">2022-09-13T07:29:09Z</dcterms:created>
  <dcterms:modified xsi:type="dcterms:W3CDTF">2025-03-11T01:30:09Z</dcterms:modified>
</cp:coreProperties>
</file>