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89" r:id="rId2"/>
    <p:sldId id="259" r:id="rId3"/>
    <p:sldId id="283" r:id="rId4"/>
    <p:sldId id="257" r:id="rId5"/>
    <p:sldId id="263" r:id="rId6"/>
    <p:sldId id="262" r:id="rId7"/>
    <p:sldId id="264" r:id="rId8"/>
    <p:sldId id="284" r:id="rId9"/>
    <p:sldId id="275" r:id="rId10"/>
    <p:sldId id="276" r:id="rId11"/>
    <p:sldId id="285" r:id="rId12"/>
    <p:sldId id="286" r:id="rId13"/>
    <p:sldId id="287" r:id="rId14"/>
    <p:sldId id="288" r:id="rId15"/>
    <p:sldId id="260" r:id="rId16"/>
    <p:sldId id="272"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3447" autoAdjust="0"/>
  </p:normalViewPr>
  <p:slideViewPr>
    <p:cSldViewPr showGuides="1">
      <p:cViewPr varScale="1">
        <p:scale>
          <a:sx n="68" d="100"/>
          <a:sy n="68" d="100"/>
        </p:scale>
        <p:origin x="816" y="4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3/11/2025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F82D304-EDC7-4E5F-900A-5D5F6808782A}" type="slidenum">
              <a:rPr lang="en-US" smtClean="0"/>
              <a:t>1</a:t>
            </a:fld>
            <a:endParaRPr lang="en-US"/>
          </a:p>
        </p:txBody>
      </p:sp>
    </p:spTree>
    <p:extLst>
      <p:ext uri="{BB962C8B-B14F-4D97-AF65-F5344CB8AC3E}">
        <p14:creationId xmlns:p14="http://schemas.microsoft.com/office/powerpoint/2010/main" val="3967954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4</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10</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13</a:t>
            </a:fld>
            <a:endParaRPr lang="en-US"/>
          </a:p>
        </p:txBody>
      </p:sp>
    </p:spTree>
    <p:extLst>
      <p:ext uri="{BB962C8B-B14F-4D97-AF65-F5344CB8AC3E}">
        <p14:creationId xmlns:p14="http://schemas.microsoft.com/office/powerpoint/2010/main" val="144900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3/11/2025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3/11/2025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3/11/2025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2025/3/11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632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3/11/2025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3/11/2025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7E8D85D7-7E9A-988A-9949-D53928DEBC98}"/>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752600" y="228600"/>
            <a:ext cx="1542752" cy="1542752"/>
          </a:xfrm>
          <a:prstGeom prst="rect">
            <a:avLst/>
          </a:prstGeom>
        </p:spPr>
      </p:pic>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2.sv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5.png"/><Relationship Id="rId5" Type="http://schemas.microsoft.com/office/2007/relationships/hdphoto" Target="../media/hdphoto2.wdp"/><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artoon of kids sitting on a field&#10;&#10;Description automatically generated">
            <a:extLst>
              <a:ext uri="{FF2B5EF4-FFF2-40B4-BE49-F238E27FC236}">
                <a16:creationId xmlns:a16="http://schemas.microsoft.com/office/drawing/2014/main" id="{AE492B05-A6EB-54D8-E7A6-64B7CD6B8C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 y="-5087"/>
            <a:ext cx="12188952" cy="7066783"/>
          </a:xfrm>
          <a:prstGeom prst="rect">
            <a:avLst/>
          </a:prstGeom>
        </p:spPr>
      </p:pic>
      <p:sp>
        <p:nvSpPr>
          <p:cNvPr id="6" name="TextBox 5">
            <a:extLst>
              <a:ext uri="{FF2B5EF4-FFF2-40B4-BE49-F238E27FC236}">
                <a16:creationId xmlns:a16="http://schemas.microsoft.com/office/drawing/2014/main" id="{A962317A-0643-125F-93F2-30E824F0B54F}"/>
              </a:ext>
            </a:extLst>
          </p:cNvPr>
          <p:cNvSpPr txBox="1"/>
          <p:nvPr/>
        </p:nvSpPr>
        <p:spPr>
          <a:xfrm>
            <a:off x="1030575" y="1079143"/>
            <a:ext cx="9862711" cy="2677656"/>
          </a:xfrm>
          <a:prstGeom prst="rect">
            <a:avLst/>
          </a:prstGeom>
          <a:noFill/>
        </p:spPr>
        <p:txBody>
          <a:bodyPr wrap="square" rtlCol="0">
            <a:spAutoFit/>
          </a:bodyPr>
          <a:lstStyle/>
          <a:p>
            <a:pPr algn="ctr"/>
            <a:r>
              <a:rPr lang="en-US" sz="2800" b="1" dirty="0" smtClean="0">
                <a:solidFill>
                  <a:srgbClr val="FF0000"/>
                </a:solidFill>
                <a:latin typeface="Times New Roman" panose="02020603050405020304" pitchFamily="18" charset="0"/>
                <a:cs typeface="Times New Roman" panose="02020603050405020304" pitchFamily="18" charset="0"/>
              </a:rPr>
              <a:t>TRƯỜNG TIỂU HỌC QUANG TRUNG</a:t>
            </a:r>
          </a:p>
          <a:p>
            <a:pPr algn="ct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MÔN: </a:t>
            </a:r>
            <a:r>
              <a:rPr lang="en-US" sz="2800" b="1" dirty="0" smtClean="0">
                <a:solidFill>
                  <a:srgbClr val="FF0000"/>
                </a:solidFill>
                <a:latin typeface="Times New Roman" panose="02020603050405020304" pitchFamily="18" charset="0"/>
                <a:cs typeface="Times New Roman" panose="02020603050405020304" pitchFamily="18" charset="0"/>
              </a:rPr>
              <a:t>TIẾNG VIỆT</a:t>
            </a:r>
            <a:endParaRPr lang="en-US" sz="2800" b="1" dirty="0" smtClean="0">
              <a:solidFill>
                <a:srgbClr val="FF0000"/>
              </a:solidFill>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LTVC: LIÊN KẾT CÂU BẰNG TỪ NGỮ THAY THẾ </a:t>
            </a:r>
            <a:endParaRPr lang="en-US" sz="2800" b="1" dirty="0">
              <a:solidFill>
                <a:srgbClr val="FF0000"/>
              </a:solidFill>
              <a:latin typeface="Times New Roman" panose="02020603050405020304" pitchFamily="18" charset="0"/>
              <a:cs typeface="Times New Roman" panose="02020603050405020304" pitchFamily="18" charset="0"/>
            </a:endParaRPr>
          </a:p>
          <a:p>
            <a:pPr algn="ctr"/>
            <a:r>
              <a:rPr lang="en-US" sz="2800" b="1" dirty="0" smtClean="0">
                <a:solidFill>
                  <a:srgbClr val="FF0000"/>
                </a:solidFill>
                <a:latin typeface="Times New Roman" panose="02020603050405020304" pitchFamily="18" charset="0"/>
                <a:cs typeface="Times New Roman" panose="02020603050405020304" pitchFamily="18" charset="0"/>
              </a:rPr>
              <a:t>LỚP: 5E</a:t>
            </a:r>
          </a:p>
          <a:p>
            <a:pPr algn="ctr"/>
            <a:r>
              <a:rPr lang="en-US" sz="2800" b="1" dirty="0" smtClean="0">
                <a:solidFill>
                  <a:srgbClr val="FF0000"/>
                </a:solidFill>
                <a:latin typeface="Times New Roman" panose="02020603050405020304" pitchFamily="18" charset="0"/>
                <a:cs typeface="Times New Roman" panose="02020603050405020304" pitchFamily="18" charset="0"/>
              </a:rPr>
              <a:t>GIÁO VIÊN: LÊ THỊ HẠNH</a:t>
            </a:r>
          </a:p>
        </p:txBody>
      </p:sp>
    </p:spTree>
    <p:custDataLst>
      <p:tags r:id="rId1"/>
    </p:custDataLst>
    <p:extLst>
      <p:ext uri="{BB962C8B-B14F-4D97-AF65-F5344CB8AC3E}">
        <p14:creationId xmlns:p14="http://schemas.microsoft.com/office/powerpoint/2010/main" val="330047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là những từ cùng nói về Bét-tô-ven. Chúng được sử dụng để liên kết các câu trong đoạn văn và để tránh sự trùng lặp trong đoạn văn</a:t>
              </a:r>
              <a:r>
                <a:rPr kumimoji="0" lang="en-US" sz="3600" i="0" u="none" strike="noStrike" kern="1200" cap="none" spc="0" normalizeH="0" baseline="0" noProof="0" dirty="0">
                  <a:ln>
                    <a:noFill/>
                  </a:ln>
                  <a:solidFill>
                    <a:prstClr val="black"/>
                  </a:solidFill>
                  <a:effectLst/>
                  <a:uLnTx/>
                  <a:uFillTx/>
                  <a:latin typeface="+mj-lt"/>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mj-lt"/>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mj-lt"/>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425607" y="1897473"/>
            <a:ext cx="3226544" cy="52462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a:t>
            </a: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1622142080"/>
              </p:ext>
            </p:extLst>
          </p:nvPr>
        </p:nvGraphicFramePr>
        <p:xfrm>
          <a:off x="1143000" y="914400"/>
          <a:ext cx="10363200" cy="438912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Times New Roman" panose="02020603050405020304" pitchFamily="18" charset="0"/>
                          <a:cs typeface="Times New Roman" panose="02020603050405020304" pitchFamily="18" charset="0"/>
                        </a:rPr>
                        <a:t>Đoạn</a:t>
                      </a:r>
                      <a:endParaRPr lang="en-US" sz="3600" b="1" dirty="0">
                        <a:latin typeface="Times New Roman" panose="02020603050405020304" pitchFamily="18" charset="0"/>
                        <a:cs typeface="Times New Roman" panose="02020603050405020304" pitchFamily="18" charset="0"/>
                      </a:endParaRPr>
                    </a:p>
                  </a:txBody>
                  <a:tcPr/>
                </a:tc>
                <a:tc>
                  <a:txBody>
                    <a:bodyPr/>
                    <a:lstStyle/>
                    <a:p>
                      <a:pPr algn="ct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in </a:t>
                      </a:r>
                      <a:r>
                        <a:rPr lang="en-US" sz="3600" b="1" dirty="0" err="1">
                          <a:latin typeface="Times New Roman" panose="02020603050405020304" pitchFamily="18" charset="0"/>
                          <a:cs typeface="Times New Roman" panose="02020603050405020304" pitchFamily="18" charset="0"/>
                        </a:rPr>
                        <a:t>đậm</a:t>
                      </a:r>
                      <a:endParaRPr lang="en-US" sz="3600" b="1" dirty="0">
                        <a:latin typeface="Times New Roman" panose="02020603050405020304" pitchFamily="18" charset="0"/>
                        <a:cs typeface="Times New Roman" panose="02020603050405020304" pitchFamily="18" charset="0"/>
                      </a:endParaRPr>
                    </a:p>
                  </a:txBody>
                  <a:tcPr/>
                </a:tc>
                <a:tc>
                  <a:txBody>
                    <a:bodyPr/>
                    <a:lstStyle/>
                    <a:p>
                      <a:pPr algn="ctr"/>
                      <a:r>
                        <a:rPr lang="en-US" sz="3600" b="1" dirty="0" err="1">
                          <a:latin typeface="Times New Roman" panose="02020603050405020304" pitchFamily="18" charset="0"/>
                          <a:cs typeface="Times New Roman" panose="02020603050405020304" pitchFamily="18" charset="0"/>
                        </a:rPr>
                        <a:t>Thay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thế</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endParaRPr lang="en-US" sz="36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4611614"/>
                  </a:ext>
                </a:extLst>
              </a:tr>
              <a:tr h="1066800">
                <a:tc>
                  <a:txBody>
                    <a:bodyPr/>
                    <a:lstStyle/>
                    <a:p>
                      <a:pPr algn="ctr"/>
                      <a:r>
                        <a:rPr lang="en-US" sz="4400" b="1" dirty="0">
                          <a:latin typeface="Times New Roman" panose="02020603050405020304" pitchFamily="18" charset="0"/>
                          <a:cs typeface="Times New Roman" panose="02020603050405020304" pitchFamily="18" charset="0"/>
                        </a:rPr>
                        <a:t>a</a:t>
                      </a:r>
                    </a:p>
                  </a:txBody>
                  <a:tcPr/>
                </a:tc>
                <a:tc>
                  <a:txBody>
                    <a:bodyPr/>
                    <a:lstStyle/>
                    <a:p>
                      <a:pPr algn="ctr"/>
                      <a:r>
                        <a:rPr lang="en-US" sz="3600" b="1" dirty="0" err="1">
                          <a:solidFill>
                            <a:srgbClr val="002060"/>
                          </a:solidFill>
                          <a:latin typeface="Times New Roman" panose="02020603050405020304" pitchFamily="18" charset="0"/>
                          <a:cs typeface="Times New Roman" panose="02020603050405020304" pitchFamily="18" charset="0"/>
                        </a:rPr>
                        <a:t>họ</a:t>
                      </a:r>
                      <a:endParaRPr lang="en-US" sz="36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56744585"/>
                  </a:ext>
                </a:extLst>
              </a:tr>
              <a:tr h="1066800">
                <a:tc>
                  <a:txBody>
                    <a:bodyPr/>
                    <a:lstStyle/>
                    <a:p>
                      <a:pPr algn="ctr"/>
                      <a:r>
                        <a:rPr lang="en-US" sz="4400" b="1" dirty="0">
                          <a:latin typeface="Times New Roman" panose="02020603050405020304" pitchFamily="18" charset="0"/>
                          <a:cs typeface="Times New Roman" panose="02020603050405020304" pitchFamily="18" charset="0"/>
                        </a:rPr>
                        <a:t>b</a:t>
                      </a:r>
                    </a:p>
                  </a:txBody>
                  <a:tcPr/>
                </a:tc>
                <a:tc>
                  <a:txBody>
                    <a:bodyPr/>
                    <a:lstStyle/>
                    <a:p>
                      <a:pPr algn="ctr"/>
                      <a:r>
                        <a:rPr lang="en-US" sz="3600" b="1" dirty="0" err="1">
                          <a:solidFill>
                            <a:srgbClr val="002060"/>
                          </a:solidFill>
                          <a:latin typeface="Times New Roman" panose="02020603050405020304" pitchFamily="18" charset="0"/>
                          <a:cs typeface="Times New Roman" panose="02020603050405020304" pitchFamily="18" charset="0"/>
                        </a:rPr>
                        <a:t>nhà</a:t>
                      </a:r>
                      <a:r>
                        <a:rPr lang="en-US" sz="3600" b="1" dirty="0">
                          <a:solidFill>
                            <a:srgbClr val="002060"/>
                          </a:solidFill>
                          <a:latin typeface="Times New Roman" panose="02020603050405020304" pitchFamily="18" charset="0"/>
                          <a:cs typeface="Times New Roman" panose="02020603050405020304" pitchFamily="18" charset="0"/>
                        </a:rPr>
                        <a:t> du </a:t>
                      </a:r>
                      <a:r>
                        <a:rPr lang="en-US" sz="3600" b="1" dirty="0" err="1">
                          <a:solidFill>
                            <a:srgbClr val="002060"/>
                          </a:solidFill>
                          <a:latin typeface="Times New Roman" panose="02020603050405020304" pitchFamily="18" charset="0"/>
                          <a:cs typeface="Times New Roman" panose="02020603050405020304" pitchFamily="18" charset="0"/>
                        </a:rPr>
                        <a:t>hành</a:t>
                      </a:r>
                      <a:endParaRPr lang="en-US" sz="36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3045929"/>
                  </a:ext>
                </a:extLst>
              </a:tr>
              <a:tr h="1066800">
                <a:tc>
                  <a:txBody>
                    <a:bodyPr/>
                    <a:lstStyle/>
                    <a:p>
                      <a:pPr algn="ctr"/>
                      <a:r>
                        <a:rPr lang="en-US" sz="4400" b="1" dirty="0">
                          <a:latin typeface="Times New Roman" panose="02020603050405020304" pitchFamily="18" charset="0"/>
                          <a:cs typeface="Times New Roman" panose="02020603050405020304" pitchFamily="18" charset="0"/>
                        </a:rPr>
                        <a:t>c</a:t>
                      </a:r>
                    </a:p>
                  </a:txBody>
                  <a:tcPr/>
                </a:tc>
                <a:tc>
                  <a:txBody>
                    <a:bodyPr/>
                    <a:lstStyle/>
                    <a:p>
                      <a:pPr algn="ctr"/>
                      <a:r>
                        <a:rPr lang="en-US" sz="3600" b="1" dirty="0" err="1">
                          <a:solidFill>
                            <a:srgbClr val="002060"/>
                          </a:solidFill>
                          <a:latin typeface="Times New Roman" panose="02020603050405020304" pitchFamily="18" charset="0"/>
                          <a:cs typeface="Times New Roman" panose="02020603050405020304" pitchFamily="18" charset="0"/>
                        </a:rPr>
                        <a:t>nhạc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sĩ</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giang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hồ</a:t>
                      </a:r>
                      <a:endParaRPr lang="en-US" sz="3600" b="1" dirty="0">
                        <a:solidFill>
                          <a:srgbClr val="002060"/>
                        </a:solidFill>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Times New Roman" panose="02020603050405020304" pitchFamily="18" charset="0"/>
                <a:cs typeface="Times New Roman" panose="02020603050405020304" pitchFamily="18" charset="0"/>
              </a:rPr>
              <a:t>4. </a:t>
            </a:r>
            <a:r>
              <a:rPr lang="vi-VN" sz="2800" b="1" dirty="0">
                <a:solidFill>
                  <a:prstClr val="black"/>
                </a:solidFill>
                <a:latin typeface="Times New Roman" panose="02020603050405020304" pitchFamily="18" charset="0"/>
                <a:cs typeface="Times New Roman" panose="02020603050405020304" pitchFamily="18" charset="0"/>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Thành </a:t>
            </a:r>
            <a:r>
              <a:rPr lang="en-US" sz="2400" b="1" dirty="0" err="1">
                <a:solidFill>
                  <a:srgbClr val="002060"/>
                </a:solidFill>
                <a:latin typeface="Times New Roman" panose="02020603050405020304" pitchFamily="18" charset="0"/>
                <a:cs typeface="Times New Roman" panose="02020603050405020304" pitchFamily="18" charset="0"/>
              </a:rPr>
              <a:t>phố</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ngàn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hoa</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Times New Roman" panose="02020603050405020304" pitchFamily="18" charset="0"/>
                <a:cs typeface="Times New Roman" panose="02020603050405020304" pitchFamily="18" charset="0"/>
              </a:rPr>
              <a:t>Thành </a:t>
            </a:r>
            <a:r>
              <a:rPr lang="en-US" sz="2400" b="1" dirty="0" err="1">
                <a:solidFill>
                  <a:srgbClr val="002060"/>
                </a:solidFill>
                <a:latin typeface="Times New Roman" panose="02020603050405020304" pitchFamily="18" charset="0"/>
                <a:cs typeface="Times New Roman" panose="02020603050405020304" pitchFamily="18" charset="0"/>
              </a:rPr>
              <a:t>phố</a:t>
            </a:r>
            <a:r>
              <a:rPr lang="en-US" sz="2400" b="1" dirty="0">
                <a:solidFill>
                  <a:srgbClr val="002060"/>
                </a:solidFill>
                <a:latin typeface="Times New Roman" panose="02020603050405020304" pitchFamily="18" charset="0"/>
                <a:cs typeface="Times New Roman" panose="02020603050405020304" pitchFamily="18" charset="0"/>
              </a:rPr>
              <a:t> du </a:t>
            </a:r>
            <a:r>
              <a:rPr lang="en-US" sz="2400" b="1" dirty="0" err="1">
                <a:solidFill>
                  <a:srgbClr val="002060"/>
                </a:solidFill>
                <a:latin typeface="Times New Roman" panose="02020603050405020304" pitchFamily="18" charset="0"/>
                <a:cs typeface="Times New Roman" panose="02020603050405020304" pitchFamily="18" charset="0"/>
              </a:rPr>
              <a:t>lịch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latin typeface="Times New Roman" panose="02020603050405020304" pitchFamily="18" charset="0"/>
                <a:cs typeface="Times New Roman" panose="02020603050405020304" pitchFamily="18" charset="0"/>
              </a:rPr>
              <a:t>Thiên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đường</a:t>
            </a:r>
            <a:r>
              <a:rPr lang="en-US" sz="2400" b="1" dirty="0">
                <a:solidFill>
                  <a:srgbClr val="002060"/>
                </a:solidFill>
                <a:latin typeface="Times New Roman" panose="02020603050405020304" pitchFamily="18" charset="0"/>
                <a:cs typeface="Times New Roman" panose="02020603050405020304" pitchFamily="18" charset="0"/>
              </a:rPr>
              <a:t> du </a:t>
            </a:r>
            <a:r>
              <a:rPr lang="en-US" sz="2400" b="1" dirty="0" err="1">
                <a:solidFill>
                  <a:srgbClr val="002060"/>
                </a:solidFill>
                <a:latin typeface="Times New Roman" panose="02020603050405020304" pitchFamily="18" charset="0"/>
                <a:cs typeface="Times New Roman" panose="02020603050405020304" pitchFamily="18" charset="0"/>
              </a:rPr>
              <a:t>lịch</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Đà Lạt là địa danh du lịch nổi tiếng của nước ta. </a:t>
            </a:r>
            <a:r>
              <a:rPr lang="vi-VN"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Thành phố du lịch</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thiên đường du lịch</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thành phố ngàn hoa</a:t>
            </a:r>
            <a:r>
              <a:rPr lang="vi-VN" sz="2400" b="0" i="0" dirty="0">
                <a:solidFill>
                  <a:srgbClr val="000000"/>
                </a:solidFill>
                <a:effectLst/>
                <a:latin typeface="Times New Roman" panose="02020603050405020304" pitchFamily="18" charset="0"/>
                <a:ea typeface="Cambria" panose="02040503050406030204" pitchFamily="18" charset="0"/>
                <a:cs typeface="Times New Roman" panose="02020603050405020304" pitchFamily="18" charset="0"/>
              </a:rPr>
              <a:t> vừa truyền thống vừa hiện đại, giàu sức hút đối với du khách trong nước và thế giới.</a:t>
            </a:r>
            <a:endParaRPr lang="en-US" sz="2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mj-lt"/>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mj-lt"/>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mj-lt"/>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smtClean="0">
                  <a:solidFill>
                    <a:srgbClr val="000000"/>
                  </a:solidFill>
                  <a:effectLst/>
                  <a:latin typeface="Times New Roman" panose="02020603050405020304" pitchFamily="18" charset="0"/>
                  <a:cs typeface="Times New Roman" panose="02020603050405020304" pitchFamily="18" charset="0"/>
                </a:rPr>
                <a:t>Có</a:t>
              </a:r>
              <a:r>
                <a:rPr lang="en-US" sz="2800" b="0" i="1" dirty="0" smtClean="0">
                  <a:solidFill>
                    <a:srgbClr val="000000"/>
                  </a:solidFill>
                  <a:effectLst/>
                  <a:latin typeface="Times New Roman" panose="02020603050405020304" pitchFamily="18" charset="0"/>
                  <a:cs typeface="Times New Roman" panose="02020603050405020304" pitchFamily="18" charset="0"/>
                </a:rPr>
                <a:t> </a:t>
              </a:r>
              <a:r>
                <a:rPr lang="en-US" sz="2800" b="0" i="1" dirty="0" err="1" smtClean="0">
                  <a:solidFill>
                    <a:srgbClr val="000000"/>
                  </a:solidFill>
                  <a:effectLst/>
                  <a:latin typeface="Times New Roman" panose="02020603050405020304" pitchFamily="18" charset="0"/>
                  <a:cs typeface="Times New Roman" panose="02020603050405020304" pitchFamily="18" charset="0"/>
                </a:rPr>
                <a:t>những</a:t>
              </a:r>
              <a:r>
                <a:rPr lang="en-US" sz="2800" b="0" i="1" dirty="0" smtClean="0">
                  <a:solidFill>
                    <a:srgbClr val="000000"/>
                  </a:solidFill>
                  <a:effectLst/>
                  <a:latin typeface="Times New Roman" panose="02020603050405020304" pitchFamily="18" charset="0"/>
                  <a:cs typeface="Times New Roman" panose="02020603050405020304" pitchFamily="18" charset="0"/>
                </a:rPr>
                <a:t> </a:t>
              </a:r>
              <a:r>
                <a:rPr lang="en-US" sz="2800" b="0" i="1" dirty="0" err="1" smtClean="0">
                  <a:solidFill>
                    <a:srgbClr val="000000"/>
                  </a:solidFill>
                  <a:effectLst/>
                  <a:latin typeface="Times New Roman" panose="02020603050405020304" pitchFamily="18" charset="0"/>
                  <a:cs typeface="Times New Roman" panose="02020603050405020304" pitchFamily="18" charset="0"/>
                </a:rPr>
                <a:t>cách</a:t>
              </a:r>
              <a:r>
                <a:rPr lang="en-US" sz="2800" b="0" i="1" dirty="0" smtClean="0">
                  <a:solidFill>
                    <a:srgbClr val="000000"/>
                  </a:solidFill>
                  <a:effectLst/>
                  <a:latin typeface="Times New Roman" panose="02020603050405020304" pitchFamily="18" charset="0"/>
                  <a:cs typeface="Times New Roman" panose="02020603050405020304" pitchFamily="18" charset="0"/>
                </a:rPr>
                <a:t> </a:t>
              </a:r>
              <a:r>
                <a:rPr lang="en-US" sz="2800" b="0" i="1" dirty="0" err="1" smtClean="0">
                  <a:solidFill>
                    <a:srgbClr val="000000"/>
                  </a:solidFill>
                  <a:effectLst/>
                  <a:latin typeface="Times New Roman" panose="02020603050405020304" pitchFamily="18" charset="0"/>
                  <a:cs typeface="Times New Roman" panose="02020603050405020304" pitchFamily="18" charset="0"/>
                </a:rPr>
                <a:t>liên</a:t>
              </a:r>
              <a:r>
                <a:rPr lang="en-US" sz="2800" b="0" i="1" dirty="0" smtClean="0">
                  <a:solidFill>
                    <a:srgbClr val="000000"/>
                  </a:solidFill>
                  <a:effectLst/>
                  <a:latin typeface="Times New Roman" panose="02020603050405020304" pitchFamily="18" charset="0"/>
                  <a:cs typeface="Times New Roman" panose="02020603050405020304" pitchFamily="18" charset="0"/>
                </a:rPr>
                <a:t> </a:t>
              </a:r>
              <a:r>
                <a:rPr lang="en-US" sz="2800" b="0" i="1" dirty="0" err="1" smtClean="0">
                  <a:solidFill>
                    <a:srgbClr val="000000"/>
                  </a:solidFill>
                  <a:effectLst/>
                  <a:latin typeface="Times New Roman" panose="02020603050405020304" pitchFamily="18" charset="0"/>
                  <a:cs typeface="Times New Roman" panose="02020603050405020304" pitchFamily="18" charset="0"/>
                </a:rPr>
                <a:t>kết</a:t>
              </a:r>
              <a:r>
                <a:rPr lang="en-US" sz="2800" b="0" i="1" dirty="0" smtClean="0">
                  <a:solidFill>
                    <a:srgbClr val="000000"/>
                  </a:solidFill>
                  <a:effectLst/>
                  <a:latin typeface="Times New Roman" panose="02020603050405020304" pitchFamily="18" charset="0"/>
                  <a:cs typeface="Times New Roman" panose="02020603050405020304" pitchFamily="18" charset="0"/>
                </a:rPr>
                <a:t> </a:t>
              </a:r>
              <a:r>
                <a:rPr lang="en-US" sz="2800" b="0" i="1" dirty="0" err="1" smtClean="0">
                  <a:solidFill>
                    <a:srgbClr val="000000"/>
                  </a:solidFill>
                  <a:effectLst/>
                  <a:latin typeface="Times New Roman" panose="02020603050405020304" pitchFamily="18" charset="0"/>
                  <a:cs typeface="Times New Roman" panose="02020603050405020304" pitchFamily="18" charset="0"/>
                </a:rPr>
                <a:t>câu</a:t>
              </a:r>
              <a:r>
                <a:rPr lang="en-US" sz="2800" b="0" i="1" dirty="0" smtClean="0">
                  <a:solidFill>
                    <a:srgbClr val="000000"/>
                  </a:solidFill>
                  <a:effectLst/>
                  <a:latin typeface="Times New Roman" panose="02020603050405020304" pitchFamily="18" charset="0"/>
                  <a:cs typeface="Times New Roman" panose="02020603050405020304" pitchFamily="18" charset="0"/>
                </a:rPr>
                <a:t> </a:t>
              </a:r>
              <a:r>
                <a:rPr lang="en-US" sz="2800" b="0" i="1" dirty="0" err="1" smtClean="0">
                  <a:solidFill>
                    <a:srgbClr val="000000"/>
                  </a:solidFill>
                  <a:effectLst/>
                  <a:latin typeface="Times New Roman" panose="02020603050405020304" pitchFamily="18" charset="0"/>
                  <a:cs typeface="Times New Roman" panose="02020603050405020304" pitchFamily="18" charset="0"/>
                </a:rPr>
                <a:t>nào</a:t>
              </a:r>
              <a:r>
                <a:rPr lang="en-US" sz="2800" b="0" i="1" dirty="0" smtClean="0">
                  <a:solidFill>
                    <a:srgbClr val="000000"/>
                  </a:solidFill>
                  <a:effectLst/>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Times New Roman" panose="02020603050405020304" pitchFamily="18" charset="0"/>
                  <a:cs typeface="Times New Roman" panose="02020603050405020304" pitchFamily="18" charset="0"/>
                </a:rPr>
                <a:t>Những</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cách</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liên</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kết</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câu</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lặp</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từ</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ngữ</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sử</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dụng</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từ</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ngữ</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nối</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sử</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dụng</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dấu</a:t>
              </a:r>
              <a:r>
                <a:rPr lang="en-US" sz="3600" b="0" i="1" dirty="0">
                  <a:solidFill>
                    <a:srgbClr val="FF0000"/>
                  </a:solidFill>
                  <a:effectLst/>
                  <a:latin typeface="Times New Roman" panose="02020603050405020304" pitchFamily="18" charset="0"/>
                  <a:cs typeface="Times New Roman" panose="02020603050405020304" pitchFamily="18" charset="0"/>
                </a:rPr>
                <a:t> </a:t>
              </a:r>
              <a:r>
                <a:rPr lang="en-US" sz="3600" b="0" i="1" dirty="0" err="1">
                  <a:solidFill>
                    <a:srgbClr val="FF0000"/>
                  </a:solidFill>
                  <a:effectLst/>
                  <a:latin typeface="Times New Roman" panose="02020603050405020304" pitchFamily="18" charset="0"/>
                  <a:cs typeface="Times New Roman" panose="02020603050405020304" pitchFamily="18" charset="0"/>
                </a:rPr>
                <a:t>câu</a:t>
              </a:r>
              <a:r>
                <a:rPr lang="en-US" sz="3600" b="0" i="1" dirty="0">
                  <a:solidFill>
                    <a:srgbClr val="FF0000"/>
                  </a:solidFill>
                  <a:effectLst/>
                  <a:latin typeface="Times New Roman" panose="02020603050405020304" pitchFamily="18" charset="0"/>
                  <a:cs typeface="Times New Roman" panose="02020603050405020304" pitchFamily="18" charset="0"/>
                </a:rPr>
                <a:t>,… </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latin typeface="Times New Roman" panose="02020603050405020304" pitchFamily="18" charset="0"/>
                <a:cs typeface="Times New Roman" panose="02020603050405020304" pitchFamily="18" charset="0"/>
              </a:rPr>
              <a:t>1. </a:t>
            </a:r>
            <a:r>
              <a:rPr lang="vi-VN" sz="2400" b="1" dirty="0">
                <a:solidFill>
                  <a:prstClr val="black"/>
                </a:solidFill>
                <a:latin typeface="Times New Roman" panose="02020603050405020304" pitchFamily="18" charset="0"/>
                <a:cs typeface="Times New Roman" panose="02020603050405020304" pitchFamily="18" charset="0"/>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358229111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Times New Roman" panose="02020603050405020304" pitchFamily="18" charset="0"/>
                          <a:cs typeface="Times New Roman" panose="02020603050405020304" pitchFamily="18" charset="0"/>
                        </a:rPr>
                        <a:t>Đoạn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văn</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in </a:t>
                      </a:r>
                      <a:r>
                        <a:rPr lang="en-US" sz="2400" b="1" dirty="0" err="1">
                          <a:latin typeface="Times New Roman" panose="02020603050405020304" pitchFamily="18" charset="0"/>
                          <a:cs typeface="Times New Roman" panose="02020603050405020304" pitchFamily="18" charset="0"/>
                        </a:rPr>
                        <a:t>đậm</a:t>
                      </a:r>
                      <a:endParaRPr lang="en-US" sz="2400" b="1" dirty="0">
                        <a:latin typeface="Times New Roman" panose="02020603050405020304" pitchFamily="18" charset="0"/>
                        <a:cs typeface="Times New Roman" panose="02020603050405020304" pitchFamily="18" charset="0"/>
                      </a:endParaRPr>
                    </a:p>
                  </a:txBody>
                  <a:tcPr/>
                </a:tc>
                <a:tc>
                  <a:txBody>
                    <a:bodyPr/>
                    <a:lstStyle/>
                    <a:p>
                      <a:pPr algn="ctr"/>
                      <a:r>
                        <a:rPr lang="en-US" sz="2400" b="1" dirty="0" err="1">
                          <a:latin typeface="Times New Roman" panose="02020603050405020304" pitchFamily="18" charset="0"/>
                          <a:cs typeface="Times New Roman" panose="02020603050405020304" pitchFamily="18" charset="0"/>
                        </a:rPr>
                        <a:t>Từ</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ngữ</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endParaRPr lang="en-US" sz="2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Times New Roman" panose="02020603050405020304" pitchFamily="18" charset="0"/>
                          <a:ea typeface="+mn-ea"/>
                          <a:cs typeface="Times New Roman" panose="02020603050405020304" pitchFamily="18" charset="0"/>
                        </a:rPr>
                        <a:t>Cánh đồng cỏ của cao nguyên Gia Lai, Đắk Lắk vào mùa mưa có rất nhiều hồ nước. </a:t>
                      </a:r>
                      <a:r>
                        <a:rPr lang="vi-VN" sz="2400" b="1" i="0" kern="1200" dirty="0">
                          <a:solidFill>
                            <a:schemeClr val="tx1"/>
                          </a:solidFill>
                          <a:effectLst/>
                          <a:latin typeface="Times New Roman" panose="02020603050405020304" pitchFamily="18" charset="0"/>
                          <a:ea typeface="+mn-ea"/>
                          <a:cs typeface="Times New Roman" panose="02020603050405020304" pitchFamily="18" charset="0"/>
                        </a:rPr>
                        <a:t>Đó</a:t>
                      </a:r>
                      <a:r>
                        <a:rPr lang="vi-VN" sz="2400" b="0" i="0" kern="1200" dirty="0">
                          <a:solidFill>
                            <a:schemeClr val="tx1"/>
                          </a:solidFill>
                          <a:effectLst/>
                          <a:latin typeface="Times New Roman" panose="02020603050405020304" pitchFamily="18" charset="0"/>
                          <a:ea typeface="+mn-ea"/>
                          <a:cs typeface="Times New Roman" panose="02020603050405020304" pitchFamily="18" charset="0"/>
                        </a:rPr>
                        <a:t> là những vạt đất trũng, phơi nắng suốt mấy tháng mùa khô. Bước vào mùa mưa, </a:t>
                      </a:r>
                      <a:r>
                        <a:rPr lang="vi-VN" sz="2400" b="1" i="0" kern="1200" dirty="0">
                          <a:solidFill>
                            <a:schemeClr val="tx1"/>
                          </a:solidFill>
                          <a:effectLst/>
                          <a:latin typeface="Times New Roman" panose="02020603050405020304" pitchFamily="18" charset="0"/>
                          <a:ea typeface="+mn-ea"/>
                          <a:cs typeface="Times New Roman" panose="02020603050405020304" pitchFamily="18" charset="0"/>
                        </a:rPr>
                        <a:t>chúng</a:t>
                      </a:r>
                      <a:r>
                        <a:rPr lang="vi-VN" sz="2400" b="0" i="0" kern="1200" dirty="0">
                          <a:solidFill>
                            <a:schemeClr val="tx1"/>
                          </a:solidFill>
                          <a:effectLst/>
                          <a:latin typeface="Times New Roman" panose="02020603050405020304" pitchFamily="18" charset="0"/>
                          <a:ea typeface="+mn-ea"/>
                          <a:cs typeface="Times New Roman" panose="02020603050405020304" pitchFamily="18" charset="0"/>
                        </a:rPr>
                        <a:t> trở thành những hồ nước đầy ăm ắp như những chiếc gương lớn.</a:t>
                      </a:r>
                    </a:p>
                    <a:p>
                      <a:pPr algn="r"/>
                      <a:r>
                        <a:rPr lang="vi-VN" sz="2400" b="0" i="0" kern="1200" dirty="0">
                          <a:solidFill>
                            <a:schemeClr val="tx1"/>
                          </a:solidFill>
                          <a:effectLst/>
                          <a:latin typeface="Times New Roman" panose="02020603050405020304" pitchFamily="18" charset="0"/>
                          <a:ea typeface="+mn-ea"/>
                          <a:cs typeface="Times New Roman" panose="02020603050405020304" pitchFamily="18" charset="0"/>
                        </a:rPr>
                        <a:t>(</a:t>
                      </a:r>
                      <a:r>
                        <a:rPr lang="vi-VN" sz="2400" b="0" i="1" kern="1200" dirty="0">
                          <a:solidFill>
                            <a:schemeClr val="tx1"/>
                          </a:solidFill>
                          <a:effectLst/>
                          <a:latin typeface="Times New Roman" panose="02020603050405020304" pitchFamily="18" charset="0"/>
                          <a:ea typeface="+mn-ea"/>
                          <a:cs typeface="Times New Roman" panose="02020603050405020304" pitchFamily="18" charset="0"/>
                        </a:rPr>
                        <a:t>Theo</a:t>
                      </a:r>
                      <a:r>
                        <a:rPr lang="vi-VN" sz="2400" b="0" i="0" kern="1200" dirty="0">
                          <a:solidFill>
                            <a:schemeClr val="tx1"/>
                          </a:solidFill>
                          <a:effectLst/>
                          <a:latin typeface="Times New Roman" panose="02020603050405020304" pitchFamily="18" charset="0"/>
                          <a:ea typeface="+mn-ea"/>
                          <a:cs typeface="Times New Roman" panose="02020603050405020304" pitchFamily="18" charset="0"/>
                        </a:rPr>
                        <a:t> Thiên Lương</a:t>
                      </a:r>
                      <a:r>
                        <a:rPr lang="vi-VN" sz="2000" b="0" i="0" kern="1200" dirty="0">
                          <a:solidFill>
                            <a:schemeClr val="tx1"/>
                          </a:solidFill>
                          <a:effectLst/>
                          <a:latin typeface="Times New Roman" panose="02020603050405020304" pitchFamily="18" charset="0"/>
                          <a:ea typeface="+mn-ea"/>
                          <a:cs typeface="Times New Roman" panose="02020603050405020304" pitchFamily="18" charset="0"/>
                        </a:rPr>
                        <a:t>)</a:t>
                      </a:r>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dirty="0">
                        <a:latin typeface="Times New Roman" panose="02020603050405020304" pitchFamily="18" charset="0"/>
                        <a:cs typeface="Times New Roman" panose="02020603050405020304" pitchFamily="18" charset="0"/>
                      </a:endParaRPr>
                    </a:p>
                  </a:txBody>
                  <a:tcPr/>
                </a:tc>
                <a:tc>
                  <a:txBody>
                    <a:bodyPr/>
                    <a:lstStyle/>
                    <a:p>
                      <a:endParaRPr 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Times New Roman" panose="02020603050405020304" pitchFamily="18" charset="0"/>
                <a:cs typeface="Times New Roman" panose="02020603050405020304" pitchFamily="18" charset="0"/>
              </a:rPr>
              <a:t>Nêu</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tác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dụng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của</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việc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thay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thế</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từ</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ngữ</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trong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đoạn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văn</a:t>
            </a:r>
            <a:r>
              <a:rPr lang="en-US" sz="3600" b="1" dirty="0">
                <a:solidFill>
                  <a:srgbClr val="002060"/>
                </a:solidFill>
                <a:latin typeface="Times New Roman" panose="02020603050405020304" pitchFamily="18" charset="0"/>
                <a:cs typeface="Times New Roman" panose="02020603050405020304" pitchFamily="18" charset="0"/>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mj-lt"/>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latin typeface="Times New Roman" panose="02020603050405020304" pitchFamily="18" charset="0"/>
                <a:cs typeface="Times New Roman" panose="02020603050405020304" pitchFamily="18" charset="0"/>
              </a:rPr>
              <a:t>2. </a:t>
            </a:r>
            <a:r>
              <a:rPr lang="vi-VN" sz="2400" b="1" dirty="0">
                <a:solidFill>
                  <a:prstClr val="black"/>
                </a:solidFill>
                <a:latin typeface="Times New Roman" panose="02020603050405020304" pitchFamily="18" charset="0"/>
                <a:cs typeface="Times New Roman" panose="02020603050405020304" pitchFamily="18" charset="0"/>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DB1D638D-957A-4F47-9E04-3A09D958D15F}:535"/>
</p:tagLst>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61</TotalTime>
  <Words>487</Words>
  <Application>Microsoft Office PowerPoint</Application>
  <PresentationFormat>Widescreen</PresentationFormat>
  <Paragraphs>59</Paragraphs>
  <Slides>17</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宋体</vt:lpstr>
      <vt:lpstr>#9Slide03 IcielSamsung Sharp Bo</vt:lpstr>
      <vt:lpstr>Arial</vt:lpstr>
      <vt:lpstr>Calibri</vt:lpstr>
      <vt:lpstr>Cambria</vt:lpstr>
      <vt:lpstr>iCiel Pony</vt:lpstr>
      <vt:lpstr>Roboto</vt:lpstr>
      <vt:lpstr>黑体</vt:lpstr>
      <vt:lpstr>Tahoma</vt:lpstr>
      <vt:lpstr>Times New Roman</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STD</cp:lastModifiedBy>
  <cp:revision>23</cp:revision>
  <dcterms:created xsi:type="dcterms:W3CDTF">2022-11-10T14:07:48Z</dcterms:created>
  <dcterms:modified xsi:type="dcterms:W3CDTF">2025-03-11T01:38:54Z</dcterms:modified>
</cp:coreProperties>
</file>