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86" r:id="rId2"/>
    <p:sldId id="256" r:id="rId3"/>
    <p:sldId id="281" r:id="rId4"/>
    <p:sldId id="270" r:id="rId5"/>
    <p:sldId id="273" r:id="rId6"/>
    <p:sldId id="277" r:id="rId7"/>
    <p:sldId id="274" r:id="rId8"/>
    <p:sldId id="287" r:id="rId9"/>
    <p:sldId id="275" r:id="rId10"/>
  </p:sldIdLst>
  <p:sldSz cx="12192000" cy="6858000"/>
  <p:notesSz cx="6858000" cy="9144000"/>
  <p:custDataLst>
    <p:tags r:id="rId13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D5D"/>
    <a:srgbClr val="FA7E26"/>
    <a:srgbClr val="F58D56"/>
    <a:srgbClr val="64CEA4"/>
    <a:srgbClr val="F7F2BC"/>
    <a:srgbClr val="F79B8E"/>
    <a:srgbClr val="FFE4A9"/>
    <a:srgbClr val="9148C8"/>
    <a:srgbClr val="81C240"/>
    <a:srgbClr val="40BF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49" autoAdjust="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DE79F-85C5-4347-865A-EC1231B82829}" type="datetimeFigureOut">
              <a:rPr lang="vi-VN" smtClean="0"/>
              <a:t>09/03/2025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5AF85-5BB3-4FCC-93C0-9708DA9078DD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846E3-D653-4186-BBE1-0817F3028A2F}" type="datetimeFigureOut">
              <a:rPr lang="vi-VN" smtClean="0"/>
              <a:t>09/03/2025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CFA73-C10E-43FA-A7AE-E3BC7829A128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DB7F6-1C04-4FD1-B0A9-89C4E24A07D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12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CFA73-C10E-43FA-A7AE-E3BC7829A128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4710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/>
          <p:cNvSpPr/>
          <p:nvPr userDrawn="1"/>
        </p:nvSpPr>
        <p:spPr>
          <a:xfrm>
            <a:off x="1136912" y="1959429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/>
          <p:cNvSpPr/>
          <p:nvPr userDrawn="1"/>
        </p:nvSpPr>
        <p:spPr>
          <a:xfrm>
            <a:off x="731581" y="1630344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/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/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99;p25"/>
          <p:cNvSpPr/>
          <p:nvPr userDrawn="1"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7" name="Google Shape;201;p25"/>
          <p:cNvGrpSpPr/>
          <p:nvPr userDrawn="1"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" name="Google Shape;536;p34"/>
          <p:cNvGrpSpPr/>
          <p:nvPr userDrawn="1"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29" name="Google Shape;537;p34"/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538;p34"/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539;p34"/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540;p34"/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541;p34"/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542;p34"/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543;p34"/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544;p34"/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545;p34"/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546;p34"/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547;p34"/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548;p34"/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549;p34"/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550;p34"/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551;p34"/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552;p34"/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553;p34"/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554;p34"/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555;p34"/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556;p34"/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557;p34"/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558;p34"/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Google Shape;559;p34"/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560;p34"/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561;p34"/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" name="Google Shape;562;p34"/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563;p34"/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" name="Google Shape;221;p25"/>
          <p:cNvGrpSpPr/>
          <p:nvPr userDrawn="1"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57" name="Google Shape;222;p25"/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223;p25"/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224;p25"/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" name="Google Shape;225;p25"/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" name="Google Shape;226;p25"/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227;p25"/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" name="Google Shape;228;p25"/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" name="Google Shape;229;p25"/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230;p25"/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" name="Google Shape;231;p25"/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" name="Google Shape;232;p25"/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" name="Google Shape;233;p25"/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" name="Google Shape;234;p25"/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" name="Google Shape;235;p25"/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236;p25"/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" name="Google Shape;237;p25"/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" name="Google Shape;238;p25"/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" name="Google Shape;239;p25"/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" name="Google Shape;240;p25"/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" name="Google Shape;241;p25"/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" name="Google Shape;242;p25"/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" name="Google Shape;243;p25"/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" name="Google Shape;244;p25"/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" name="Google Shape;245;p25"/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1" name="Google Shape;343;p28"/>
          <p:cNvGrpSpPr/>
          <p:nvPr userDrawn="1"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82" name="Google Shape;344;p28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" name="Google Shape;345;p28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" name="Google Shape;346;p28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" name="Google Shape;347;p28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" name="Google Shape;348;p28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" name="Google Shape;349;p28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" name="Google Shape;350;p28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/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>
            <a:fillRect/>
          </a:stretch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/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>
            <a:fillRect/>
          </a:stretch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/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>
            <a:fillRect/>
          </a:stretch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/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>
            <a:fillRect/>
          </a:stretch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18.png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5" Type="http://schemas.openxmlformats.org/officeDocument/2006/relationships/image" Target="../media/image22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eca04cb798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0" y="-76200"/>
            <a:ext cx="12268200" cy="7086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8" name="Content Placeholder 2"/>
          <p:cNvSpPr/>
          <p:nvPr/>
        </p:nvSpPr>
        <p:spPr>
          <a:xfrm>
            <a:off x="2313710" y="2720492"/>
            <a:ext cx="8950036" cy="4857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sz="3000" b="1" dirty="0" err="1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Bài</a:t>
            </a:r>
            <a:r>
              <a:rPr lang="en-US" sz="3000" b="1" dirty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000" b="1" dirty="0" smtClean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22. </a:t>
            </a:r>
            <a:r>
              <a:rPr lang="en-US" sz="3000" b="1" dirty="0" err="1" smtClean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Chăm</a:t>
            </a:r>
            <a:r>
              <a:rPr lang="en-US" sz="3000" b="1" dirty="0" smtClean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000" b="1" dirty="0" err="1" smtClean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sóc</a:t>
            </a:r>
            <a:r>
              <a:rPr lang="en-US" sz="3000" b="1" dirty="0" smtClean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, bảo </a:t>
            </a:r>
            <a:r>
              <a:rPr lang="en-US" sz="3000" b="1" dirty="0" err="1" smtClean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vệ</a:t>
            </a:r>
            <a:r>
              <a:rPr lang="en-US" sz="3000" b="1" dirty="0" smtClean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000" b="1" dirty="0" err="1" smtClean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cơ</a:t>
            </a:r>
            <a:r>
              <a:rPr lang="en-US" sz="3000" b="1" dirty="0" smtClean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000" b="1" dirty="0" err="1" smtClean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quan</a:t>
            </a:r>
            <a:r>
              <a:rPr lang="en-US" sz="3000" b="1" dirty="0" smtClean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000" b="1" dirty="0" err="1" smtClean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vận</a:t>
            </a:r>
            <a:r>
              <a:rPr lang="en-US" sz="3000" b="1" dirty="0" smtClean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000" b="1" dirty="0" err="1" smtClean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động</a:t>
            </a:r>
            <a:r>
              <a:rPr lang="en-US" sz="3000" b="1" dirty="0" smtClean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(</a:t>
            </a:r>
            <a:r>
              <a:rPr lang="en-US" sz="3000" b="1" dirty="0" err="1" smtClean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Tiết</a:t>
            </a:r>
            <a:r>
              <a:rPr lang="en-US" sz="3000" b="1" dirty="0" smtClean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2)</a:t>
            </a:r>
            <a:endParaRPr sz="3000" b="1" i="1" dirty="0">
              <a:ln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33800" y="636929"/>
            <a:ext cx="5104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HUYỆN AN LÃO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TRUNG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99881" y="1550712"/>
            <a:ext cx="5771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 SÁCH KẾT NỐI TRI THỨC VỚI CUỘC SỐNG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75149" y="2107518"/>
            <a:ext cx="3821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59927" y="4585113"/>
            <a:ext cx="5209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230743" y="1232877"/>
            <a:ext cx="2110154" cy="1"/>
          </a:xfrm>
          <a:prstGeom prst="line">
            <a:avLst/>
          </a:prstGeom>
          <a:ln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8524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24939" y="110501"/>
            <a:ext cx="45316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</a:t>
            </a:r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22</a:t>
            </a:r>
            <a:endParaRPr lang="vi-VN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6694" y="4592538"/>
            <a:ext cx="120153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SÓC, BẢO </a:t>
            </a:r>
            <a:r>
              <a:rPr lang="vi-VN" sz="6000" dirty="0" smtClean="0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6000" dirty="0" smtClean="0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vi-VN" sz="6000" dirty="0" smtClean="0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</a:t>
            </a:r>
            <a:r>
              <a:rPr lang="vi-VN" sz="6000" dirty="0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VẬN ĐỘNG</a:t>
            </a:r>
          </a:p>
        </p:txBody>
      </p:sp>
      <p:pic>
        <p:nvPicPr>
          <p:cNvPr id="2050" name="Picture 2" descr="Kids Playing Football Cartoon Vector Illustr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2"/>
          <a:stretch>
            <a:fillRect/>
          </a:stretch>
        </p:blipFill>
        <p:spPr bwMode="auto">
          <a:xfrm>
            <a:off x="8091055" y="1136073"/>
            <a:ext cx="4100944" cy="4253345"/>
          </a:xfrm>
          <a:prstGeom prst="teardrop">
            <a:avLst>
              <a:gd name="adj" fmla="val 6230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26" y="123020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511675" y="2955290"/>
            <a:ext cx="35394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300" normalizeH="0" baseline="0" noProof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Aharoni" panose="02010803020104030203" pitchFamily="2" charset="-79"/>
              </a:rPr>
              <a:t>Tiết </a:t>
            </a:r>
            <a:r>
              <a:rPr kumimoji="0" lang="en-US" altLang="zh-CN" sz="6000" b="1" i="0" u="none" strike="noStrike" kern="1200" cap="none" spc="300" normalizeH="0" baseline="0" noProof="0" smtClean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Aharoni" panose="02010803020104030203" pitchFamily="2" charset="-79"/>
              </a:rPr>
              <a:t>2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Aharoni" panose="02010803020104030203" pitchFamily="2" charset="-79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20046" y="100365"/>
            <a:ext cx="7476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Nêu các yêu cầu về tư thế ngồi học để cột sống không bị cong vẹo.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254" y="1163782"/>
            <a:ext cx="10335491" cy="50370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350" y="6200831"/>
            <a:ext cx="11662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Em hãy tự nhận xét tư thế ngồi học của mình và điều chỉnh cho đúng.</a:t>
            </a:r>
            <a:endParaRPr lang="en-US" sz="2800" b="1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36864" y="94885"/>
            <a:ext cx="7199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Chọn tư thế đúng trong mỗi hình dưới đây.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764" y="2222800"/>
            <a:ext cx="11291453" cy="4635199"/>
          </a:xfrm>
          <a:prstGeom prst="rect">
            <a:avLst/>
          </a:prstGeom>
        </p:spPr>
      </p:pic>
      <p:pic>
        <p:nvPicPr>
          <p:cNvPr id="4098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>
            <a:fillRect/>
          </a:stretch>
        </p:blipFill>
        <p:spPr bwMode="auto">
          <a:xfrm>
            <a:off x="5256279" y="4570418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>
            <a:fillRect/>
          </a:stretch>
        </p:blipFill>
        <p:spPr bwMode="auto">
          <a:xfrm>
            <a:off x="1107243" y="4448717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>
            <a:fillRect/>
          </a:stretch>
        </p:blipFill>
        <p:spPr bwMode="auto">
          <a:xfrm>
            <a:off x="10195689" y="4683501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>
            <a:fillRect/>
          </a:stretch>
        </p:blipFill>
        <p:spPr bwMode="auto">
          <a:xfrm>
            <a:off x="6732449" y="4473309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450140" y="1158843"/>
            <a:ext cx="105646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Nếu thực hiện tư thế sai như mỗi hình trên sẽ gây tác hại gì?</a:t>
            </a:r>
          </a:p>
          <a:p>
            <a:pPr algn="just"/>
            <a:r>
              <a:rPr lang="vi-VN" sz="2800" b="1" dirty="0"/>
              <a:t>3. </a:t>
            </a:r>
            <a:r>
              <a:rPr lang="vi-VN" sz="2800" dirty="0"/>
              <a:t>Thực hành tư thế đúng ở mỗi hình trên.</a:t>
            </a:r>
            <a:endParaRPr lang="en-US" sz="2800" b="1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09" y="2058355"/>
            <a:ext cx="11404982" cy="47996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98987" y="1748"/>
            <a:ext cx="6938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Chọn tư thế đúng trong mỗi hình dưới đây.</a:t>
            </a:r>
            <a:endParaRPr lang="en-US" sz="2800" dirty="0"/>
          </a:p>
        </p:txBody>
      </p:sp>
      <p:pic>
        <p:nvPicPr>
          <p:cNvPr id="4098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>
            <a:fillRect/>
          </a:stretch>
        </p:blipFill>
        <p:spPr bwMode="auto">
          <a:xfrm>
            <a:off x="5430831" y="4879907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>
            <a:fillRect/>
          </a:stretch>
        </p:blipFill>
        <p:spPr bwMode="auto">
          <a:xfrm>
            <a:off x="1267491" y="4718889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>
            <a:fillRect/>
          </a:stretch>
        </p:blipFill>
        <p:spPr bwMode="auto">
          <a:xfrm>
            <a:off x="6734511" y="4879907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>
            <a:fillRect/>
          </a:stretch>
        </p:blipFill>
        <p:spPr bwMode="auto">
          <a:xfrm>
            <a:off x="9845631" y="4753839"/>
            <a:ext cx="993645" cy="1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267491" y="1030051"/>
            <a:ext cx="105646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Nếu thực hiện tư thế sai như mỗi hình trên sẽ gây tác hại gì?</a:t>
            </a:r>
          </a:p>
          <a:p>
            <a:pPr algn="just"/>
            <a:r>
              <a:rPr lang="vi-VN" sz="2800" b="1" dirty="0"/>
              <a:t>3. </a:t>
            </a:r>
            <a:r>
              <a:rPr lang="vi-VN" sz="2800" dirty="0"/>
              <a:t>Thực hành tư thế đúng ở mỗi hình trên.</a:t>
            </a:r>
            <a:endParaRPr lang="en-US" sz="2800" b="1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71055" y="1933703"/>
            <a:ext cx="3380509" cy="2862322"/>
          </a:xfrm>
          <a:prstGeom prst="rect">
            <a:avLst/>
          </a:prstGeom>
          <a:solidFill>
            <a:srgbClr val="FF5D5D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3600" dirty="0"/>
              <a:t>Chia sẻ với bạn cách em đã làm để phòng tránh cong vẹo cột sống.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3846" y="166255"/>
            <a:ext cx="7697287" cy="65947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93672" y="96982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video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65218" y="2272145"/>
            <a:ext cx="6186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029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FF9F413-A392-4BD3-B80F-337AF128EDA7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3n\uFFFDr{288BE087-6712-412E-98D9-1DFD503E47EE}&quot;,&quot;C:\\Users\\NHATMINH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nxh2 bai 22 . cham soc, bao ve cơ quan van dong - Tiết 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715BA2-1618-475B-95C7-8A992A63867E}:2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6F0069-2B24-46C0-91F8-FB10260BDE4F}:28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301C5C-8D6F-4C29-9A33-3F144F622615}:2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6822C27-0C73-4E9F-BAF4-EB7D903C0106}:2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C913F7-DED9-4DAA-B225-9AA72E52C5E0}:27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69FDFA3-BA78-43B6-9DDF-E9FF2992EDF0}:27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DAFD3D-EB72-49FC-AF02-1C1A9CC5317D}:27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CC2AF6-51E2-4E26-BCC7-BCD53BD46BEE}:27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F0068E5-938A-48E3-8A60-DA3904A9879B}:28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211</Words>
  <Application>Microsoft Office PowerPoint</Application>
  <PresentationFormat>Widescreen</PresentationFormat>
  <Paragraphs>24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Microsoft YaHei</vt:lpstr>
      <vt:lpstr>Aharoni</vt:lpstr>
      <vt:lpstr>Arial</vt:lpstr>
      <vt:lpstr>Calibri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tnxh2 bai 22 . cham soc, bao ve cơ quan van dong - Tiết 2</dc:title>
  <dc:creator>Phạm Thanh Hằng (ADAS – GV)</dc:creator>
  <cp:lastModifiedBy>THANH HƯƠNG</cp:lastModifiedBy>
  <cp:revision>59</cp:revision>
  <dcterms:created xsi:type="dcterms:W3CDTF">2021-06-02T02:35:00Z</dcterms:created>
  <dcterms:modified xsi:type="dcterms:W3CDTF">2025-03-09T01:18:30Z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D80BF572F97841D9A5CB9B12B7940991</vt:lpwstr>
  </property>
  <property fmtid="{D5CDD505-2E9C-101B-9397-08002B2CF9AE}" pid="3" name="KSOProductBuildVer">
    <vt:lpwstr>1033-11.2.0.10463</vt:lpwstr>
  </property>
</Properties>
</file>