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32" r:id="rId3"/>
    <p:sldMasterId id="2147483744" r:id="rId4"/>
    <p:sldMasterId id="2147483781" r:id="rId5"/>
  </p:sldMasterIdLst>
  <p:notesMasterIdLst>
    <p:notesMasterId r:id="rId16"/>
  </p:notesMasterIdLst>
  <p:sldIdLst>
    <p:sldId id="2007577148" r:id="rId6"/>
    <p:sldId id="298" r:id="rId7"/>
    <p:sldId id="337" r:id="rId8"/>
    <p:sldId id="283" r:id="rId9"/>
    <p:sldId id="339" r:id="rId10"/>
    <p:sldId id="294" r:id="rId11"/>
    <p:sldId id="340" r:id="rId12"/>
    <p:sldId id="341" r:id="rId13"/>
    <p:sldId id="296" r:id="rId14"/>
    <p:sldId id="26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0616-9FB6-4558-8726-7BF01F27EB8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9734C-3593-4B4D-AF91-A60131C8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21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4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0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9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9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76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9734C-3593-4B4D-AF91-A60131C8D9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0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2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93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7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06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7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43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7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7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7" name="Google Shape;787;p17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17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9" name="Google Shape;789;p1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0" name="Google Shape;790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57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47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32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7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5" name="Google Shape;805;p17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6" name="Google Shape;806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83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2" name="Google Shape;812;p1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3" name="Google Shape;813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644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7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24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7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1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02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7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8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5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6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4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1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6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41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8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05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252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749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507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289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18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10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4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14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943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826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728566" y="2303537"/>
            <a:ext cx="4003855" cy="2144239"/>
          </a:xfrm>
          <a:custGeom>
            <a:avLst/>
            <a:gdLst/>
            <a:ahLst/>
            <a:cxnLst/>
            <a:rect l="l" t="t" r="r" b="b"/>
            <a:pathLst>
              <a:path w="75611" h="40493" extrusionOk="0">
                <a:moveTo>
                  <a:pt x="56636" y="0"/>
                </a:moveTo>
                <a:cubicBezTo>
                  <a:pt x="53130" y="0"/>
                  <a:pt x="49674" y="1375"/>
                  <a:pt x="47095" y="3991"/>
                </a:cubicBezTo>
                <a:cubicBezTo>
                  <a:pt x="45798" y="3427"/>
                  <a:pt x="44448" y="3161"/>
                  <a:pt x="43120" y="3161"/>
                </a:cubicBezTo>
                <a:cubicBezTo>
                  <a:pt x="39124" y="3161"/>
                  <a:pt x="35330" y="5575"/>
                  <a:pt x="33784" y="9552"/>
                </a:cubicBezTo>
                <a:cubicBezTo>
                  <a:pt x="33009" y="9173"/>
                  <a:pt x="32176" y="8988"/>
                  <a:pt x="31349" y="8988"/>
                </a:cubicBezTo>
                <a:cubicBezTo>
                  <a:pt x="29917" y="8988"/>
                  <a:pt x="28503" y="9542"/>
                  <a:pt x="27438" y="10599"/>
                </a:cubicBezTo>
                <a:cubicBezTo>
                  <a:pt x="25732" y="7406"/>
                  <a:pt x="22431" y="5510"/>
                  <a:pt x="18952" y="5510"/>
                </a:cubicBezTo>
                <a:cubicBezTo>
                  <a:pt x="18086" y="5510"/>
                  <a:pt x="17208" y="5628"/>
                  <a:pt x="16341" y="5873"/>
                </a:cubicBezTo>
                <a:cubicBezTo>
                  <a:pt x="11984" y="7099"/>
                  <a:pt x="9079" y="11195"/>
                  <a:pt x="9353" y="15707"/>
                </a:cubicBezTo>
                <a:cubicBezTo>
                  <a:pt x="9269" y="15695"/>
                  <a:pt x="9198" y="15671"/>
                  <a:pt x="9114" y="15659"/>
                </a:cubicBezTo>
                <a:lnTo>
                  <a:pt x="9114" y="15671"/>
                </a:lnTo>
                <a:cubicBezTo>
                  <a:pt x="8693" y="15601"/>
                  <a:pt x="8275" y="15567"/>
                  <a:pt x="7865" y="15567"/>
                </a:cubicBezTo>
                <a:cubicBezTo>
                  <a:pt x="3538" y="15567"/>
                  <a:pt x="1" y="19323"/>
                  <a:pt x="447" y="23803"/>
                </a:cubicBezTo>
                <a:cubicBezTo>
                  <a:pt x="850" y="27760"/>
                  <a:pt x="4188" y="30531"/>
                  <a:pt x="7882" y="30531"/>
                </a:cubicBezTo>
                <a:cubicBezTo>
                  <a:pt x="8769" y="30531"/>
                  <a:pt x="9675" y="30371"/>
                  <a:pt x="10567" y="30030"/>
                </a:cubicBezTo>
                <a:cubicBezTo>
                  <a:pt x="11317" y="33828"/>
                  <a:pt x="14079" y="36888"/>
                  <a:pt x="17782" y="38019"/>
                </a:cubicBezTo>
                <a:cubicBezTo>
                  <a:pt x="18781" y="38322"/>
                  <a:pt x="19803" y="38470"/>
                  <a:pt x="20818" y="38470"/>
                </a:cubicBezTo>
                <a:cubicBezTo>
                  <a:pt x="23551" y="38470"/>
                  <a:pt x="26223" y="37397"/>
                  <a:pt x="28212" y="35400"/>
                </a:cubicBezTo>
                <a:cubicBezTo>
                  <a:pt x="29131" y="35647"/>
                  <a:pt x="30067" y="35769"/>
                  <a:pt x="30999" y="35769"/>
                </a:cubicBezTo>
                <a:cubicBezTo>
                  <a:pt x="33205" y="35769"/>
                  <a:pt x="35380" y="35087"/>
                  <a:pt x="37213" y="33781"/>
                </a:cubicBezTo>
                <a:cubicBezTo>
                  <a:pt x="39004" y="37859"/>
                  <a:pt x="42944" y="40144"/>
                  <a:pt x="46978" y="40144"/>
                </a:cubicBezTo>
                <a:cubicBezTo>
                  <a:pt x="49327" y="40144"/>
                  <a:pt x="51708" y="39369"/>
                  <a:pt x="53715" y="37722"/>
                </a:cubicBezTo>
                <a:cubicBezTo>
                  <a:pt x="55691" y="39546"/>
                  <a:pt x="58234" y="40493"/>
                  <a:pt x="60806" y="40493"/>
                </a:cubicBezTo>
                <a:cubicBezTo>
                  <a:pt x="62481" y="40493"/>
                  <a:pt x="64167" y="40091"/>
                  <a:pt x="65717" y="39270"/>
                </a:cubicBezTo>
                <a:cubicBezTo>
                  <a:pt x="69646" y="37174"/>
                  <a:pt x="71813" y="32840"/>
                  <a:pt x="71134" y="28447"/>
                </a:cubicBezTo>
                <a:cubicBezTo>
                  <a:pt x="73908" y="27363"/>
                  <a:pt x="75611" y="24553"/>
                  <a:pt x="75301" y="21589"/>
                </a:cubicBezTo>
                <a:cubicBezTo>
                  <a:pt x="74992" y="18636"/>
                  <a:pt x="72729" y="16243"/>
                  <a:pt x="69801" y="15767"/>
                </a:cubicBezTo>
                <a:cubicBezTo>
                  <a:pt x="69812" y="15695"/>
                  <a:pt x="69824" y="15636"/>
                  <a:pt x="69836" y="15564"/>
                </a:cubicBezTo>
                <a:cubicBezTo>
                  <a:pt x="70789" y="9814"/>
                  <a:pt x="67896" y="4110"/>
                  <a:pt x="62704" y="1455"/>
                </a:cubicBezTo>
                <a:cubicBezTo>
                  <a:pt x="60777" y="476"/>
                  <a:pt x="58698" y="0"/>
                  <a:pt x="566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4948917" y="670667"/>
            <a:ext cx="6429200" cy="2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4881917" y="2844917"/>
            <a:ext cx="65632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133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CE7BFBB-052A-4B27-BC00-B6D543751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23"/>
            <a:ext cx="12192000" cy="68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2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9"/>
          <p:cNvGrpSpPr/>
          <p:nvPr/>
        </p:nvGrpSpPr>
        <p:grpSpPr>
          <a:xfrm>
            <a:off x="-245087" y="4802563"/>
            <a:ext cx="12514633" cy="3691163"/>
            <a:chOff x="-183816" y="3601922"/>
            <a:chExt cx="9385975" cy="2768372"/>
          </a:xfrm>
        </p:grpSpPr>
        <p:sp>
          <p:nvSpPr>
            <p:cNvPr id="171" name="Google Shape;171;p9"/>
            <p:cNvSpPr/>
            <p:nvPr/>
          </p:nvSpPr>
          <p:spPr>
            <a:xfrm>
              <a:off x="-58157" y="3601922"/>
              <a:ext cx="9260316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58157" y="3940032"/>
              <a:ext cx="9260316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58157" y="4108028"/>
              <a:ext cx="9260316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58157" y="4268153"/>
              <a:ext cx="9260316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-58157" y="4424545"/>
              <a:ext cx="9260316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58157" y="4578616"/>
              <a:ext cx="9260316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3127200" y="1766684"/>
            <a:ext cx="5937600" cy="1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15066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874800" y="3388684"/>
            <a:ext cx="6442400" cy="8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grpSp>
        <p:nvGrpSpPr>
          <p:cNvPr id="180" name="Google Shape;180;p9"/>
          <p:cNvGrpSpPr/>
          <p:nvPr/>
        </p:nvGrpSpPr>
        <p:grpSpPr>
          <a:xfrm>
            <a:off x="-291290" y="-282102"/>
            <a:ext cx="12600559" cy="6650665"/>
            <a:chOff x="-218468" y="-287777"/>
            <a:chExt cx="9450419" cy="4987999"/>
          </a:xfrm>
        </p:grpSpPr>
        <p:sp>
          <p:nvSpPr>
            <p:cNvPr id="181" name="Google Shape;181;p9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-218468" y="28231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9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10903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7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">
  <p:cSld name="Title and three columns 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8"/>
          <p:cNvSpPr txBox="1">
            <a:spLocks noGrp="1"/>
          </p:cNvSpPr>
          <p:nvPr>
            <p:ph type="subTitle" idx="1"/>
          </p:nvPr>
        </p:nvSpPr>
        <p:spPr>
          <a:xfrm>
            <a:off x="8300903" y="3991984"/>
            <a:ext cx="1841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380" name="Google Shape;380;p18"/>
          <p:cNvSpPr txBox="1">
            <a:spLocks noGrp="1"/>
          </p:cNvSpPr>
          <p:nvPr>
            <p:ph type="subTitle" idx="2"/>
          </p:nvPr>
        </p:nvSpPr>
        <p:spPr>
          <a:xfrm>
            <a:off x="7522303" y="4464641"/>
            <a:ext cx="339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81" name="Google Shape;381;p18"/>
          <p:cNvSpPr txBox="1">
            <a:spLocks noGrp="1"/>
          </p:cNvSpPr>
          <p:nvPr>
            <p:ph type="subTitle" idx="3"/>
          </p:nvPr>
        </p:nvSpPr>
        <p:spPr>
          <a:xfrm>
            <a:off x="2049897" y="3991984"/>
            <a:ext cx="1841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382" name="Google Shape;382;p18"/>
          <p:cNvSpPr txBox="1">
            <a:spLocks noGrp="1"/>
          </p:cNvSpPr>
          <p:nvPr>
            <p:ph type="subTitle" idx="4"/>
          </p:nvPr>
        </p:nvSpPr>
        <p:spPr>
          <a:xfrm>
            <a:off x="1271297" y="4464641"/>
            <a:ext cx="339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83" name="Google Shape;383;p18"/>
          <p:cNvSpPr txBox="1">
            <a:spLocks noGrp="1"/>
          </p:cNvSpPr>
          <p:nvPr>
            <p:ph type="subTitle" idx="5"/>
          </p:nvPr>
        </p:nvSpPr>
        <p:spPr>
          <a:xfrm>
            <a:off x="5175400" y="3209951"/>
            <a:ext cx="1841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384" name="Google Shape;384;p18"/>
          <p:cNvSpPr txBox="1">
            <a:spLocks noGrp="1"/>
          </p:cNvSpPr>
          <p:nvPr>
            <p:ph type="subTitle" idx="6"/>
          </p:nvPr>
        </p:nvSpPr>
        <p:spPr>
          <a:xfrm>
            <a:off x="4396800" y="3694041"/>
            <a:ext cx="339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85" name="Google Shape;385;p18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8"/>
          <p:cNvSpPr/>
          <p:nvPr/>
        </p:nvSpPr>
        <p:spPr>
          <a:xfrm rot="-5400000">
            <a:off x="411859" y="6580600"/>
            <a:ext cx="489715" cy="512373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18"/>
          <p:cNvSpPr/>
          <p:nvPr/>
        </p:nvSpPr>
        <p:spPr>
          <a:xfrm rot="-5400000">
            <a:off x="7615492" y="6167215"/>
            <a:ext cx="430008" cy="419397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18"/>
          <p:cNvSpPr/>
          <p:nvPr/>
        </p:nvSpPr>
        <p:spPr>
          <a:xfrm rot="-5400000">
            <a:off x="10413993" y="6158523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18"/>
          <p:cNvSpPr/>
          <p:nvPr/>
        </p:nvSpPr>
        <p:spPr>
          <a:xfrm rot="-5400000">
            <a:off x="3771627" y="6534889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0" name="Google Shape;390;p18"/>
          <p:cNvGrpSpPr/>
          <p:nvPr/>
        </p:nvGrpSpPr>
        <p:grpSpPr>
          <a:xfrm>
            <a:off x="-192316" y="-61400"/>
            <a:ext cx="12384301" cy="3847609"/>
            <a:chOff x="-114512" y="-46051"/>
            <a:chExt cx="9288226" cy="2885707"/>
          </a:xfrm>
        </p:grpSpPr>
        <p:sp>
          <p:nvSpPr>
            <p:cNvPr id="391" name="Google Shape;391;p18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" name="Google Shape;397;p18"/>
          <p:cNvGrpSpPr/>
          <p:nvPr/>
        </p:nvGrpSpPr>
        <p:grpSpPr>
          <a:xfrm rot="-5399633" flipH="1">
            <a:off x="4821974" y="-62730"/>
            <a:ext cx="2732068" cy="12879289"/>
            <a:chOff x="7936330" y="-198069"/>
            <a:chExt cx="2187989" cy="5483037"/>
          </a:xfrm>
        </p:grpSpPr>
        <p:sp>
          <p:nvSpPr>
            <p:cNvPr id="398" name="Google Shape;398;p18"/>
            <p:cNvSpPr/>
            <p:nvPr/>
          </p:nvSpPr>
          <p:spPr>
            <a:xfrm rot="-5058270" flipH="1">
              <a:off x="5877738" y="2147352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8"/>
            <p:cNvSpPr/>
            <p:nvPr/>
          </p:nvSpPr>
          <p:spPr>
            <a:xfrm rot="-5058270" flipH="1">
              <a:off x="6036836" y="2163581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8"/>
            <p:cNvSpPr/>
            <p:nvPr/>
          </p:nvSpPr>
          <p:spPr>
            <a:xfrm rot="-5058270" flipH="1">
              <a:off x="6194812" y="2179319"/>
              <a:ext cx="5356449" cy="712109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8"/>
            <p:cNvSpPr/>
            <p:nvPr/>
          </p:nvSpPr>
          <p:spPr>
            <a:xfrm rot="-5058270" flipH="1">
              <a:off x="6353622" y="2195980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8"/>
            <p:cNvSpPr/>
            <p:nvPr/>
          </p:nvSpPr>
          <p:spPr>
            <a:xfrm rot="-5058270" flipH="1">
              <a:off x="6511972" y="221213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8"/>
            <p:cNvSpPr/>
            <p:nvPr/>
          </p:nvSpPr>
          <p:spPr>
            <a:xfrm rot="-5058270" flipH="1">
              <a:off x="6670322" y="2228284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8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54290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346688" y="4904163"/>
            <a:ext cx="12514591" cy="3691163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250791" y="-188636"/>
            <a:ext cx="12560059" cy="67603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7977B1C-3097-4DD8-AC05-83192B6D7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994867" y="-281770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7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8798702" y="-199517"/>
            <a:ext cx="4061405" cy="7257036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686199" y="-238599"/>
            <a:ext cx="4061405" cy="7257036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2265738" y="5649388"/>
            <a:ext cx="656521" cy="643225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2"/>
          <p:cNvSpPr/>
          <p:nvPr/>
        </p:nvSpPr>
        <p:spPr>
          <a:xfrm>
            <a:off x="11013945" y="3899731"/>
            <a:ext cx="282863" cy="276745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32"/>
          <p:cNvSpPr/>
          <p:nvPr/>
        </p:nvSpPr>
        <p:spPr>
          <a:xfrm>
            <a:off x="566337" y="3498688"/>
            <a:ext cx="409907" cy="401027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32"/>
          <p:cNvSpPr/>
          <p:nvPr/>
        </p:nvSpPr>
        <p:spPr>
          <a:xfrm>
            <a:off x="9419287" y="5092364"/>
            <a:ext cx="480984" cy="50210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32"/>
          <p:cNvSpPr/>
          <p:nvPr/>
        </p:nvSpPr>
        <p:spPr>
          <a:xfrm>
            <a:off x="2212107" y="4210670"/>
            <a:ext cx="177747" cy="173325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32"/>
          <p:cNvSpPr/>
          <p:nvPr/>
        </p:nvSpPr>
        <p:spPr>
          <a:xfrm>
            <a:off x="361387" y="929521"/>
            <a:ext cx="409908" cy="428875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32"/>
          <p:cNvSpPr/>
          <p:nvPr/>
        </p:nvSpPr>
        <p:spPr>
          <a:xfrm>
            <a:off x="10975424" y="517421"/>
            <a:ext cx="359915" cy="352132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8264952" y="-160475"/>
            <a:ext cx="637393" cy="624552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32"/>
          <p:cNvSpPr/>
          <p:nvPr/>
        </p:nvSpPr>
        <p:spPr>
          <a:xfrm>
            <a:off x="5375536" y="310299"/>
            <a:ext cx="212373" cy="20713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32"/>
          <p:cNvSpPr/>
          <p:nvPr/>
        </p:nvSpPr>
        <p:spPr>
          <a:xfrm>
            <a:off x="2488475" y="10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77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9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72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2" name="Google Shape;762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77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608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83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59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5C7FFE6-75B5-D21A-CA3E-F4518308FDA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525" y="14287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46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microsoft.com/office/2007/relationships/hdphoto" Target="../media/hdphoto1.wdp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55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r>
              <a:rPr lang="vi-VN" alt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387" y="1321992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691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GIỜ, THĂM LỚP 4D !</a:t>
            </a:r>
            <a:endParaRPr lang="en-US" sz="3691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370" y="2955155"/>
            <a:ext cx="7851665" cy="799910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1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710B3B-58BC-4C0B-B0C8-40C007ED0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530667" cy="68763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841" y="2752627"/>
            <a:ext cx="12107159" cy="4105371"/>
            <a:chOff x="341812" y="1028044"/>
            <a:chExt cx="11377748" cy="5684520"/>
          </a:xfrm>
        </p:grpSpPr>
        <p:sp>
          <p:nvSpPr>
            <p:cNvPr id="3" name="矩形 2"/>
            <p:cNvSpPr/>
            <p:nvPr/>
          </p:nvSpPr>
          <p:spPr>
            <a:xfrm>
              <a:off x="341812" y="1028044"/>
              <a:ext cx="11377748" cy="5684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77" y="1028044"/>
              <a:ext cx="10870565" cy="444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 Hoạt động đó là gì?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 Hoạt động đó diễn ra khi nào?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 Những ai tham gia hoạt động đó?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Theo em tại sao hoạt động đó lại được tổ chức</a:t>
              </a:r>
              <a:r>
                <a:rPr lang="en-US" sz="33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Nêu ý nghĩa của nó?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 Nêu cảm xúc khi tham gia hoạt động đó?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 Qua hoạt động đó, em học được thêm điều gì, kĩ năng gì?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4FE134-4B4B-9BD0-0E24-FA34362417DC}"/>
              </a:ext>
            </a:extLst>
          </p:cNvPr>
          <p:cNvSpPr txBox="1"/>
          <p:nvPr/>
        </p:nvSpPr>
        <p:spPr>
          <a:xfrm>
            <a:off x="84841" y="1552298"/>
            <a:ext cx="11896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AFF50-D79B-64F1-938B-73F4EE04492E}"/>
              </a:ext>
            </a:extLst>
          </p:cNvPr>
          <p:cNvSpPr txBox="1"/>
          <p:nvPr/>
        </p:nvSpPr>
        <p:spPr>
          <a:xfrm>
            <a:off x="0" y="4713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Chia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đền ơn đáp nghĩa ở </a:t>
            </a:r>
            <a:r>
              <a:rPr lang="nl-NL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địa </a:t>
            </a:r>
            <a:r>
              <a:rPr lang="nl-N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phương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199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4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3857" y="462"/>
            <a:ext cx="2548349" cy="25422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7" name="Google Shape;1267;p29"/>
          <p:cNvGrpSpPr/>
          <p:nvPr/>
        </p:nvGrpSpPr>
        <p:grpSpPr>
          <a:xfrm>
            <a:off x="1997800" y="1271588"/>
            <a:ext cx="9701349" cy="2507036"/>
            <a:chOff x="4312920" y="2438400"/>
            <a:chExt cx="6823393" cy="3368040"/>
          </a:xfrm>
        </p:grpSpPr>
        <p:sp>
          <p:nvSpPr>
            <p:cNvPr id="1268" name="Google Shape;1268;p29"/>
            <p:cNvSpPr/>
            <p:nvPr/>
          </p:nvSpPr>
          <p:spPr>
            <a:xfrm>
              <a:off x="4312920" y="2438400"/>
              <a:ext cx="6823393" cy="3368040"/>
            </a:xfrm>
            <a:prstGeom prst="round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4508976" y="2535174"/>
              <a:ext cx="6431280" cy="3174492"/>
            </a:xfrm>
            <a:prstGeom prst="roundRect">
              <a:avLst/>
            </a:prstGeom>
            <a:noFill/>
            <a:ln w="38100" cap="flat" cmpd="sng">
              <a:solidFill>
                <a:srgbClr val="FF6699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7417853-F9EB-4A80-8488-152AA7395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36" y="3094951"/>
            <a:ext cx="2199628" cy="3580820"/>
          </a:xfrm>
          <a:prstGeom prst="rect">
            <a:avLst/>
          </a:prstGeom>
        </p:spPr>
      </p:pic>
      <p:sp>
        <p:nvSpPr>
          <p:cNvPr id="15" name="Google Shape;1270;p29">
            <a:extLst>
              <a:ext uri="{FF2B5EF4-FFF2-40B4-BE49-F238E27FC236}">
                <a16:creationId xmlns:a16="http://schemas.microsoft.com/office/drawing/2014/main" id="{54BD421B-25D3-4D89-8966-64B24B6C8294}"/>
              </a:ext>
            </a:extLst>
          </p:cNvPr>
          <p:cNvSpPr txBox="1"/>
          <p:nvPr/>
        </p:nvSpPr>
        <p:spPr>
          <a:xfrm>
            <a:off x="2760906" y="1558733"/>
            <a:ext cx="8286750" cy="17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Vẽ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thơ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ý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nghĩa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đền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ơn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nghĩa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2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7684" y="1282881"/>
            <a:ext cx="9996876" cy="2908119"/>
            <a:chOff x="1511500" y="979714"/>
            <a:chExt cx="9996876" cy="3882198"/>
          </a:xfrm>
        </p:grpSpPr>
        <p:sp>
          <p:nvSpPr>
            <p:cNvPr id="2" name="Rounded Rectangle 1"/>
            <p:cNvSpPr/>
            <p:nvPr/>
          </p:nvSpPr>
          <p:spPr>
            <a:xfrm>
              <a:off x="1511500" y="979714"/>
              <a:ext cx="9892374" cy="388219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33433" y="1181875"/>
              <a:ext cx="967494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Uống nước nhớ nguồn” là truyền thống quý báu của dân tộc ta từ bao đời nay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476" y="-474579"/>
            <a:ext cx="2404505" cy="2404505"/>
          </a:xfrm>
          <a:prstGeom prst="rect">
            <a:avLst/>
          </a:prstGeom>
        </p:spPr>
      </p:pic>
      <p:grpSp>
        <p:nvGrpSpPr>
          <p:cNvPr id="22" name="组合 24">
            <a:extLst>
              <a:ext uri="{FF2B5EF4-FFF2-40B4-BE49-F238E27FC236}">
                <a16:creationId xmlns:a16="http://schemas.microsoft.com/office/drawing/2014/main" id="{FF946401-A754-4D28-8FC0-8A5ACB4D5B8B}"/>
              </a:ext>
            </a:extLst>
          </p:cNvPr>
          <p:cNvGrpSpPr/>
          <p:nvPr/>
        </p:nvGrpSpPr>
        <p:grpSpPr>
          <a:xfrm>
            <a:off x="0" y="2686117"/>
            <a:ext cx="12265024" cy="4210953"/>
            <a:chOff x="0" y="2686117"/>
            <a:chExt cx="12265024" cy="4210953"/>
          </a:xfrm>
        </p:grpSpPr>
        <p:grpSp>
          <p:nvGrpSpPr>
            <p:cNvPr id="23" name="组合 25">
              <a:extLst>
                <a:ext uri="{FF2B5EF4-FFF2-40B4-BE49-F238E27FC236}">
                  <a16:creationId xmlns:a16="http://schemas.microsoft.com/office/drawing/2014/main" id="{3C8208C8-F741-48BA-803F-1A4124D43CA3}"/>
                </a:ext>
              </a:extLst>
            </p:cNvPr>
            <p:cNvGrpSpPr/>
            <p:nvPr/>
          </p:nvGrpSpPr>
          <p:grpSpPr>
            <a:xfrm>
              <a:off x="4734045" y="2686117"/>
              <a:ext cx="7530979" cy="4210953"/>
              <a:chOff x="-1" y="39071"/>
              <a:chExt cx="12265026" cy="6858000"/>
            </a:xfrm>
          </p:grpSpPr>
          <p:pic>
            <p:nvPicPr>
              <p:cNvPr id="27" name="图片 29">
                <a:extLst>
                  <a:ext uri="{FF2B5EF4-FFF2-40B4-BE49-F238E27FC236}">
                    <a16:creationId xmlns:a16="http://schemas.microsoft.com/office/drawing/2014/main" id="{5192F37C-45CE-4802-9A84-E95108A84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5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8" name="图片 30">
                <a:extLst>
                  <a:ext uri="{FF2B5EF4-FFF2-40B4-BE49-F238E27FC236}">
                    <a16:creationId xmlns:a16="http://schemas.microsoft.com/office/drawing/2014/main" id="{1E5BE042-2365-4F0E-A37A-85F504F90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/>
              <a:stretch/>
            </p:blipFill>
            <p:spPr>
              <a:xfrm>
                <a:off x="-1" y="39071"/>
                <a:ext cx="5845893" cy="6858000"/>
              </a:xfrm>
              <a:prstGeom prst="rect">
                <a:avLst/>
              </a:prstGeom>
            </p:spPr>
          </p:pic>
        </p:grpSp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7DB48047-073D-4AEA-925C-0E0C124E137E}"/>
                </a:ext>
              </a:extLst>
            </p:cNvPr>
            <p:cNvGrpSpPr/>
            <p:nvPr/>
          </p:nvGrpSpPr>
          <p:grpSpPr>
            <a:xfrm>
              <a:off x="0" y="2686117"/>
              <a:ext cx="4969257" cy="4210953"/>
              <a:chOff x="4172044" y="39071"/>
              <a:chExt cx="8092981" cy="6858000"/>
            </a:xfrm>
          </p:grpSpPr>
          <p:pic>
            <p:nvPicPr>
              <p:cNvPr id="25" name="图片 27">
                <a:extLst>
                  <a:ext uri="{FF2B5EF4-FFF2-40B4-BE49-F238E27FC236}">
                    <a16:creationId xmlns:a16="http://schemas.microsoft.com/office/drawing/2014/main" id="{46743C91-7E9C-4339-AAA2-6EC9D2A43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5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6" name="图片 28">
                <a:extLst>
                  <a:ext uri="{FF2B5EF4-FFF2-40B4-BE49-F238E27FC236}">
                    <a16:creationId xmlns:a16="http://schemas.microsoft.com/office/drawing/2014/main" id="{3D23991A-FEDF-40C1-9E42-B002965B52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/>
              <a:stretch/>
            </p:blipFill>
            <p:spPr>
              <a:xfrm>
                <a:off x="4172044" y="39071"/>
                <a:ext cx="1673848" cy="6858000"/>
              </a:xfrm>
              <a:prstGeom prst="rect">
                <a:avLst/>
              </a:prstGeom>
            </p:spPr>
          </p:pic>
        </p:grpSp>
      </p:grpSp>
      <p:pic>
        <p:nvPicPr>
          <p:cNvPr id="29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32" y="3217189"/>
            <a:ext cx="3679881" cy="367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0222D-FDED-80AF-5436-BC702B118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2024" y="-87319"/>
            <a:ext cx="4212701" cy="160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083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268" y="2677212"/>
            <a:ext cx="12009748" cy="4180787"/>
            <a:chOff x="341812" y="1028044"/>
            <a:chExt cx="11377748" cy="5684520"/>
          </a:xfrm>
        </p:grpSpPr>
        <p:sp>
          <p:nvSpPr>
            <p:cNvPr id="3" name="矩形 2"/>
            <p:cNvSpPr/>
            <p:nvPr/>
          </p:nvSpPr>
          <p:spPr>
            <a:xfrm>
              <a:off x="341812" y="1028044"/>
              <a:ext cx="11377748" cy="5684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0050" y="1028044"/>
              <a:ext cx="11279510" cy="5127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 Nguồn thông tin được lấy từ đâu? </a:t>
              </a:r>
              <a:r>
                <a:rPr kumimoji="0" lang="vi-VN" sz="3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Gợi ý: Tìm bác tổ trưởng hay bác phụ trách Hội cựu chiến binh tại địa phương để thu thập thông tin.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 Những thông tin cần tìm hiểu về các tấm gương thương binh, liệt sĩ, người có công với cách mạng là gì? </a:t>
              </a:r>
              <a:r>
                <a:rPr kumimoji="0" lang="vi-VN" sz="3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Gợi ý: Địa chỉ cụ thể của nhân vật; đóng góp của nhân vật ấy; hoàn cảnh gia đình hiện tại của nhân vật;...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4FE134-4B4B-9BD0-0E24-FA34362417DC}"/>
              </a:ext>
            </a:extLst>
          </p:cNvPr>
          <p:cNvSpPr txBox="1"/>
          <p:nvPr/>
        </p:nvSpPr>
        <p:spPr>
          <a:xfrm>
            <a:off x="801474" y="1599994"/>
            <a:ext cx="10296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sẻ thông tin về những tấm gương thương binh, liệt sĩ, người có công với cách mạng ở địa phương mà mình biết: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FF50-D79B-64F1-938B-73F4EE04492E}"/>
              </a:ext>
            </a:extLst>
          </p:cNvPr>
          <p:cNvSpPr txBox="1"/>
          <p:nvPr/>
        </p:nvSpPr>
        <p:spPr>
          <a:xfrm>
            <a:off x="94268" y="112800"/>
            <a:ext cx="1176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HĐ2: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hiểu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phương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423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7176" y="2184127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7684" y="1282881"/>
            <a:ext cx="9892374" cy="2908119"/>
            <a:chOff x="1511500" y="979714"/>
            <a:chExt cx="9892374" cy="3882198"/>
          </a:xfrm>
        </p:grpSpPr>
        <p:sp>
          <p:nvSpPr>
            <p:cNvPr id="2" name="Rounded Rectangle 1"/>
            <p:cNvSpPr/>
            <p:nvPr/>
          </p:nvSpPr>
          <p:spPr>
            <a:xfrm>
              <a:off x="1511500" y="979714"/>
              <a:ext cx="9892374" cy="388219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81058" y="1487045"/>
              <a:ext cx="9352183" cy="283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Lòng biết ơn không chỉ thông qua lời nói mà còn cần được thể hiện bằng những hành động cụ thể và thiết thực.</a:t>
              </a:r>
            </a:p>
          </p:txBody>
        </p:sp>
      </p:grpSp>
      <p:pic>
        <p:nvPicPr>
          <p:cNvPr id="2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476" y="-474579"/>
            <a:ext cx="2404505" cy="2404505"/>
          </a:xfrm>
          <a:prstGeom prst="rect">
            <a:avLst/>
          </a:prstGeom>
        </p:spPr>
      </p:pic>
      <p:grpSp>
        <p:nvGrpSpPr>
          <p:cNvPr id="22" name="组合 24">
            <a:extLst>
              <a:ext uri="{FF2B5EF4-FFF2-40B4-BE49-F238E27FC236}">
                <a16:creationId xmlns:a16="http://schemas.microsoft.com/office/drawing/2014/main" id="{FF946401-A754-4D28-8FC0-8A5ACB4D5B8B}"/>
              </a:ext>
            </a:extLst>
          </p:cNvPr>
          <p:cNvGrpSpPr/>
          <p:nvPr/>
        </p:nvGrpSpPr>
        <p:grpSpPr>
          <a:xfrm>
            <a:off x="0" y="2686117"/>
            <a:ext cx="12265024" cy="4210953"/>
            <a:chOff x="0" y="2686117"/>
            <a:chExt cx="12265024" cy="4210953"/>
          </a:xfrm>
        </p:grpSpPr>
        <p:grpSp>
          <p:nvGrpSpPr>
            <p:cNvPr id="23" name="组合 25">
              <a:extLst>
                <a:ext uri="{FF2B5EF4-FFF2-40B4-BE49-F238E27FC236}">
                  <a16:creationId xmlns:a16="http://schemas.microsoft.com/office/drawing/2014/main" id="{3C8208C8-F741-48BA-803F-1A4124D43CA3}"/>
                </a:ext>
              </a:extLst>
            </p:cNvPr>
            <p:cNvGrpSpPr/>
            <p:nvPr/>
          </p:nvGrpSpPr>
          <p:grpSpPr>
            <a:xfrm>
              <a:off x="4734045" y="2686117"/>
              <a:ext cx="7530979" cy="4210953"/>
              <a:chOff x="-1" y="39071"/>
              <a:chExt cx="12265026" cy="6858000"/>
            </a:xfrm>
          </p:grpSpPr>
          <p:pic>
            <p:nvPicPr>
              <p:cNvPr id="27" name="图片 29">
                <a:extLst>
                  <a:ext uri="{FF2B5EF4-FFF2-40B4-BE49-F238E27FC236}">
                    <a16:creationId xmlns:a16="http://schemas.microsoft.com/office/drawing/2014/main" id="{5192F37C-45CE-4802-9A84-E95108A84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5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8" name="图片 30">
                <a:extLst>
                  <a:ext uri="{FF2B5EF4-FFF2-40B4-BE49-F238E27FC236}">
                    <a16:creationId xmlns:a16="http://schemas.microsoft.com/office/drawing/2014/main" id="{1E5BE042-2365-4F0E-A37A-85F504F90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/>
              <a:stretch/>
            </p:blipFill>
            <p:spPr>
              <a:xfrm>
                <a:off x="-1" y="39071"/>
                <a:ext cx="5845893" cy="6858000"/>
              </a:xfrm>
              <a:prstGeom prst="rect">
                <a:avLst/>
              </a:prstGeom>
            </p:spPr>
          </p:pic>
        </p:grpSp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7DB48047-073D-4AEA-925C-0E0C124E137E}"/>
                </a:ext>
              </a:extLst>
            </p:cNvPr>
            <p:cNvGrpSpPr/>
            <p:nvPr/>
          </p:nvGrpSpPr>
          <p:grpSpPr>
            <a:xfrm>
              <a:off x="0" y="2686117"/>
              <a:ext cx="4969257" cy="4210953"/>
              <a:chOff x="4172044" y="39071"/>
              <a:chExt cx="8092981" cy="6858000"/>
            </a:xfrm>
          </p:grpSpPr>
          <p:pic>
            <p:nvPicPr>
              <p:cNvPr id="25" name="图片 27">
                <a:extLst>
                  <a:ext uri="{FF2B5EF4-FFF2-40B4-BE49-F238E27FC236}">
                    <a16:creationId xmlns:a16="http://schemas.microsoft.com/office/drawing/2014/main" id="{46743C91-7E9C-4339-AAA2-6EC9D2A43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5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6" name="图片 28">
                <a:extLst>
                  <a:ext uri="{FF2B5EF4-FFF2-40B4-BE49-F238E27FC236}">
                    <a16:creationId xmlns:a16="http://schemas.microsoft.com/office/drawing/2014/main" id="{3D23991A-FEDF-40C1-9E42-B002965B52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/>
              <a:stretch/>
            </p:blipFill>
            <p:spPr>
              <a:xfrm>
                <a:off x="4172044" y="39071"/>
                <a:ext cx="1673848" cy="6858000"/>
              </a:xfrm>
              <a:prstGeom prst="rect">
                <a:avLst/>
              </a:prstGeom>
            </p:spPr>
          </p:pic>
        </p:grpSp>
      </p:grpSp>
      <p:pic>
        <p:nvPicPr>
          <p:cNvPr id="29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32" y="3217189"/>
            <a:ext cx="3679881" cy="367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0222D-FDED-80AF-5436-BC702B118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2024" y="-87319"/>
            <a:ext cx="4212701" cy="160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50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267;p29">
            <a:extLst>
              <a:ext uri="{FF2B5EF4-FFF2-40B4-BE49-F238E27FC236}">
                <a16:creationId xmlns:a16="http://schemas.microsoft.com/office/drawing/2014/main" id="{E3711FA7-6E5B-0E97-F265-DDAA6AD53552}"/>
              </a:ext>
            </a:extLst>
          </p:cNvPr>
          <p:cNvGrpSpPr/>
          <p:nvPr/>
        </p:nvGrpSpPr>
        <p:grpSpPr>
          <a:xfrm>
            <a:off x="152400" y="371475"/>
            <a:ext cx="11830050" cy="6229350"/>
            <a:chOff x="4312920" y="2438400"/>
            <a:chExt cx="6823393" cy="3368040"/>
          </a:xfrm>
        </p:grpSpPr>
        <p:sp>
          <p:nvSpPr>
            <p:cNvPr id="6" name="Google Shape;1268;p29">
              <a:extLst>
                <a:ext uri="{FF2B5EF4-FFF2-40B4-BE49-F238E27FC236}">
                  <a16:creationId xmlns:a16="http://schemas.microsoft.com/office/drawing/2014/main" id="{53C0C37A-50C9-FE7B-9D89-91062A59D490}"/>
                </a:ext>
              </a:extLst>
            </p:cNvPr>
            <p:cNvSpPr/>
            <p:nvPr/>
          </p:nvSpPr>
          <p:spPr>
            <a:xfrm>
              <a:off x="4312920" y="2438400"/>
              <a:ext cx="6823393" cy="3368040"/>
            </a:xfrm>
            <a:prstGeom prst="round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269;p29">
              <a:extLst>
                <a:ext uri="{FF2B5EF4-FFF2-40B4-BE49-F238E27FC236}">
                  <a16:creationId xmlns:a16="http://schemas.microsoft.com/office/drawing/2014/main" id="{5C978B89-E2E7-E795-B852-A394FA5DAF01}"/>
                </a:ext>
              </a:extLst>
            </p:cNvPr>
            <p:cNvSpPr/>
            <p:nvPr/>
          </p:nvSpPr>
          <p:spPr>
            <a:xfrm>
              <a:off x="4508976" y="2535174"/>
              <a:ext cx="6431280" cy="3174492"/>
            </a:xfrm>
            <a:prstGeom prst="roundRect">
              <a:avLst/>
            </a:prstGeom>
            <a:noFill/>
            <a:ln w="38100" cap="flat" cmpd="sng">
              <a:solidFill>
                <a:srgbClr val="FF6699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E8EE7B-D492-ADB7-2BC1-FE33A30A2BF8}"/>
              </a:ext>
            </a:extLst>
          </p:cNvPr>
          <p:cNvSpPr txBox="1"/>
          <p:nvPr/>
        </p:nvSpPr>
        <p:spPr>
          <a:xfrm>
            <a:off x="2638425" y="819150"/>
            <a:ext cx="707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SỚM DẬY...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70069-939B-C57C-BF11-B2B337780277}"/>
              </a:ext>
            </a:extLst>
          </p:cNvPr>
          <p:cNvSpPr txBox="1"/>
          <p:nvPr/>
        </p:nvSpPr>
        <p:spPr>
          <a:xfrm>
            <a:off x="704850" y="1600200"/>
            <a:ext cx="5781675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sớm dậy nghe lòng rộn rã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 chim reo, nắng gió xôn xao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 râm ran đầu ngõ những lời chào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 lời chúc một ngày hạnh phúc!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buổi sớm không tự nhiên có được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Sớm bình yên, êm ái trong doi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tiếng khóc than, đạn nổ, bom rơi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Bao người đã ra đi, bao người ngã xuống..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2B5A6-DD86-7A22-6B53-D9712423320B}"/>
              </a:ext>
            </a:extLst>
          </p:cNvPr>
          <p:cNvSpPr txBox="1"/>
          <p:nvPr/>
        </p:nvSpPr>
        <p:spPr>
          <a:xfrm>
            <a:off x="6343650" y="1571625"/>
            <a:ext cx="5400675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 đã thấm từng bờ tre, thửa ruộng Từng con đường ta bước thân thương,</a:t>
            </a:r>
            <a:endParaRPr lang="en-US" sz="24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Xoá dấu vết chiến tranh, đau khổ</a:t>
            </a:r>
          </a:p>
          <a:p>
            <a:pPr>
              <a:spcAft>
                <a:spcPts val="500"/>
              </a:spcAf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hôm nay em vui bước đến trường...</a:t>
            </a:r>
          </a:p>
          <a:p>
            <a:pPr algn="r">
              <a:spcAft>
                <a:spcPts val="500"/>
              </a:spcAf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(Thuỵ Anh)</a:t>
            </a:r>
          </a:p>
        </p:txBody>
      </p:sp>
      <p:grpSp>
        <p:nvGrpSpPr>
          <p:cNvPr id="8" name="Google Shape;1267;p29">
            <a:extLst>
              <a:ext uri="{FF2B5EF4-FFF2-40B4-BE49-F238E27FC236}">
                <a16:creationId xmlns:a16="http://schemas.microsoft.com/office/drawing/2014/main" id="{E3711FA7-6E5B-0E97-F265-DDAA6AD53552}"/>
              </a:ext>
            </a:extLst>
          </p:cNvPr>
          <p:cNvGrpSpPr/>
          <p:nvPr/>
        </p:nvGrpSpPr>
        <p:grpSpPr>
          <a:xfrm>
            <a:off x="152400" y="333768"/>
            <a:ext cx="11830050" cy="6229350"/>
            <a:chOff x="4312920" y="2438400"/>
            <a:chExt cx="6823393" cy="3368040"/>
          </a:xfrm>
        </p:grpSpPr>
        <p:sp>
          <p:nvSpPr>
            <p:cNvPr id="12" name="Google Shape;1268;p29">
              <a:extLst>
                <a:ext uri="{FF2B5EF4-FFF2-40B4-BE49-F238E27FC236}">
                  <a16:creationId xmlns:a16="http://schemas.microsoft.com/office/drawing/2014/main" id="{53C0C37A-50C9-FE7B-9D89-91062A59D490}"/>
                </a:ext>
              </a:extLst>
            </p:cNvPr>
            <p:cNvSpPr/>
            <p:nvPr/>
          </p:nvSpPr>
          <p:spPr>
            <a:xfrm>
              <a:off x="4312920" y="2438400"/>
              <a:ext cx="6823393" cy="3368040"/>
            </a:xfrm>
            <a:prstGeom prst="round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69;p29">
              <a:extLst>
                <a:ext uri="{FF2B5EF4-FFF2-40B4-BE49-F238E27FC236}">
                  <a16:creationId xmlns:a16="http://schemas.microsoft.com/office/drawing/2014/main" id="{5C978B89-E2E7-E795-B852-A394FA5DAF01}"/>
                </a:ext>
              </a:extLst>
            </p:cNvPr>
            <p:cNvSpPr/>
            <p:nvPr/>
          </p:nvSpPr>
          <p:spPr>
            <a:xfrm>
              <a:off x="4508976" y="2535174"/>
              <a:ext cx="6431280" cy="3174492"/>
            </a:xfrm>
            <a:prstGeom prst="roundRect">
              <a:avLst/>
            </a:prstGeom>
            <a:noFill/>
            <a:ln w="38100" cap="flat" cmpd="sng">
              <a:solidFill>
                <a:srgbClr val="FF6699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E8EE7B-D492-ADB7-2BC1-FE33A30A2BF8}"/>
              </a:ext>
            </a:extLst>
          </p:cNvPr>
          <p:cNvSpPr txBox="1"/>
          <p:nvPr/>
        </p:nvSpPr>
        <p:spPr>
          <a:xfrm>
            <a:off x="2638425" y="781443"/>
            <a:ext cx="707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SỚM DẬY...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A70069-939B-C57C-BF11-B2B337780277}"/>
              </a:ext>
            </a:extLst>
          </p:cNvPr>
          <p:cNvSpPr txBox="1"/>
          <p:nvPr/>
        </p:nvSpPr>
        <p:spPr>
          <a:xfrm>
            <a:off x="704850" y="1562493"/>
            <a:ext cx="5781675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sớm dậy nghe lòng rộn rã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 chim reo, nắng gió xôn xao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 râm ran đầu ngõ những lời chào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 lời chúc một ngày hạnh phúc!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buổi sớm không tự nhiên có được</a:t>
            </a:r>
            <a:endParaRPr lang="en-US" sz="2400" b="0" i="1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Sớm bình yên, êm ái trong doi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tiếng khóc than, đạn nổ, bom rơi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1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Bao người đã ra đi, bao người ngã xuống..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32B5A6-DD86-7A22-6B53-D9712423320B}"/>
              </a:ext>
            </a:extLst>
          </p:cNvPr>
          <p:cNvSpPr txBox="1"/>
          <p:nvPr/>
        </p:nvSpPr>
        <p:spPr>
          <a:xfrm>
            <a:off x="6343650" y="1533918"/>
            <a:ext cx="5400675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 đã thấm từng bờ tre, thửa ruộng Từng con đường ta bước thân thương,</a:t>
            </a:r>
            <a:endParaRPr lang="en-US" sz="24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Xoá dấu vết chiến tranh, đau khổ</a:t>
            </a:r>
          </a:p>
          <a:p>
            <a:pPr>
              <a:spcAft>
                <a:spcPts val="500"/>
              </a:spcAf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hôm nay em vui bước đến trường...</a:t>
            </a:r>
          </a:p>
          <a:p>
            <a:pPr algn="r">
              <a:spcAft>
                <a:spcPts val="500"/>
              </a:spcAft>
            </a:pP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(Thuỵ Anh)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891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9">
            <a:extLst>
              <a:ext uri="{FF2B5EF4-FFF2-40B4-BE49-F238E27FC236}">
                <a16:creationId xmlns:a16="http://schemas.microsoft.com/office/drawing/2014/main" id="{5BE47A88-0E76-4DD5-8FE8-CAFF1C7BB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666" y="3355254"/>
            <a:ext cx="3850005" cy="3850005"/>
          </a:xfrm>
          <a:prstGeom prst="rect">
            <a:avLst/>
          </a:prstGeom>
        </p:spPr>
      </p:pic>
      <p:pic>
        <p:nvPicPr>
          <p:cNvPr id="2050" name="Picture 2" descr="Happy Cute Little Kid Boy With Light Idea | Kids cartoon characters, Little  kids, Art drawings for kid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9" b="99274" l="9904" r="89936">
                        <a14:foregroundMark x1="38498" y1="29608" x2="38498" y2="35849"/>
                        <a14:foregroundMark x1="51917" y1="28447" x2="51597" y2="36720"/>
                        <a14:foregroundMark x1="38019" y1="83745" x2="32109" y2="92598"/>
                        <a14:foregroundMark x1="50160" y1="85051" x2="57827" y2="93033"/>
                        <a14:foregroundMark x1="37540" y1="26560" x2="37540" y2="30914"/>
                        <a14:foregroundMark x1="35144" y1="28447" x2="38978" y2="39187"/>
                        <a14:foregroundMark x1="42173" y1="46299" x2="40735" y2="61684"/>
                        <a14:foregroundMark x1="36581" y1="46299" x2="38658" y2="52685"/>
                        <a14:foregroundMark x1="50160" y1="45428" x2="50160" y2="53411"/>
                        <a14:foregroundMark x1="22204" y1="49057" x2="30671" y2="50653"/>
                        <a14:foregroundMark x1="21885" y1="48186" x2="23802" y2="48186"/>
                        <a14:foregroundMark x1="21885" y1="48621" x2="19808" y2="51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1" y="1159497"/>
            <a:ext cx="3525624" cy="56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616B3B82-10CB-0D98-32F2-EEDF6494F266}"/>
              </a:ext>
            </a:extLst>
          </p:cNvPr>
          <p:cNvSpPr/>
          <p:nvPr/>
        </p:nvSpPr>
        <p:spPr>
          <a:xfrm flipH="1">
            <a:off x="2837468" y="558910"/>
            <a:ext cx="9134202" cy="29081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DỤNG: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ời 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thân cùng tìm hiểu thêm thông tin về gia đình thương binh, liệt sĩ và gia đình có công với cách mạng ở địa phương.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3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D49A48C-CC37-4694-88EF-A8910402D0B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ỗ Hường. HDTN. Tuần 26. Đền ơn đáp nghĩa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5FD7ED-9D4A-425C-9538-62ACD952B931}: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544563-E95D-4602-BE63-FA02E9D940C0}: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29A92-35F9-490D-A0D1-AF6B70B449ED}:20075771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FE27A2-5873-451E-90DB-50CE74EC8A16}: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E4E096-20A3-46CB-B76C-CC6CA065B2BB}:3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077201-A7C6-4149-954A-90C5F375EF16}: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87ED8D-6C00-4CD5-8413-5A0FCD74A317}:3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A76CC5-9268-4881-88FC-286707859D2F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EA5E1D-CEA8-41B6-B62A-550F70EC447A}:3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27C864-52F4-4EF8-909A-3F4589D13DA7}:34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614</Words>
  <Application>Microsoft Office PowerPoint</Application>
  <PresentationFormat>Widescreen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Cambria</vt:lpstr>
      <vt:lpstr>等线</vt:lpstr>
      <vt:lpstr>Georgia</vt:lpstr>
      <vt:lpstr>Roboto</vt:lpstr>
      <vt:lpstr>Time nes New Roman</vt:lpstr>
      <vt:lpstr>Times New Roman</vt:lpstr>
      <vt:lpstr>Ubuntu</vt:lpstr>
      <vt:lpstr>字魂59号-创粗黑</vt:lpstr>
      <vt:lpstr>字魂70号-灵悦黑体</vt:lpstr>
      <vt:lpstr>千图网海量PPT模板www.58pic.com​​</vt:lpstr>
      <vt:lpstr>4_Office 主题​​</vt:lpstr>
      <vt:lpstr>5_Office 主题​​</vt:lpstr>
      <vt:lpstr>1_Simple Light</vt:lpstr>
      <vt:lpstr>Find a Rainbow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Đỗ Hường. HDTN. Tuần 26. Đền ơn đáp nghĩa</dc:title>
  <dc:creator>Thao Tran</dc:creator>
  <cp:lastModifiedBy>HaiPhong</cp:lastModifiedBy>
  <cp:revision>30</cp:revision>
  <dcterms:created xsi:type="dcterms:W3CDTF">2023-11-08T10:47:26Z</dcterms:created>
  <dcterms:modified xsi:type="dcterms:W3CDTF">2025-03-15T02:07:41Z</dcterms:modified>
</cp:coreProperties>
</file>