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58" r:id="rId3"/>
    <p:sldId id="349" r:id="rId4"/>
    <p:sldId id="350" r:id="rId5"/>
    <p:sldId id="351" r:id="rId6"/>
    <p:sldId id="352" r:id="rId7"/>
    <p:sldId id="353" r:id="rId8"/>
    <p:sldId id="354" r:id="rId9"/>
    <p:sldId id="332" r:id="rId10"/>
    <p:sldId id="355" r:id="rId11"/>
    <p:sldId id="336" r:id="rId12"/>
    <p:sldId id="356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F9C616B-EBBF-E9DE-5499-D5F734D627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CB80EB3-9F83-AD33-0A10-0044120BF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BAA2-59C6-405F-BE78-87E5B278C30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624C9D-308D-7C9D-CAF2-7F43D56CFB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DF9402-4A35-2574-9A9B-359F8E12B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95D6-5A8C-48AE-8498-E37DB62B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66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E1BA-8415-4710-B7C9-7A2F329692C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8EC2D-617D-4DF5-859B-B875188E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9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47B22-FEA4-C71B-7118-4190FF336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B74742-89E3-8CF9-4CD9-699C8E92F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BDFB92-38D2-A9CF-2D88-202DDC62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3C980-C4AC-1655-5F84-47347D4D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72378F-BDD1-760E-EDD4-869C4F16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0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51A25D-3929-C717-1C24-CA1B65A3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865D0B-6B1A-ED39-257E-921F2A8CB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2B19D1-ED68-A49C-A237-D9A825CD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333DD3-246D-2695-E1DE-BB82AD20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146C15-B9A8-E609-1874-EEC66A63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5AF78DA-7E21-D495-4A81-258996609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D77FA8-78A2-4D0B-6C06-8CA009121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5BCFA8-BBB1-FFE6-AEA7-D055BDF9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4B0A2-99A8-D238-7CA4-7DE845BC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A2B13D-AF24-3383-F278-558A52E2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93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1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67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64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74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A20A9150-B01C-4199-AD0F-3275964595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0120" y="-557742"/>
            <a:ext cx="3605741" cy="36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9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28547-7ECF-D99E-AEF7-B26D44E9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0B43CF-8565-FE5E-6AA3-C5B04F78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2E3BC7-45D8-57BF-3A9A-283C6B4C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D5A2A0-97D8-2B2F-B36E-A83059F9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B4490A-8189-F7B0-666A-A924BEEB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6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xmlns="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xmlns="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0337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5733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23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55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01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6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9810E2-1136-2D06-5B24-8E50CB62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80F59C-BE05-58A5-3871-9D0B47ABA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DB47C-FC71-C41E-321B-985E67A8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34A2F1-B638-C738-AC68-C190EE16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59BC2D-A9BE-2B68-1A94-C4B65642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4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9DEAD-FE52-695B-F73B-60734A9E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D815EB-49EA-0E0E-4ADA-B0B46F7FC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8BA560-2451-D367-A588-F423E9ED3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C58D19-48DA-C49D-4520-EC88A73E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2C22D5-34D9-66F3-CFBC-902E6114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D0CC01-4247-E801-2F1B-193ADE52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7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3038B-DF5B-4D58-4366-9F21722B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63BAAB-A5A7-7D63-861C-88EA5E58D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75751B-6A8B-2081-E03E-9ED3A284D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3E19EC-6879-C59E-FB6A-C1F0696AA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570389-A3C7-50C9-6EE5-8599ACB83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A8F3AD-83B1-0710-C036-70816296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C38E9D-6D4F-3F4D-7E55-3C16E378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022DF8-8A86-6BAD-B6ED-DF3000DA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6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E64D9-53D5-131B-9D09-3AB995D3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EC1187-4F59-8E49-C124-9314491F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0E0653-0CEE-9799-F5A4-AFAFF57C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7D595C-6624-A432-6D20-A1122995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0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18BE86-8D0D-31DB-E33D-B5872264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211C79A-C831-AD13-4484-1B43081C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A772A9-369F-D2F1-2325-5400069C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10FEF-593D-2071-413A-973AC057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56519-510B-D2F3-C3E7-F66CAC23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029A26-89B5-DC5E-CB89-8D6724AD5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8293C1-A6DC-AE51-7378-F6BE2962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9952CE-BBF4-250E-A99E-50D7FFF5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3730A-4730-90B9-D26B-BC1BE1D3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6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9CBC3-6398-53BD-3FE9-51DE4958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376E99-025E-CA85-B59B-4AE58EBF1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385E34-3790-D9E9-5039-EB3254F79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D7ABD4-E61E-F96E-70A5-0CACB3ED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F0CE55-969C-4D96-F358-3188D943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BB4572-AAE5-6E12-FF6C-6D496345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4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4AA4085B-DB73-D0C6-1256-438813DB556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520" y="340740"/>
            <a:ext cx="1271244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6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4569ABF8-383C-A446-5673-995E8209111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520" y="340740"/>
            <a:ext cx="1271244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72635" y="5990300"/>
            <a:ext cx="12809223" cy="1003389"/>
          </a:xfrm>
          <a:custGeom>
            <a:avLst/>
            <a:gdLst/>
            <a:ahLst/>
            <a:cxnLst/>
            <a:rect l="l" t="t" r="r" b="b"/>
            <a:pathLst>
              <a:path w="19213834" h="1505084">
                <a:moveTo>
                  <a:pt x="0" y="0"/>
                </a:moveTo>
                <a:lnTo>
                  <a:pt x="19213834" y="0"/>
                </a:lnTo>
                <a:lnTo>
                  <a:pt x="19213834" y="1505084"/>
                </a:lnTo>
                <a:lnTo>
                  <a:pt x="0" y="1505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 flipH="1">
            <a:off x="8842391" y="4321171"/>
            <a:ext cx="4104539" cy="2743200"/>
          </a:xfrm>
          <a:custGeom>
            <a:avLst/>
            <a:gdLst/>
            <a:ahLst/>
            <a:cxnLst/>
            <a:rect l="l" t="t" r="r" b="b"/>
            <a:pathLst>
              <a:path w="6156808" h="4114800">
                <a:moveTo>
                  <a:pt x="6156808" y="0"/>
                </a:moveTo>
                <a:lnTo>
                  <a:pt x="0" y="0"/>
                </a:lnTo>
                <a:lnTo>
                  <a:pt x="0" y="4114800"/>
                </a:lnTo>
                <a:lnTo>
                  <a:pt x="6156808" y="4114800"/>
                </a:lnTo>
                <a:lnTo>
                  <a:pt x="615680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-365465">
            <a:off x="-1232091" y="3461134"/>
            <a:ext cx="3525559" cy="3667682"/>
          </a:xfrm>
          <a:custGeom>
            <a:avLst/>
            <a:gdLst/>
            <a:ahLst/>
            <a:cxnLst/>
            <a:rect l="l" t="t" r="r" b="b"/>
            <a:pathLst>
              <a:path w="5288339" h="5501523">
                <a:moveTo>
                  <a:pt x="0" y="0"/>
                </a:moveTo>
                <a:lnTo>
                  <a:pt x="5288339" y="0"/>
                </a:lnTo>
                <a:lnTo>
                  <a:pt x="5288339" y="5501523"/>
                </a:lnTo>
                <a:lnTo>
                  <a:pt x="0" y="55015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6" name="Picture 1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F6E70563-B66E-A8A5-3331-D5C9BD0CF0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555" y="8744"/>
            <a:ext cx="1540656" cy="15406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11600" y="381001"/>
            <a:ext cx="51816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1867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8400" y="2057400"/>
            <a:ext cx="426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0" y="3333691"/>
            <a:ext cx="82804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BỆNH LIÊN QUAN ĐẾN DINH DƯỠNG</a:t>
            </a:r>
          </a:p>
          <a:p>
            <a:r>
              <a:rPr 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     ( TIẾT 3)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5600" y="6240611"/>
            <a:ext cx="5080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8E9717-7746-4BE6-AB0A-50327D76A7DA}"/>
              </a:ext>
            </a:extLst>
          </p:cNvPr>
          <p:cNvSpPr txBox="1"/>
          <p:nvPr/>
        </p:nvSpPr>
        <p:spPr>
          <a:xfrm>
            <a:off x="2517849" y="1999712"/>
            <a:ext cx="75626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2. </a:t>
            </a:r>
            <a:r>
              <a:rPr lang="vi-VN" sz="4800" b="1" dirty="0">
                <a:solidFill>
                  <a:prstClr val="black"/>
                </a:solidFill>
                <a:latin typeface="Calibri" panose="020F0502020204030204"/>
              </a:rPr>
              <a:t>Thực hiện một số việc để phòng tránh bệnh liên quan đến dinh dưỡng và chia sẻ với bạn.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BB081C-EF47-41B7-B0B7-9EC26D316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0159" y="3136887"/>
            <a:ext cx="2855976" cy="3838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63616A-B063-4A1A-8028-04F2A0E411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2" b="93339" l="8337" r="91902">
                        <a14:foregroundMark x1="25299" y1="12348" x2="22185" y2="17547"/>
                        <a14:foregroundMark x1="21850" y1="12754" x2="15860" y2="15597"/>
                        <a14:foregroundMark x1="9248" y1="39399" x2="8481" y2="61495"/>
                        <a14:foregroundMark x1="18256" y1="45735" x2="20029" y2="50447"/>
                        <a14:foregroundMark x1="23287" y1="81722" x2="22952" y2="85703"/>
                        <a14:foregroundMark x1="23191" y1="87977" x2="23191" y2="87977"/>
                        <a14:foregroundMark x1="22952" y1="86515" x2="23191" y2="92770"/>
                        <a14:foregroundMark x1="25779" y1="86271" x2="26210" y2="91389"/>
                        <a14:foregroundMark x1="20364" y1="92933" x2="24868" y2="93176"/>
                        <a14:foregroundMark x1="24868" y1="93176" x2="25108" y2="93339"/>
                        <a14:foregroundMark x1="14183" y1="17547" x2="14183" y2="17547"/>
                        <a14:foregroundMark x1="13512" y1="18846" x2="13512" y2="18846"/>
                        <a14:foregroundMark x1="12841" y1="18278" x2="12841" y2="18278"/>
                        <a14:foregroundMark x1="27791" y1="90496" x2="27791" y2="90496"/>
                        <a14:foregroundMark x1="28222" y1="92201" x2="28222" y2="92201"/>
                        <a14:foregroundMark x1="91902" y1="35256" x2="91902" y2="49310"/>
                        <a14:foregroundMark x1="74844" y1="40536" x2="75515" y2="46060"/>
                        <a14:foregroundMark x1="76857" y1="82291" x2="77528" y2="91227"/>
                        <a14:foregroundMark x1="79684" y1="93176" x2="79684" y2="93176"/>
                        <a14:foregroundMark x1="75611" y1="92039" x2="80882" y2="92364"/>
                        <a14:foregroundMark x1="83709" y1="92039" x2="82032" y2="92039"/>
                        <a14:backgroundMark x1="53091" y1="13485" x2="49497" y2="95207"/>
                        <a14:backgroundMark x1="33301" y1="12023" x2="43843" y2="30626"/>
                        <a14:backgroundMark x1="43843" y1="30626" x2="43220" y2="48010"/>
                        <a14:backgroundMark x1="43220" y1="48010" x2="39003" y2="65394"/>
                        <a14:backgroundMark x1="39003" y1="65394" x2="32439" y2="75061"/>
                        <a14:backgroundMark x1="32439" y1="75061" x2="29947" y2="87246"/>
                        <a14:backgroundMark x1="18352" y1="68562" x2="18591" y2="72543"/>
                        <a14:backgroundMark x1="69334" y1="14703" x2="64878" y2="22096"/>
                        <a14:backgroundMark x1="64878" y1="22096" x2="61620" y2="45085"/>
                        <a14:backgroundMark x1="61620" y1="45085" x2="69957" y2="71162"/>
                        <a14:backgroundMark x1="69957" y1="71162" x2="68184" y2="84565"/>
                        <a14:backgroundMark x1="84044" y1="63038" x2="84044" y2="63038"/>
                        <a14:backgroundMark x1="94058" y1="45735" x2="94058" y2="45735"/>
                      </a14:backgroundRemoval>
                    </a14:imgEffect>
                  </a14:imgLayer>
                </a14:imgProps>
              </a:ext>
            </a:extLst>
          </a:blip>
          <a:srcRect l="50862" r="5280"/>
          <a:stretch/>
        </p:blipFill>
        <p:spPr>
          <a:xfrm>
            <a:off x="9191446" y="3136887"/>
            <a:ext cx="2854279" cy="383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78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2F9C7D8-DC82-456C-BA75-3211F67173CB}"/>
              </a:ext>
            </a:extLst>
          </p:cNvPr>
          <p:cNvGrpSpPr/>
          <p:nvPr/>
        </p:nvGrpSpPr>
        <p:grpSpPr>
          <a:xfrm>
            <a:off x="-1" y="-58994"/>
            <a:ext cx="12315826" cy="2306426"/>
            <a:chOff x="1617227" y="-27443"/>
            <a:chExt cx="9048055" cy="2306426"/>
          </a:xfrm>
        </p:grpSpPr>
        <p:pic>
          <p:nvPicPr>
            <p:cNvPr id="3" name="Picture 2" descr="A picture containing arrow&#10;&#10;Description automatically generated">
              <a:extLst>
                <a:ext uri="{FF2B5EF4-FFF2-40B4-BE49-F238E27FC236}">
                  <a16:creationId xmlns:a16="http://schemas.microsoft.com/office/drawing/2014/main" xmlns="" id="{C94974B7-3B41-44B1-9F32-ADF547F0C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27" b="3329"/>
            <a:stretch/>
          </p:blipFill>
          <p:spPr>
            <a:xfrm>
              <a:off x="1617227" y="-27443"/>
              <a:ext cx="9048055" cy="23064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8AEC677-86C9-4B20-BB0D-8D552AF236A7}"/>
                </a:ext>
              </a:extLst>
            </p:cNvPr>
            <p:cNvSpPr txBox="1"/>
            <p:nvPr/>
          </p:nvSpPr>
          <p:spPr>
            <a:xfrm>
              <a:off x="1994175" y="423279"/>
              <a:ext cx="80467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Để phòng tránh bệnh liên quan đến dinh dưỡng cần: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B9FF9C-EAB9-93D9-DDBB-40CDECA1BF5A}"/>
              </a:ext>
            </a:extLst>
          </p:cNvPr>
          <p:cNvSpPr txBox="1"/>
          <p:nvPr/>
        </p:nvSpPr>
        <p:spPr>
          <a:xfrm>
            <a:off x="1419225" y="1971675"/>
            <a:ext cx="96297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 đủ bữa và đủ các nhóm chất dinh dưỡng.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động cơ thể ít nhất 60 phút mỗi ngày.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dõi chiều cao và cân nặng cơ thể thường xuyên.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 bác sĩ để kiểm tra sức khoẻ nếu cơ thể có dấu hiệu tăng cân hoặc giảm cân quá mức, mệt mỏi,...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F9D236-C279-4317-8503-7933E9030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6EB186-1A01-FBEB-4A1B-0DBD2061E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367" y="385030"/>
            <a:ext cx="5151566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xmlns="" id="{57D0A223-A5E1-4CF5-A003-6D210875300C}"/>
              </a:ext>
            </a:extLst>
          </p:cNvPr>
          <p:cNvSpPr/>
          <p:nvPr/>
        </p:nvSpPr>
        <p:spPr>
          <a:xfrm>
            <a:off x="717550" y="1045840"/>
            <a:ext cx="10756900" cy="3028536"/>
          </a:xfrm>
          <a:custGeom>
            <a:avLst/>
            <a:gdLst>
              <a:gd name="connsiteX0" fmla="*/ 0 w 10756900"/>
              <a:gd name="connsiteY0" fmla="*/ 504766 h 3028536"/>
              <a:gd name="connsiteX1" fmla="*/ 504766 w 10756900"/>
              <a:gd name="connsiteY1" fmla="*/ 0 h 3028536"/>
              <a:gd name="connsiteX2" fmla="*/ 10252134 w 10756900"/>
              <a:gd name="connsiteY2" fmla="*/ 0 h 3028536"/>
              <a:gd name="connsiteX3" fmla="*/ 10756900 w 10756900"/>
              <a:gd name="connsiteY3" fmla="*/ 504766 h 3028536"/>
              <a:gd name="connsiteX4" fmla="*/ 10756900 w 10756900"/>
              <a:gd name="connsiteY4" fmla="*/ 2523770 h 3028536"/>
              <a:gd name="connsiteX5" fmla="*/ 10252134 w 10756900"/>
              <a:gd name="connsiteY5" fmla="*/ 3028536 h 3028536"/>
              <a:gd name="connsiteX6" fmla="*/ 504766 w 10756900"/>
              <a:gd name="connsiteY6" fmla="*/ 3028536 h 3028536"/>
              <a:gd name="connsiteX7" fmla="*/ 0 w 10756900"/>
              <a:gd name="connsiteY7" fmla="*/ 2523770 h 3028536"/>
              <a:gd name="connsiteX8" fmla="*/ 0 w 10756900"/>
              <a:gd name="connsiteY8" fmla="*/ 504766 h 302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3028536" fill="none" extrusionOk="0">
                <a:moveTo>
                  <a:pt x="0" y="504766"/>
                </a:moveTo>
                <a:cubicBezTo>
                  <a:pt x="666" y="244031"/>
                  <a:pt x="251278" y="42440"/>
                  <a:pt x="504766" y="0"/>
                </a:cubicBezTo>
                <a:cubicBezTo>
                  <a:pt x="3365643" y="72427"/>
                  <a:pt x="8203175" y="61419"/>
                  <a:pt x="10252134" y="0"/>
                </a:cubicBezTo>
                <a:cubicBezTo>
                  <a:pt x="10528270" y="-18168"/>
                  <a:pt x="10712813" y="212656"/>
                  <a:pt x="10756900" y="504766"/>
                </a:cubicBezTo>
                <a:cubicBezTo>
                  <a:pt x="10857776" y="1130630"/>
                  <a:pt x="10649587" y="1551884"/>
                  <a:pt x="10756900" y="2523770"/>
                </a:cubicBezTo>
                <a:cubicBezTo>
                  <a:pt x="10761017" y="2781650"/>
                  <a:pt x="10500362" y="2994292"/>
                  <a:pt x="10252134" y="3028536"/>
                </a:cubicBezTo>
                <a:cubicBezTo>
                  <a:pt x="9167908" y="3058363"/>
                  <a:pt x="4134211" y="2949230"/>
                  <a:pt x="504766" y="3028536"/>
                </a:cubicBezTo>
                <a:cubicBezTo>
                  <a:pt x="244546" y="3026438"/>
                  <a:pt x="-4388" y="2803413"/>
                  <a:pt x="0" y="2523770"/>
                </a:cubicBezTo>
                <a:cubicBezTo>
                  <a:pt x="50037" y="1958075"/>
                  <a:pt x="770" y="1151803"/>
                  <a:pt x="0" y="504766"/>
                </a:cubicBezTo>
                <a:close/>
              </a:path>
              <a:path w="10756900" h="3028536" stroke="0" extrusionOk="0">
                <a:moveTo>
                  <a:pt x="0" y="504766"/>
                </a:moveTo>
                <a:cubicBezTo>
                  <a:pt x="39495" y="236757"/>
                  <a:pt x="242021" y="33397"/>
                  <a:pt x="504766" y="0"/>
                </a:cubicBezTo>
                <a:cubicBezTo>
                  <a:pt x="2120684" y="123000"/>
                  <a:pt x="7374435" y="-96860"/>
                  <a:pt x="10252134" y="0"/>
                </a:cubicBezTo>
                <a:cubicBezTo>
                  <a:pt x="10502374" y="-21748"/>
                  <a:pt x="10776962" y="185545"/>
                  <a:pt x="10756900" y="504766"/>
                </a:cubicBezTo>
                <a:cubicBezTo>
                  <a:pt x="10760073" y="910013"/>
                  <a:pt x="10851167" y="2206067"/>
                  <a:pt x="10756900" y="2523770"/>
                </a:cubicBezTo>
                <a:cubicBezTo>
                  <a:pt x="10705295" y="2821241"/>
                  <a:pt x="10511932" y="3025430"/>
                  <a:pt x="10252134" y="3028536"/>
                </a:cubicBezTo>
                <a:cubicBezTo>
                  <a:pt x="6720411" y="2867829"/>
                  <a:pt x="2344050" y="3068203"/>
                  <a:pt x="504766" y="3028536"/>
                </a:cubicBezTo>
                <a:cubicBezTo>
                  <a:pt x="173321" y="3017898"/>
                  <a:pt x="-8751" y="2798580"/>
                  <a:pt x="0" y="2523770"/>
                </a:cubicBezTo>
                <a:cubicBezTo>
                  <a:pt x="32216" y="1958272"/>
                  <a:pt x="57206" y="1259736"/>
                  <a:pt x="0" y="504766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ADDE9B-DF0F-4CA3-B26F-51600AD14EC5}"/>
              </a:ext>
            </a:extLst>
          </p:cNvPr>
          <p:cNvSpPr txBox="1"/>
          <p:nvPr/>
        </p:nvSpPr>
        <p:spPr>
          <a:xfrm>
            <a:off x="1752600" y="1756708"/>
            <a:ext cx="920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1: </a:t>
            </a: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 hành phòng tránh bệnh liên quan đến dinh dưỡng. </a:t>
            </a:r>
          </a:p>
        </p:txBody>
      </p:sp>
    </p:spTree>
    <p:extLst>
      <p:ext uri="{BB962C8B-B14F-4D97-AF65-F5344CB8AC3E}">
        <p14:creationId xmlns:p14="http://schemas.microsoft.com/office/powerpoint/2010/main" val="25537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ADDE9B-DF0F-4CA3-B26F-51600AD14EC5}"/>
              </a:ext>
            </a:extLst>
          </p:cNvPr>
          <p:cNvSpPr txBox="1"/>
          <p:nvPr/>
        </p:nvSpPr>
        <p:spPr>
          <a:xfrm>
            <a:off x="873125" y="395065"/>
            <a:ext cx="10118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i="1" dirty="0">
                <a:solidFill>
                  <a:srgbClr val="002060"/>
                </a:solidFill>
                <a:latin typeface="Calibri" panose="020F0502020204030204"/>
              </a:rPr>
              <a:t>Cho biết việc làm trong các hình dưới đây giúp phòng tránh được những bệnh gì? Giải thích vì sao?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1859F5-D6F8-53AA-BFF9-6663B7107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1704974"/>
            <a:ext cx="5910263" cy="4387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71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484B28-1AA4-9F6D-AE0D-707E054B4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921" y="617267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640163-A751-E742-11BD-B1364A5B3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2" y="2190751"/>
            <a:ext cx="4046083" cy="3167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peech Bubble: Rectangle with Corners Rounded 4">
            <a:extLst>
              <a:ext uri="{FF2B5EF4-FFF2-40B4-BE49-F238E27FC236}">
                <a16:creationId xmlns:a16="http://schemas.microsoft.com/office/drawing/2014/main" xmlns="" id="{E4E1A54B-6208-4CB5-7B94-803226057153}"/>
              </a:ext>
            </a:extLst>
          </p:cNvPr>
          <p:cNvSpPr/>
          <p:nvPr/>
        </p:nvSpPr>
        <p:spPr>
          <a:xfrm flipH="1">
            <a:off x="5679438" y="2206734"/>
            <a:ext cx="5423989" cy="25176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 đủ chất dinh dưỡng giúp phòng bệnh suy dinh dưỡng thấp còi hoặc thiếu máu thiếu sắt...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B1718F-27E6-1830-5B70-11D84588C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49" y="1390651"/>
            <a:ext cx="2990851" cy="2262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2CFA60-3EB1-9B01-5AD7-20CF16AC4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2" y="3952874"/>
            <a:ext cx="2976563" cy="2502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484B28-1AA4-9F6D-AE0D-707E054B4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96" y="205848"/>
            <a:ext cx="7010400" cy="94370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E4E1A54B-6208-4CB5-7B94-803226057153}"/>
              </a:ext>
            </a:extLst>
          </p:cNvPr>
          <p:cNvSpPr/>
          <p:nvPr/>
        </p:nvSpPr>
        <p:spPr>
          <a:xfrm flipH="1">
            <a:off x="5460362" y="2371725"/>
            <a:ext cx="5598162" cy="219074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động cơ thể giúp phòng bệnh béo phì...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6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38E8A4-9439-74C9-A727-1720073D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99" y="2371725"/>
            <a:ext cx="3897343" cy="3081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peech Bubble: Rectangle with Corners Rounded 4">
            <a:extLst>
              <a:ext uri="{FF2B5EF4-FFF2-40B4-BE49-F238E27FC236}">
                <a16:creationId xmlns:a16="http://schemas.microsoft.com/office/drawing/2014/main" xmlns="" id="{E4E1A54B-6208-4CB5-7B94-803226057153}"/>
              </a:ext>
            </a:extLst>
          </p:cNvPr>
          <p:cNvSpPr/>
          <p:nvPr/>
        </p:nvSpPr>
        <p:spPr>
          <a:xfrm flipH="1">
            <a:off x="5679438" y="2206734"/>
            <a:ext cx="5423989" cy="25176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theo dõi chiều cao, cân nặng thường xuyên giúp ngăn ngừa bệnh béo phì, suy dinh dưỡng thấp còi...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xmlns="" id="{57D0A223-A5E1-4CF5-A003-6D210875300C}"/>
              </a:ext>
            </a:extLst>
          </p:cNvPr>
          <p:cNvSpPr/>
          <p:nvPr/>
        </p:nvSpPr>
        <p:spPr>
          <a:xfrm>
            <a:off x="717550" y="986846"/>
            <a:ext cx="10756900" cy="3028536"/>
          </a:xfrm>
          <a:custGeom>
            <a:avLst/>
            <a:gdLst>
              <a:gd name="connsiteX0" fmla="*/ 0 w 10756900"/>
              <a:gd name="connsiteY0" fmla="*/ 504766 h 3028536"/>
              <a:gd name="connsiteX1" fmla="*/ 504766 w 10756900"/>
              <a:gd name="connsiteY1" fmla="*/ 0 h 3028536"/>
              <a:gd name="connsiteX2" fmla="*/ 10252134 w 10756900"/>
              <a:gd name="connsiteY2" fmla="*/ 0 h 3028536"/>
              <a:gd name="connsiteX3" fmla="*/ 10756900 w 10756900"/>
              <a:gd name="connsiteY3" fmla="*/ 504766 h 3028536"/>
              <a:gd name="connsiteX4" fmla="*/ 10756900 w 10756900"/>
              <a:gd name="connsiteY4" fmla="*/ 2523770 h 3028536"/>
              <a:gd name="connsiteX5" fmla="*/ 10252134 w 10756900"/>
              <a:gd name="connsiteY5" fmla="*/ 3028536 h 3028536"/>
              <a:gd name="connsiteX6" fmla="*/ 504766 w 10756900"/>
              <a:gd name="connsiteY6" fmla="*/ 3028536 h 3028536"/>
              <a:gd name="connsiteX7" fmla="*/ 0 w 10756900"/>
              <a:gd name="connsiteY7" fmla="*/ 2523770 h 3028536"/>
              <a:gd name="connsiteX8" fmla="*/ 0 w 10756900"/>
              <a:gd name="connsiteY8" fmla="*/ 504766 h 302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3028536" fill="none" extrusionOk="0">
                <a:moveTo>
                  <a:pt x="0" y="504766"/>
                </a:moveTo>
                <a:cubicBezTo>
                  <a:pt x="666" y="244031"/>
                  <a:pt x="251278" y="42440"/>
                  <a:pt x="504766" y="0"/>
                </a:cubicBezTo>
                <a:cubicBezTo>
                  <a:pt x="3365643" y="72427"/>
                  <a:pt x="8203175" y="61419"/>
                  <a:pt x="10252134" y="0"/>
                </a:cubicBezTo>
                <a:cubicBezTo>
                  <a:pt x="10528270" y="-18168"/>
                  <a:pt x="10712813" y="212656"/>
                  <a:pt x="10756900" y="504766"/>
                </a:cubicBezTo>
                <a:cubicBezTo>
                  <a:pt x="10857776" y="1130630"/>
                  <a:pt x="10649587" y="1551884"/>
                  <a:pt x="10756900" y="2523770"/>
                </a:cubicBezTo>
                <a:cubicBezTo>
                  <a:pt x="10761017" y="2781650"/>
                  <a:pt x="10500362" y="2994292"/>
                  <a:pt x="10252134" y="3028536"/>
                </a:cubicBezTo>
                <a:cubicBezTo>
                  <a:pt x="9167908" y="3058363"/>
                  <a:pt x="4134211" y="2949230"/>
                  <a:pt x="504766" y="3028536"/>
                </a:cubicBezTo>
                <a:cubicBezTo>
                  <a:pt x="244546" y="3026438"/>
                  <a:pt x="-4388" y="2803413"/>
                  <a:pt x="0" y="2523770"/>
                </a:cubicBezTo>
                <a:cubicBezTo>
                  <a:pt x="50037" y="1958075"/>
                  <a:pt x="770" y="1151803"/>
                  <a:pt x="0" y="504766"/>
                </a:cubicBezTo>
                <a:close/>
              </a:path>
              <a:path w="10756900" h="3028536" stroke="0" extrusionOk="0">
                <a:moveTo>
                  <a:pt x="0" y="504766"/>
                </a:moveTo>
                <a:cubicBezTo>
                  <a:pt x="39495" y="236757"/>
                  <a:pt x="242021" y="33397"/>
                  <a:pt x="504766" y="0"/>
                </a:cubicBezTo>
                <a:cubicBezTo>
                  <a:pt x="2120684" y="123000"/>
                  <a:pt x="7374435" y="-96860"/>
                  <a:pt x="10252134" y="0"/>
                </a:cubicBezTo>
                <a:cubicBezTo>
                  <a:pt x="10502374" y="-21748"/>
                  <a:pt x="10776962" y="185545"/>
                  <a:pt x="10756900" y="504766"/>
                </a:cubicBezTo>
                <a:cubicBezTo>
                  <a:pt x="10760073" y="910013"/>
                  <a:pt x="10851167" y="2206067"/>
                  <a:pt x="10756900" y="2523770"/>
                </a:cubicBezTo>
                <a:cubicBezTo>
                  <a:pt x="10705295" y="2821241"/>
                  <a:pt x="10511932" y="3025430"/>
                  <a:pt x="10252134" y="3028536"/>
                </a:cubicBezTo>
                <a:cubicBezTo>
                  <a:pt x="6720411" y="2867829"/>
                  <a:pt x="2344050" y="3068203"/>
                  <a:pt x="504766" y="3028536"/>
                </a:cubicBezTo>
                <a:cubicBezTo>
                  <a:pt x="173321" y="3017898"/>
                  <a:pt x="-8751" y="2798580"/>
                  <a:pt x="0" y="2523770"/>
                </a:cubicBezTo>
                <a:cubicBezTo>
                  <a:pt x="32216" y="1958272"/>
                  <a:pt x="57206" y="1259736"/>
                  <a:pt x="0" y="504766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ADDE9B-DF0F-4CA3-B26F-51600AD14EC5}"/>
              </a:ext>
            </a:extLst>
          </p:cNvPr>
          <p:cNvSpPr txBox="1"/>
          <p:nvPr/>
        </p:nvSpPr>
        <p:spPr>
          <a:xfrm>
            <a:off x="1752600" y="1756708"/>
            <a:ext cx="920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2: </a:t>
            </a: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Xây dựng bữa ăn hợp lí </a:t>
            </a:r>
          </a:p>
        </p:txBody>
      </p:sp>
    </p:spTree>
    <p:extLst>
      <p:ext uri="{BB962C8B-B14F-4D97-AF65-F5344CB8AC3E}">
        <p14:creationId xmlns:p14="http://schemas.microsoft.com/office/powerpoint/2010/main" val="417289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B39CD7A-C139-4427-9FE5-1CBB66B14FEC}"/>
              </a:ext>
            </a:extLst>
          </p:cNvPr>
          <p:cNvSpPr/>
          <p:nvPr/>
        </p:nvSpPr>
        <p:spPr>
          <a:xfrm>
            <a:off x="371475" y="1857375"/>
            <a:ext cx="11610975" cy="4622937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127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62C2CB1-85DA-498F-9F41-39F5D8FF864A}"/>
              </a:ext>
            </a:extLst>
          </p:cNvPr>
          <p:cNvGrpSpPr/>
          <p:nvPr/>
        </p:nvGrpSpPr>
        <p:grpSpPr>
          <a:xfrm>
            <a:off x="0" y="209551"/>
            <a:ext cx="11258550" cy="1247270"/>
            <a:chOff x="892535" y="368353"/>
            <a:chExt cx="9931723" cy="10809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16056A5-B45E-4F60-AD19-5F332E3333E0}"/>
                </a:ext>
              </a:extLst>
            </p:cNvPr>
            <p:cNvGrpSpPr/>
            <p:nvPr/>
          </p:nvGrpSpPr>
          <p:grpSpPr>
            <a:xfrm>
              <a:off x="892535" y="384176"/>
              <a:ext cx="9931723" cy="1065176"/>
              <a:chOff x="2683464" y="3077691"/>
              <a:chExt cx="6739545" cy="55067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CF090C68-314D-4CE2-A4AA-701CF4EB69C6}"/>
                  </a:ext>
                </a:extLst>
              </p:cNvPr>
              <p:cNvSpPr/>
              <p:nvPr/>
            </p:nvSpPr>
            <p:spPr>
              <a:xfrm>
                <a:off x="2768991" y="3077691"/>
                <a:ext cx="6654018" cy="550671"/>
              </a:xfrm>
              <a:prstGeom prst="roundRect">
                <a:avLst>
                  <a:gd name="adj" fmla="val 449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92B2E5BD-12B9-44AF-A14D-E9A87BD737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3464" y="3259633"/>
                <a:ext cx="285270" cy="285270"/>
              </a:xfrm>
              <a:prstGeom prst="rect">
                <a:avLst/>
              </a:prstGeom>
            </p:spPr>
          </p:pic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xmlns="" id="{719B1F04-65C2-4C61-B8AD-9708F86321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009001" y="3250651"/>
                <a:ext cx="143165" cy="204749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B05E610-5590-431C-8143-0F3969D64721}"/>
                </a:ext>
              </a:extLst>
            </p:cNvPr>
            <p:cNvSpPr txBox="1"/>
            <p:nvPr/>
          </p:nvSpPr>
          <p:spPr>
            <a:xfrm>
              <a:off x="1371476" y="368353"/>
              <a:ext cx="8704962" cy="1040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Dựa vào bảng “thực đơn” gợi ý, hãy xây dựng một số bữa ăn có lợi cho sức khoẻ, phòng tránh một trong các bệnh: suy dinh dưỡng thấp còi, thiếu máu thiếu sắt, thừa cân béo phì.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64AC14F-08B3-4F35-B99D-447B9B28D5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4" b="94764" l="10000" r="90270">
                        <a14:foregroundMark x1="45946" y1="57264" x2="24865" y2="64865"/>
                        <a14:foregroundMark x1="35541" y1="62838" x2="34189" y2="70946"/>
                        <a14:foregroundMark x1="38243" y1="69088" x2="39189" y2="77027"/>
                        <a14:foregroundMark x1="42162" y1="71284" x2="43919" y2="75169"/>
                        <a14:foregroundMark x1="48108" y1="10135" x2="48108" y2="10135"/>
                        <a14:foregroundMark x1="68403" y1="45679" x2="69730" y2="52534"/>
                        <a14:foregroundMark x1="65413" y1="44426" x2="67568" y2="52872"/>
                        <a14:foregroundMark x1="65284" y1="43919" x2="65413" y2="44426"/>
                        <a14:foregroundMark x1="64595" y1="41216" x2="65284" y2="43919"/>
                        <a14:foregroundMark x1="80946" y1="45608" x2="80946" y2="45608"/>
                        <a14:foregroundMark x1="58649" y1="76689" x2="58649" y2="76689"/>
                        <a14:foregroundMark x1="59730" y1="70439" x2="59595" y2="74155"/>
                        <a14:foregroundMark x1="44595" y1="78209" x2="44595" y2="78209"/>
                        <a14:foregroundMark x1="32838" y1="70946" x2="32838" y2="70946"/>
                        <a14:foregroundMark x1="23514" y1="73480" x2="23514" y2="73480"/>
                        <a14:foregroundMark x1="19730" y1="67905" x2="19730" y2="67905"/>
                        <a14:foregroundMark x1="20541" y1="63345" x2="25676" y2="82939"/>
                        <a14:foregroundMark x1="24054" y1="73480" x2="30000" y2="71115"/>
                        <a14:foregroundMark x1="44189" y1="94932" x2="44189" y2="94932"/>
                        <a14:foregroundMark x1="57297" y1="94595" x2="57297" y2="94595"/>
                        <a14:foregroundMark x1="77432" y1="45101" x2="77432" y2="45777"/>
                        <a14:foregroundMark x1="82027" y1="44595" x2="82027" y2="44595"/>
                        <a14:foregroundMark x1="86486" y1="41892" x2="86486" y2="41892"/>
                        <a14:foregroundMark x1="90000" y1="39527" x2="90000" y2="39527"/>
                        <a14:foregroundMark x1="90405" y1="39020" x2="90405" y2="39020"/>
                        <a14:foregroundMark x1="43919" y1="10135" x2="43919" y2="10135"/>
                        <a14:foregroundMark x1="47838" y1="8784" x2="47838" y2="8784"/>
                        <a14:foregroundMark x1="54865" y1="77027" x2="54865" y2="77027"/>
                        <a14:foregroundMark x1="56081" y1="77534" x2="56081" y2="77534"/>
                        <a14:foregroundMark x1="34189" y1="77872" x2="34189" y2="77872"/>
                        <a14:foregroundMark x1="45676" y1="93750" x2="45676" y2="93750"/>
                        <a14:backgroundMark x1="23378" y1="30068" x2="20946" y2="42905"/>
                        <a14:backgroundMark x1="72162" y1="64358" x2="70946" y2="74155"/>
                        <a14:backgroundMark x1="68243" y1="27703" x2="72297" y2="34628"/>
                        <a14:backgroundMark x1="67297" y1="43919" x2="67297" y2="43919"/>
                        <a14:backgroundMark x1="67703" y1="44426" x2="67703" y2="44426"/>
                        <a14:backgroundMark x1="67838" y1="43074" x2="69730" y2="43074"/>
                        <a14:backgroundMark x1="67973" y1="42399" x2="70541" y2="40709"/>
                        <a14:backgroundMark x1="67297" y1="42399" x2="70405" y2="41385"/>
                        <a14:backgroundMark x1="37027" y1="82264" x2="37027" y2="88514"/>
                        <a14:backgroundMark x1="50811" y1="83784" x2="51892" y2="88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59" y="31079"/>
            <a:ext cx="2032839" cy="1626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0E809B-6D6C-78F7-32D2-E0F7E8369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049" y="2147887"/>
            <a:ext cx="7907843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50397C-D9B6-4745-BAFE-99BF039DEEAC}"/>
              </a:ext>
            </a:extLst>
          </p:cNvPr>
          <p:cNvSpPr/>
          <p:nvPr/>
        </p:nvSpPr>
        <p:spPr>
          <a:xfrm>
            <a:off x="832798" y="1608822"/>
            <a:ext cx="11165664" cy="4975009"/>
          </a:xfrm>
          <a:custGeom>
            <a:avLst/>
            <a:gdLst>
              <a:gd name="connsiteX0" fmla="*/ 0 w 11165664"/>
              <a:gd name="connsiteY0" fmla="*/ 829185 h 4975009"/>
              <a:gd name="connsiteX1" fmla="*/ 829185 w 11165664"/>
              <a:gd name="connsiteY1" fmla="*/ 0 h 4975009"/>
              <a:gd name="connsiteX2" fmla="*/ 10336479 w 11165664"/>
              <a:gd name="connsiteY2" fmla="*/ 0 h 4975009"/>
              <a:gd name="connsiteX3" fmla="*/ 11165664 w 11165664"/>
              <a:gd name="connsiteY3" fmla="*/ 829185 h 4975009"/>
              <a:gd name="connsiteX4" fmla="*/ 11165664 w 11165664"/>
              <a:gd name="connsiteY4" fmla="*/ 4145824 h 4975009"/>
              <a:gd name="connsiteX5" fmla="*/ 10336479 w 11165664"/>
              <a:gd name="connsiteY5" fmla="*/ 4975009 h 4975009"/>
              <a:gd name="connsiteX6" fmla="*/ 829185 w 11165664"/>
              <a:gd name="connsiteY6" fmla="*/ 4975009 h 4975009"/>
              <a:gd name="connsiteX7" fmla="*/ 0 w 11165664"/>
              <a:gd name="connsiteY7" fmla="*/ 4145824 h 4975009"/>
              <a:gd name="connsiteX8" fmla="*/ 0 w 11165664"/>
              <a:gd name="connsiteY8" fmla="*/ 829185 h 49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5664" h="4975009" fill="none" extrusionOk="0">
                <a:moveTo>
                  <a:pt x="0" y="829185"/>
                </a:moveTo>
                <a:cubicBezTo>
                  <a:pt x="-68348" y="352276"/>
                  <a:pt x="339638" y="-36976"/>
                  <a:pt x="829185" y="0"/>
                </a:cubicBezTo>
                <a:cubicBezTo>
                  <a:pt x="4687985" y="-96408"/>
                  <a:pt x="7106017" y="151392"/>
                  <a:pt x="10336479" y="0"/>
                </a:cubicBezTo>
                <a:cubicBezTo>
                  <a:pt x="10724856" y="-41945"/>
                  <a:pt x="11190998" y="397401"/>
                  <a:pt x="11165664" y="829185"/>
                </a:cubicBezTo>
                <a:cubicBezTo>
                  <a:pt x="11226345" y="1274637"/>
                  <a:pt x="10998158" y="2825148"/>
                  <a:pt x="11165664" y="4145824"/>
                </a:cubicBezTo>
                <a:cubicBezTo>
                  <a:pt x="11158620" y="4613882"/>
                  <a:pt x="10775955" y="4961934"/>
                  <a:pt x="10336479" y="4975009"/>
                </a:cubicBezTo>
                <a:cubicBezTo>
                  <a:pt x="8040654" y="4960735"/>
                  <a:pt x="2292964" y="5043542"/>
                  <a:pt x="829185" y="4975009"/>
                </a:cubicBezTo>
                <a:cubicBezTo>
                  <a:pt x="396920" y="4922316"/>
                  <a:pt x="35830" y="4554638"/>
                  <a:pt x="0" y="4145824"/>
                </a:cubicBezTo>
                <a:cubicBezTo>
                  <a:pt x="-90696" y="3604854"/>
                  <a:pt x="90184" y="1652763"/>
                  <a:pt x="0" y="829185"/>
                </a:cubicBezTo>
                <a:close/>
              </a:path>
              <a:path w="11165664" h="4975009" stroke="0" extrusionOk="0">
                <a:moveTo>
                  <a:pt x="0" y="829185"/>
                </a:moveTo>
                <a:cubicBezTo>
                  <a:pt x="-2604" y="412810"/>
                  <a:pt x="405531" y="-62226"/>
                  <a:pt x="829185" y="0"/>
                </a:cubicBezTo>
                <a:cubicBezTo>
                  <a:pt x="3583598" y="-163311"/>
                  <a:pt x="8538252" y="-26297"/>
                  <a:pt x="10336479" y="0"/>
                </a:cubicBezTo>
                <a:cubicBezTo>
                  <a:pt x="10792935" y="81131"/>
                  <a:pt x="11233281" y="387283"/>
                  <a:pt x="11165664" y="829185"/>
                </a:cubicBezTo>
                <a:cubicBezTo>
                  <a:pt x="11183830" y="1692329"/>
                  <a:pt x="11178124" y="3143558"/>
                  <a:pt x="11165664" y="4145824"/>
                </a:cubicBezTo>
                <a:cubicBezTo>
                  <a:pt x="11188652" y="4649219"/>
                  <a:pt x="10749516" y="5016214"/>
                  <a:pt x="10336479" y="4975009"/>
                </a:cubicBezTo>
                <a:cubicBezTo>
                  <a:pt x="8947325" y="4953888"/>
                  <a:pt x="2820272" y="5069821"/>
                  <a:pt x="829185" y="4975009"/>
                </a:cubicBezTo>
                <a:cubicBezTo>
                  <a:pt x="387837" y="4939838"/>
                  <a:pt x="43023" y="4629428"/>
                  <a:pt x="0" y="4145824"/>
                </a:cubicBezTo>
                <a:cubicBezTo>
                  <a:pt x="133952" y="3577122"/>
                  <a:pt x="69591" y="1227121"/>
                  <a:pt x="0" y="829185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38100"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112334645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B9FF9C-EAB9-93D9-DDBB-40CDECA1BF5A}"/>
              </a:ext>
            </a:extLst>
          </p:cNvPr>
          <p:cNvSpPr txBox="1"/>
          <p:nvPr/>
        </p:nvSpPr>
        <p:spPr>
          <a:xfrm>
            <a:off x="1485900" y="2495550"/>
            <a:ext cx="96297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Bữa 1: Cơm, rau xào, thịt gà luộc, trứng chiên, nước chanh.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Bữa 2: Cơm, bò hầm rau củ, cua sốt me và nước quả tươi.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2F9C7D8-DC82-456C-BA75-3211F67173CB}"/>
              </a:ext>
            </a:extLst>
          </p:cNvPr>
          <p:cNvGrpSpPr/>
          <p:nvPr/>
        </p:nvGrpSpPr>
        <p:grpSpPr>
          <a:xfrm>
            <a:off x="1617227" y="-115933"/>
            <a:ext cx="9048055" cy="2306426"/>
            <a:chOff x="1617227" y="-27443"/>
            <a:chExt cx="9048055" cy="2306426"/>
          </a:xfrm>
        </p:grpSpPr>
        <p:pic>
          <p:nvPicPr>
            <p:cNvPr id="5" name="Picture 4" descr="A picture containing arrow&#10;&#10;Description automatically generated">
              <a:extLst>
                <a:ext uri="{FF2B5EF4-FFF2-40B4-BE49-F238E27FC236}">
                  <a16:creationId xmlns:a16="http://schemas.microsoft.com/office/drawing/2014/main" xmlns="" id="{C94974B7-3B41-44B1-9F32-ADF547F0C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27" b="3329"/>
            <a:stretch/>
          </p:blipFill>
          <p:spPr>
            <a:xfrm>
              <a:off x="1617227" y="-27443"/>
              <a:ext cx="9048055" cy="23064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8AEC677-86C9-4B20-BB0D-8D552AF236A7}"/>
                </a:ext>
              </a:extLst>
            </p:cNvPr>
            <p:cNvSpPr txBox="1"/>
            <p:nvPr/>
          </p:nvSpPr>
          <p:spPr>
            <a:xfrm>
              <a:off x="1994175" y="423279"/>
              <a:ext cx="804672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Thiếu máu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thiếu sắt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11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307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STD_NHA</cp:lastModifiedBy>
  <cp:revision>16</cp:revision>
  <dcterms:created xsi:type="dcterms:W3CDTF">2024-01-30T03:54:13Z</dcterms:created>
  <dcterms:modified xsi:type="dcterms:W3CDTF">2025-03-19T07:08:05Z</dcterms:modified>
</cp:coreProperties>
</file>