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51" r:id="rId4"/>
    <p:sldId id="352" r:id="rId5"/>
    <p:sldId id="353" r:id="rId6"/>
    <p:sldId id="354" r:id="rId7"/>
    <p:sldId id="274" r:id="rId8"/>
    <p:sldId id="263" r:id="rId9"/>
    <p:sldId id="275" r:id="rId10"/>
    <p:sldId id="276" r:id="rId11"/>
    <p:sldId id="278" r:id="rId12"/>
    <p:sldId id="265" r:id="rId13"/>
    <p:sldId id="279" r:id="rId14"/>
    <p:sldId id="280" r:id="rId15"/>
    <p:sldId id="281" r:id="rId16"/>
    <p:sldId id="350"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87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5B8E-4B5D-4584-98EE-1CC9FEB46289}"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E5F3-0F76-4965-83E9-2424851F57D5}" type="slidenum">
              <a:rPr lang="en-US" smtClean="0"/>
              <a:t>‹#›</a:t>
            </a:fld>
            <a:endParaRPr lang="en-US"/>
          </a:p>
        </p:txBody>
      </p:sp>
    </p:spTree>
    <p:extLst>
      <p:ext uri="{BB962C8B-B14F-4D97-AF65-F5344CB8AC3E}">
        <p14:creationId xmlns:p14="http://schemas.microsoft.com/office/powerpoint/2010/main" val="39269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9</a:t>
            </a:fld>
            <a:endParaRPr lang="en-US"/>
          </a:p>
        </p:txBody>
      </p:sp>
    </p:spTree>
    <p:extLst>
      <p:ext uri="{BB962C8B-B14F-4D97-AF65-F5344CB8AC3E}">
        <p14:creationId xmlns:p14="http://schemas.microsoft.com/office/powerpoint/2010/main" val="265465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4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11</a:t>
            </a:fld>
            <a:endParaRPr lang="en-US"/>
          </a:p>
        </p:txBody>
      </p:sp>
    </p:spTree>
    <p:extLst>
      <p:ext uri="{BB962C8B-B14F-4D97-AF65-F5344CB8AC3E}">
        <p14:creationId xmlns:p14="http://schemas.microsoft.com/office/powerpoint/2010/main" val="7751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20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65B5-3980-4777-95AA-8820A7079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1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Tree>
    <p:extLst>
      <p:ext uri="{BB962C8B-B14F-4D97-AF65-F5344CB8AC3E}">
        <p14:creationId xmlns:p14="http://schemas.microsoft.com/office/powerpoint/2010/main" val="2699926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
        <p:nvSpPr>
          <p:cNvPr id="7" name="矩形: 圆角 6">
            <a:extLst>
              <a:ext uri="{FF2B5EF4-FFF2-40B4-BE49-F238E27FC236}">
                <a16:creationId xmlns:a16="http://schemas.microsoft.com/office/drawing/2014/main" xmlns="" id="{FC8A23B2-6893-45E5-8C3C-52D518212B4E}"/>
              </a:ext>
            </a:extLst>
          </p:cNvPr>
          <p:cNvSpPr/>
          <p:nvPr userDrawn="1"/>
        </p:nvSpPr>
        <p:spPr>
          <a:xfrm>
            <a:off x="328613" y="300038"/>
            <a:ext cx="17630775" cy="9686925"/>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Tree>
    <p:extLst>
      <p:ext uri="{BB962C8B-B14F-4D97-AF65-F5344CB8AC3E}">
        <p14:creationId xmlns:p14="http://schemas.microsoft.com/office/powerpoint/2010/main" val="254212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A53BF5E-A465-41F6-9480-EA94242A95D8}"/>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E69FBEB-9771-428E-8AFA-73CD3A4F240D}"/>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966D2476-05AF-4D91-85C7-F35A1B86B9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2025/3/19</a:t>
            </a:fld>
            <a:endParaRPr lang="zh-CN" altLang="en-US"/>
          </a:p>
        </p:txBody>
      </p:sp>
      <p:sp>
        <p:nvSpPr>
          <p:cNvPr id="5" name="页脚占位符 4">
            <a:extLst>
              <a:ext uri="{FF2B5EF4-FFF2-40B4-BE49-F238E27FC236}">
                <a16:creationId xmlns:a16="http://schemas.microsoft.com/office/drawing/2014/main" xmlns="" id="{8FBD3A81-6763-4FC8-9AD6-812BDEC98348}"/>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D8D0C8CC-779B-4D18-9BA6-CEAE2569C14C}"/>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405763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E0D862-6A0B-481D-B717-8D9400B98A69}"/>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B1C84FC-A8AD-4A6A-9B83-0DDE9477CD2E}"/>
              </a:ext>
            </a:extLst>
          </p:cNvPr>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E105C18F-B328-4139-8E00-EF74A2DF30CD}"/>
              </a:ext>
            </a:extLst>
          </p:cNvPr>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33EC34E8-F2D5-4298-96ED-3B51AE51F7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2025/3/19</a:t>
            </a:fld>
            <a:endParaRPr lang="zh-CN" altLang="en-US"/>
          </a:p>
        </p:txBody>
      </p:sp>
      <p:sp>
        <p:nvSpPr>
          <p:cNvPr id="6" name="页脚占位符 5">
            <a:extLst>
              <a:ext uri="{FF2B5EF4-FFF2-40B4-BE49-F238E27FC236}">
                <a16:creationId xmlns:a16="http://schemas.microsoft.com/office/drawing/2014/main" xmlns="" id="{804AF534-9271-40EC-ABFC-6ECDD9D5E617}"/>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AB22CA0-5A7C-4FD5-A979-4DE80BC8B89A}"/>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014189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142E0C-1BF6-4006-8A7D-0BB73A51AFB1}"/>
              </a:ext>
            </a:extLst>
          </p:cNvPr>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250A6AE-C285-4F64-BFBD-67D1806F7760}"/>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04B1A7E8-7FFA-4B29-BE50-8925BE41229C}"/>
              </a:ext>
            </a:extLst>
          </p:cNvPr>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78E2253-52DC-41F9-9748-31799E25F5B1}"/>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A9EA6C18-804B-492C-A826-B7F7C90BAF38}"/>
              </a:ext>
            </a:extLst>
          </p:cNvPr>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925837A8-5454-4BA6-A97D-5A9ACAE1322D}"/>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2025/3/19</a:t>
            </a:fld>
            <a:endParaRPr lang="zh-CN" altLang="en-US"/>
          </a:p>
        </p:txBody>
      </p:sp>
      <p:sp>
        <p:nvSpPr>
          <p:cNvPr id="8" name="页脚占位符 7">
            <a:extLst>
              <a:ext uri="{FF2B5EF4-FFF2-40B4-BE49-F238E27FC236}">
                <a16:creationId xmlns:a16="http://schemas.microsoft.com/office/drawing/2014/main" xmlns="" id="{1826ABDF-3796-426B-B75F-0912CA5396A2}"/>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A52C5F35-153E-44FD-A14A-8C714A198832}"/>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635671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37A83C-3244-452F-88FF-64D4600C5628}"/>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429C7225-0E09-4829-9D44-48F010AF8C6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2025/3/19</a:t>
            </a:fld>
            <a:endParaRPr lang="zh-CN" altLang="en-US"/>
          </a:p>
        </p:txBody>
      </p:sp>
      <p:sp>
        <p:nvSpPr>
          <p:cNvPr id="4" name="页脚占位符 3">
            <a:extLst>
              <a:ext uri="{FF2B5EF4-FFF2-40B4-BE49-F238E27FC236}">
                <a16:creationId xmlns:a16="http://schemas.microsoft.com/office/drawing/2014/main" xmlns="" id="{D6254E1F-B1D4-4EEC-A105-CFFC9E088C9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93191C4C-15E5-4480-8086-B3CAE02B09E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06523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0D2C5A70-1A92-49F0-9CD0-5B0258C0D58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2025/3/19</a:t>
            </a:fld>
            <a:endParaRPr lang="zh-CN" altLang="en-US"/>
          </a:p>
        </p:txBody>
      </p:sp>
      <p:sp>
        <p:nvSpPr>
          <p:cNvPr id="3" name="页脚占位符 2">
            <a:extLst>
              <a:ext uri="{FF2B5EF4-FFF2-40B4-BE49-F238E27FC236}">
                <a16:creationId xmlns:a16="http://schemas.microsoft.com/office/drawing/2014/main" xmlns="" id="{7DDF09B2-6451-4290-9497-3A2A151EF4D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807C7F8F-705D-4748-886B-409935C5B7E6}"/>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66524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0B2B44F-809F-4F0B-83A9-77DD40F3C17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FC4DA64-D1C8-4453-A5A8-C58376A1B21E}"/>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E155DB26-B814-4E1E-8E76-EE9CFEEE3E8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C759BD1-FAB5-4141-8C0B-F4C42013E016}"/>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2025/3/19</a:t>
            </a:fld>
            <a:endParaRPr lang="zh-CN" altLang="en-US"/>
          </a:p>
        </p:txBody>
      </p:sp>
      <p:sp>
        <p:nvSpPr>
          <p:cNvPr id="6" name="页脚占位符 5">
            <a:extLst>
              <a:ext uri="{FF2B5EF4-FFF2-40B4-BE49-F238E27FC236}">
                <a16:creationId xmlns:a16="http://schemas.microsoft.com/office/drawing/2014/main" xmlns="" id="{E9284AC4-6259-41B5-AD3F-1D8CA9CD47E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FDF8D830-2FF3-4C1D-90D3-FEDF094854F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70713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886BBA-8A98-4FF4-BE6F-D3B649950025}"/>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B90D06F-E71C-46AC-9BD0-DFB77DE8CB0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a:extLst>
              <a:ext uri="{FF2B5EF4-FFF2-40B4-BE49-F238E27FC236}">
                <a16:creationId xmlns:a16="http://schemas.microsoft.com/office/drawing/2014/main" xmlns="" id="{8F7D3841-1DC6-41F1-B30A-6B8F198BFAD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C954574-96AE-43E8-A568-9F8A9302613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2025/3/19</a:t>
            </a:fld>
            <a:endParaRPr lang="zh-CN" altLang="en-US"/>
          </a:p>
        </p:txBody>
      </p:sp>
      <p:sp>
        <p:nvSpPr>
          <p:cNvPr id="6" name="页脚占位符 5">
            <a:extLst>
              <a:ext uri="{FF2B5EF4-FFF2-40B4-BE49-F238E27FC236}">
                <a16:creationId xmlns:a16="http://schemas.microsoft.com/office/drawing/2014/main" xmlns="" id="{5D1351A1-3BDC-4852-BC93-3627251BEE7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73C37DC-8F1D-4BA2-9A9D-B93FB801A613}"/>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653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1A8A74-021B-4229-A153-B649B0913CE3}"/>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2458212-FCC6-49EE-A126-B8F8743DBCFE}"/>
              </a:ext>
            </a:extLst>
          </p:cNvPr>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1E334A2-151B-4DE9-A75A-ED338695ED5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2025/3/19</a:t>
            </a:fld>
            <a:endParaRPr lang="zh-CN" altLang="en-US"/>
          </a:p>
        </p:txBody>
      </p:sp>
      <p:sp>
        <p:nvSpPr>
          <p:cNvPr id="5" name="页脚占位符 4">
            <a:extLst>
              <a:ext uri="{FF2B5EF4-FFF2-40B4-BE49-F238E27FC236}">
                <a16:creationId xmlns:a16="http://schemas.microsoft.com/office/drawing/2014/main" xmlns="" id="{B5DCAD16-ED91-4109-84AC-78F0C65FF86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183C38EA-0105-481E-8CB4-FE7EE26475E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82533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35B7B9F-DB27-4C83-B578-6A2A67043C77}"/>
              </a:ext>
            </a:extLst>
          </p:cNvPr>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FBC52642-F7C1-470D-92D3-431164858BFE}"/>
              </a:ext>
            </a:extLst>
          </p:cNvPr>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79C4FB6-B2CA-490C-90E1-5081A62A6A5C}"/>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2025/3/19</a:t>
            </a:fld>
            <a:endParaRPr lang="zh-CN" altLang="en-US"/>
          </a:p>
        </p:txBody>
      </p:sp>
      <p:sp>
        <p:nvSpPr>
          <p:cNvPr id="5" name="页脚占位符 4">
            <a:extLst>
              <a:ext uri="{FF2B5EF4-FFF2-40B4-BE49-F238E27FC236}">
                <a16:creationId xmlns:a16="http://schemas.microsoft.com/office/drawing/2014/main" xmlns="" id="{67F71ED3-3BF4-4E88-8863-31F11F6B758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806FE0F-9DD3-47B7-80B9-66026B0DF57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28757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CE6037F5-993C-F308-3CF1-420D074E57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xmlns="" id="{B9EA362E-2BC4-A075-D31C-9335E18480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119298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svg"/><Relationship Id="rId1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47.svg"/><Relationship Id="rId12" Type="http://schemas.openxmlformats.org/officeDocument/2006/relationships/image" Target="../media/image17.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2.svg"/><Relationship Id="rId5" Type="http://schemas.openxmlformats.org/officeDocument/2006/relationships/image" Target="../media/image9.png"/><Relationship Id="rId15" Type="http://schemas.openxmlformats.org/officeDocument/2006/relationships/image" Target="../media/image49.svg"/><Relationship Id="rId10" Type="http://schemas.openxmlformats.org/officeDocument/2006/relationships/image" Target="../media/image14.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4.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2.svg"/><Relationship Id="rId7" Type="http://schemas.openxmlformats.org/officeDocument/2006/relationships/image" Target="../media/image66.svg"/><Relationship Id="rId12"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69.svg"/><Relationship Id="rId10" Type="http://schemas.openxmlformats.org/officeDocument/2006/relationships/image" Target="../media/image71.svg"/><Relationship Id="rId4" Type="http://schemas.openxmlformats.org/officeDocument/2006/relationships/image" Target="../media/image15.png"/><Relationship Id="rId9" Type="http://schemas.openxmlformats.org/officeDocument/2006/relationships/image" Target="../media/image16.png"/><Relationship Id="rId14" Type="http://schemas.openxmlformats.org/officeDocument/2006/relationships/image" Target="../media/image73.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8.svg"/><Relationship Id="rId12"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2.svg"/><Relationship Id="rId5" Type="http://schemas.openxmlformats.org/officeDocument/2006/relationships/image" Target="../media/image7.png"/><Relationship Id="rId15" Type="http://schemas.openxmlformats.org/officeDocument/2006/relationships/image" Target="../media/image16.svg"/><Relationship Id="rId10" Type="http://schemas.openxmlformats.org/officeDocument/2006/relationships/image" Target="../media/image14.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3" name="Freeform 3"/>
          <p:cNvSpPr/>
          <p:nvPr/>
        </p:nvSpPr>
        <p:spPr>
          <a:xfrm>
            <a:off x="-408952" y="8985450"/>
            <a:ext cx="19213834" cy="1505084"/>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2"/>
            <a:stretch>
              <a:fillRect/>
            </a:stretch>
          </a:blipFill>
        </p:spPr>
        <p:txBody>
          <a:bodyPr/>
          <a:lstStyle/>
          <a:p>
            <a:endParaRPr lang="en-US"/>
          </a:p>
        </p:txBody>
      </p:sp>
      <p:sp>
        <p:nvSpPr>
          <p:cNvPr id="4" name="Freeform 4"/>
          <p:cNvSpPr/>
          <p:nvPr/>
        </p:nvSpPr>
        <p:spPr>
          <a:xfrm flipH="1">
            <a:off x="13263587" y="6481756"/>
            <a:ext cx="6156808" cy="41148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3">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6"/>
          <p:cNvSpPr/>
          <p:nvPr/>
        </p:nvSpPr>
        <p:spPr>
          <a:xfrm rot="-365465">
            <a:off x="-1848137" y="5191701"/>
            <a:ext cx="5288339" cy="5501523"/>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7"/>
            <a:stretch>
              <a:fillRect/>
            </a:stretch>
          </a:blipFill>
        </p:spPr>
        <p:txBody>
          <a:bodyPr/>
          <a:lstStyle/>
          <a:p>
            <a:endParaRPr lang="en-US"/>
          </a:p>
        </p:txBody>
      </p:sp>
      <p:sp>
        <p:nvSpPr>
          <p:cNvPr id="11" name="TextBox 10"/>
          <p:cNvSpPr txBox="1"/>
          <p:nvPr/>
        </p:nvSpPr>
        <p:spPr>
          <a:xfrm>
            <a:off x="5867400" y="571500"/>
            <a:ext cx="77724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ỦY BAN NHÂN DÂN HUYỆN AN LÃO</a:t>
            </a:r>
          </a:p>
          <a:p>
            <a:r>
              <a:rPr lang="en-US" sz="2800" b="1" u="sng" dirty="0" smtClean="0">
                <a:latin typeface="Times New Roman" panose="02020603050405020304" pitchFamily="18" charset="0"/>
                <a:cs typeface="Times New Roman" panose="02020603050405020304" pitchFamily="18" charset="0"/>
              </a:rPr>
              <a:t>TRƯỜNG TIỂU HỌC QUANG TRUNG</a:t>
            </a:r>
            <a:endParaRPr lang="en-US" sz="2800" b="1" u="sng"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467600" y="3086100"/>
            <a:ext cx="6400800"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KHOA HỌC</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429000" y="5000536"/>
            <a:ext cx="12420600"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CHĂM SÓC SỨC KHỎE TUỔI DẬY THÌ ( TIẾT 1)</a:t>
            </a:r>
            <a:endParaRPr lang="en-US" sz="4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829300" y="9384049"/>
            <a:ext cx="7620000"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GV: </a:t>
            </a:r>
            <a:r>
              <a:rPr lang="en-US" sz="4000" b="1" dirty="0" err="1" smtClean="0">
                <a:latin typeface="Times New Roman" panose="02020603050405020304" pitchFamily="18" charset="0"/>
                <a:cs typeface="Times New Roman" panose="02020603050405020304" pitchFamily="18" charset="0"/>
              </a:rPr>
              <a:t>Nguyễn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Thị</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Phương</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xmlns="" id="{6F70A492-51AF-C838-915B-550243EA4B9E}"/>
              </a:ext>
            </a:extLst>
          </p:cNvPr>
          <p:cNvSpPr txBox="1"/>
          <p:nvPr/>
        </p:nvSpPr>
        <p:spPr>
          <a:xfrm>
            <a:off x="1295400" y="2171700"/>
            <a:ext cx="16383000" cy="652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PHIẾU BÀI TẬP </a:t>
            </a:r>
            <a:endParaRPr kumimoji="0" lang="en-US"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Khoanh vào một ý đúng ở mỗi câu sau:</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1. Đặc điểm phát triển cơ thể tuổi dậy thì:</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Tăng nhanh về chiều cao.</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nhanh về ngôn ngữ.</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Chiều cao, cân nặng tăng chậm.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Mọc đủ răng sữa.</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2. Chất dinh dưỡng giúp xương vững chắc và tăng chiều cao của cơ thể</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Chất đạm và chất béo.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Vi-ta-min D và chất khoáng (can-xi). </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Chất bột đường và chất đạm.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Chất béo và chất bột đường.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3. Chơi môn thể thao vận động nhiều giúp:</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Phát triển trí thông minh.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cơ bắp và cân nặng.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Phát triển chiều cao.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Phát triển hệ cơ và xương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Oval 4">
            <a:extLst>
              <a:ext uri="{FF2B5EF4-FFF2-40B4-BE49-F238E27FC236}">
                <a16:creationId xmlns:a16="http://schemas.microsoft.com/office/drawing/2014/main" xmlns=""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xmlns=""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xmlns=""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03236215-F2A9-F179-BAA2-A7344FF27407}"/>
              </a:ext>
            </a:extLst>
          </p:cNvPr>
          <p:cNvGrpSpPr/>
          <p:nvPr/>
        </p:nvGrpSpPr>
        <p:grpSpPr>
          <a:xfrm>
            <a:off x="381000" y="190501"/>
            <a:ext cx="13487400" cy="2590800"/>
            <a:chOff x="453320" y="784778"/>
            <a:chExt cx="10434754" cy="1189049"/>
          </a:xfrm>
        </p:grpSpPr>
        <p:sp>
          <p:nvSpPr>
            <p:cNvPr id="15" name="Speech Bubble: Rectangle with Corners Rounded 14">
              <a:extLst>
                <a:ext uri="{FF2B5EF4-FFF2-40B4-BE49-F238E27FC236}">
                  <a16:creationId xmlns:a16="http://schemas.microsoft.com/office/drawing/2014/main" xmlns="" id="{CD8940E3-8529-164F-4EEC-47BD7A2E9FC9}"/>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xmlns="" id="{371CDE99-9796-E7CF-2850-7B7FCAE0B036}"/>
                </a:ext>
              </a:extLst>
            </p:cNvPr>
            <p:cNvSpPr txBox="1"/>
            <p:nvPr/>
          </p:nvSpPr>
          <p:spPr>
            <a:xfrm>
              <a:off x="630180" y="784778"/>
              <a:ext cx="10160182" cy="9437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Vì sao tuổi dậy thì cần tăng cường vận động kết hợp với chế độ ăn uống hợp lí và sử dụng thực phẩm giàu can-xi?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7" name="Group 16">
            <a:extLst>
              <a:ext uri="{FF2B5EF4-FFF2-40B4-BE49-F238E27FC236}">
                <a16:creationId xmlns:a16="http://schemas.microsoft.com/office/drawing/2014/main" xmlns="" id="{03A755CE-6FDD-C016-F836-B16003CBF230}"/>
              </a:ext>
            </a:extLst>
          </p:cNvPr>
          <p:cNvGrpSpPr/>
          <p:nvPr/>
        </p:nvGrpSpPr>
        <p:grpSpPr>
          <a:xfrm>
            <a:off x="-457200" y="3086100"/>
            <a:ext cx="7086600" cy="5306504"/>
            <a:chOff x="762950" y="2591984"/>
            <a:chExt cx="5140009" cy="3706304"/>
          </a:xfrm>
        </p:grpSpPr>
        <p:grpSp>
          <p:nvGrpSpPr>
            <p:cNvPr id="18" name="Nhóm 95">
              <a:extLst>
                <a:ext uri="{FF2B5EF4-FFF2-40B4-BE49-F238E27FC236}">
                  <a16:creationId xmlns:a16="http://schemas.microsoft.com/office/drawing/2014/main" xmlns="" id="{59D0EA9A-7BFC-E693-8B13-78A25FCB3139}"/>
                </a:ext>
              </a:extLst>
            </p:cNvPr>
            <p:cNvGrpSpPr/>
            <p:nvPr/>
          </p:nvGrpSpPr>
          <p:grpSpPr>
            <a:xfrm>
              <a:off x="762950" y="2591984"/>
              <a:ext cx="5140009" cy="3706304"/>
              <a:chOff x="1124976" y="1819729"/>
              <a:chExt cx="6487886" cy="4203699"/>
            </a:xfrm>
          </p:grpSpPr>
          <p:sp>
            <p:nvSpPr>
              <p:cNvPr id="20" name="Hình Bầu dục 97">
                <a:extLst>
                  <a:ext uri="{FF2B5EF4-FFF2-40B4-BE49-F238E27FC236}">
                    <a16:creationId xmlns:a16="http://schemas.microsoft.com/office/drawing/2014/main" xmlns="" id="{C95555DB-7577-2964-C0D2-2EE690BF6E9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1" name="Hình ảnh 98" descr="Ảnh có chứa đồ chơi, búp bê&#10;&#10;Mô tả được tạo tự động">
                <a:extLst>
                  <a:ext uri="{FF2B5EF4-FFF2-40B4-BE49-F238E27FC236}">
                    <a16:creationId xmlns:a16="http://schemas.microsoft.com/office/drawing/2014/main" xmlns="" id="{2670BEEF-10FE-3907-B229-A163D017859E}"/>
                  </a:ext>
                </a:extLst>
              </p:cNvPr>
              <p:cNvPicPr>
                <a:picLocks noChangeAspect="1"/>
              </p:cNvPicPr>
              <p:nvPr/>
            </p:nvPicPr>
            <p:blipFill>
              <a:blip r:embed="rId3"/>
              <a:stretch>
                <a:fillRect/>
              </a:stretch>
            </p:blipFill>
            <p:spPr>
              <a:xfrm>
                <a:off x="1328056" y="1819729"/>
                <a:ext cx="6081725" cy="3557762"/>
              </a:xfrm>
              <a:prstGeom prst="rect">
                <a:avLst/>
              </a:prstGeom>
            </p:spPr>
          </p:pic>
        </p:grpSp>
        <p:sp>
          <p:nvSpPr>
            <p:cNvPr id="19" name="TextBox 18">
              <a:extLst>
                <a:ext uri="{FF2B5EF4-FFF2-40B4-BE49-F238E27FC236}">
                  <a16:creationId xmlns:a16="http://schemas.microsoft.com/office/drawing/2014/main" xmlns="" id="{F3E9A3E8-1862-80D4-3732-AB0B98D3EEAB}"/>
                </a:ext>
              </a:extLst>
            </p:cNvPr>
            <p:cNvSpPr txBox="1"/>
            <p:nvPr/>
          </p:nvSpPr>
          <p:spPr>
            <a:xfrm>
              <a:off x="1757680" y="5679440"/>
              <a:ext cx="379984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4</a:t>
              </a:r>
            </a:p>
          </p:txBody>
        </p:sp>
      </p:grpSp>
      <p:sp>
        <p:nvSpPr>
          <p:cNvPr id="22" name="Rectangle: Rounded Corners 21">
            <a:extLst>
              <a:ext uri="{FF2B5EF4-FFF2-40B4-BE49-F238E27FC236}">
                <a16:creationId xmlns:a16="http://schemas.microsoft.com/office/drawing/2014/main" xmlns="" id="{30EE3476-A83A-53DE-32AE-6A085E2C80A9}"/>
              </a:ext>
            </a:extLst>
          </p:cNvPr>
          <p:cNvSpPr/>
          <p:nvPr/>
        </p:nvSpPr>
        <p:spPr>
          <a:xfrm>
            <a:off x="7010400" y="3314700"/>
            <a:ext cx="11049000" cy="66294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1447800" y="342900"/>
            <a:ext cx="16154400"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en-US" sz="6000" b="1" kern="0" dirty="0" err="1">
                <a:solidFill>
                  <a:srgbClr val="244061"/>
                </a:solidFill>
                <a:ea typeface="Calibri"/>
                <a:cs typeface="Calibri"/>
                <a:sym typeface="Calibri"/>
              </a:rPr>
              <a:t>Liệt</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kê</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những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việc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em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và</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không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để</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chăm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sóc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bảo</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vệ</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sức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khoẻ</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tuổi</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dậy</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thì</a:t>
            </a:r>
            <a:r>
              <a:rPr lang="en-US" sz="6000" b="1" kern="0" dirty="0">
                <a:solidFill>
                  <a:srgbClr val="244061"/>
                </a:solidFill>
                <a:ea typeface="Calibri"/>
                <a:cs typeface="Calibri"/>
                <a:sym typeface="Calibri"/>
              </a:rPr>
              <a:t>.</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xmlns="" id="{74A23136-F57B-4DB2-F693-04BF9C22FC4E}"/>
              </a:ext>
            </a:extLst>
          </p:cNvPr>
          <p:cNvGraphicFramePr>
            <a:graphicFrameLocks noGrp="1"/>
          </p:cNvGraphicFramePr>
          <p:nvPr>
            <p:extLst>
              <p:ext uri="{D42A27DB-BD31-4B8C-83A1-F6EECF244321}">
                <p14:modId xmlns:p14="http://schemas.microsoft.com/office/powerpoint/2010/main" val="4147982866"/>
              </p:ext>
            </p:extLst>
          </p:nvPr>
        </p:nvGraphicFramePr>
        <p:xfrm>
          <a:off x="2362200" y="3390900"/>
          <a:ext cx="14782800" cy="533400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xmlns="" val="294317163"/>
                    </a:ext>
                  </a:extLst>
                </a:gridCol>
                <a:gridCol w="7391400">
                  <a:extLst>
                    <a:ext uri="{9D8B030D-6E8A-4147-A177-3AD203B41FA5}">
                      <a16:colId xmlns:a16="http://schemas.microsoft.com/office/drawing/2014/main" xmlns="" val="4078833684"/>
                    </a:ext>
                  </a:extLst>
                </a:gridCol>
              </a:tblGrid>
              <a:tr h="1524000">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4638041"/>
                  </a:ext>
                </a:extLst>
              </a:tr>
              <a:tr h="381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12659919"/>
                  </a:ext>
                </a:extLst>
              </a:tr>
            </a:tbl>
          </a:graphicData>
        </a:graphic>
      </p:graphicFrame>
    </p:spTree>
    <p:extLst>
      <p:ext uri="{BB962C8B-B14F-4D97-AF65-F5344CB8AC3E}">
        <p14:creationId xmlns:p14="http://schemas.microsoft.com/office/powerpoint/2010/main" val="11330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4A23136-F57B-4DB2-F693-04BF9C22FC4E}"/>
              </a:ext>
            </a:extLst>
          </p:cNvPr>
          <p:cNvGraphicFramePr>
            <a:graphicFrameLocks noGrp="1"/>
          </p:cNvGraphicFramePr>
          <p:nvPr>
            <p:extLst>
              <p:ext uri="{D42A27DB-BD31-4B8C-83A1-F6EECF244321}">
                <p14:modId xmlns:p14="http://schemas.microsoft.com/office/powerpoint/2010/main" val="1750924027"/>
              </p:ext>
            </p:extLst>
          </p:nvPr>
        </p:nvGraphicFramePr>
        <p:xfrm>
          <a:off x="685800" y="495300"/>
          <a:ext cx="17068800" cy="91440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94317163"/>
                    </a:ext>
                  </a:extLst>
                </a:gridCol>
                <a:gridCol w="8534400">
                  <a:extLst>
                    <a:ext uri="{9D8B030D-6E8A-4147-A177-3AD203B41FA5}">
                      <a16:colId xmlns:a16="http://schemas.microsoft.com/office/drawing/2014/main" xmlns="" val="4078833684"/>
                    </a:ext>
                  </a:extLst>
                </a:gridCol>
              </a:tblGrid>
              <a:tr h="1586975">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4638041"/>
                  </a:ext>
                </a:extLst>
              </a:tr>
              <a:tr h="7557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12659919"/>
                  </a:ext>
                </a:extLst>
              </a:tr>
            </a:tbl>
          </a:graphicData>
        </a:graphic>
      </p:graphicFrame>
      <p:sp>
        <p:nvSpPr>
          <p:cNvPr id="3" name="TextBox 2">
            <a:extLst>
              <a:ext uri="{FF2B5EF4-FFF2-40B4-BE49-F238E27FC236}">
                <a16:creationId xmlns:a16="http://schemas.microsoft.com/office/drawing/2014/main" xmlns="" id="{9C55AD8C-B197-3503-57B5-1B353B824EDA}"/>
              </a:ext>
            </a:extLst>
          </p:cNvPr>
          <p:cNvSpPr txBox="1"/>
          <p:nvPr/>
        </p:nvSpPr>
        <p:spPr>
          <a:xfrm>
            <a:off x="990600" y="2400300"/>
            <a:ext cx="8001000" cy="6863417"/>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Chơi cầu lông, đá cầu, đu xà, tưới cây, quét lớp;...</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Giữ tâm trạng vui vẻ, chơi với bạn cùng lứa tuổi;</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Chia sẻ thắc mắc, cảm xúc không </a:t>
            </a:r>
          </a:p>
          <a:p>
            <a:pPr algn="just"/>
            <a:r>
              <a:rPr lang="vi-VN" sz="4000" dirty="0">
                <a:latin typeface="Cambria" panose="02040503050406030204" pitchFamily="18" charset="0"/>
                <a:ea typeface="Cambria" panose="02040503050406030204" pitchFamily="18" charset="0"/>
              </a:rPr>
              <a:t>vui, sự thay đổi của cơ thể với bạn,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đủ chất, đa dạng thức ăn khác nhau.</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Rửa mặt ít nhất 2 lần/ngày, thay đồ lót hằng ngày, tắm hằng ngày;...</a:t>
            </a:r>
            <a:endParaRPr lang="en-US" sz="4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ADB8F33D-10B2-AF5B-67D3-949FD4EEB148}"/>
              </a:ext>
            </a:extLst>
          </p:cNvPr>
          <p:cNvSpPr txBox="1"/>
          <p:nvPr/>
        </p:nvSpPr>
        <p:spPr>
          <a:xfrm>
            <a:off x="9601200" y="2247900"/>
            <a:ext cx="8001000" cy="5016758"/>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Chạy nhảy ở cầu thang, leo trèo, khu vực sân khấu,...; ngồi một chỗ.</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kiêng/ăn ít; ăn mất kiểm soát; sờ/nặn mụn trứng cá;...</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6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381000" y="2933700"/>
            <a:ext cx="9982200" cy="4431983"/>
          </a:xfrm>
          <a:prstGeom prst="rect">
            <a:avLst/>
          </a:prstGeom>
        </p:spPr>
        <p:txBody>
          <a:bodyPr wrap="square" lIns="0" tIns="0" rIns="0" bIns="0" rtlCol="0" anchor="t">
            <a:spAutoFit/>
          </a:bodyPr>
          <a:lstStyle/>
          <a:p>
            <a:pPr lvl="0" algn="ctr"/>
            <a:r>
              <a:rPr lang="en-US" sz="7200" b="1" dirty="0" err="1">
                <a:latin typeface="Cambria" panose="02040503050406030204" pitchFamily="18" charset="0"/>
                <a:ea typeface="Cambria" panose="02040503050406030204" pitchFamily="18" charset="0"/>
              </a:rPr>
              <a:t>Về</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nhà</a:t>
            </a:r>
            <a:r>
              <a:rPr lang="en-US" sz="7200" b="1"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thực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hiện</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những</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việc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đã</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nêu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chăm</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sóc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bảo</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vệ</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sức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khoẻ</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chất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tinh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thần</a:t>
            </a:r>
            <a:endParaRPr kumimoji="0" lang="en-US" sz="7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Jua"/>
              <a:sym typeface="Jua"/>
            </a:endParaRPr>
          </a:p>
        </p:txBody>
      </p:sp>
    </p:spTree>
    <p:extLst>
      <p:ext uri="{BB962C8B-B14F-4D97-AF65-F5344CB8AC3E}">
        <p14:creationId xmlns:p14="http://schemas.microsoft.com/office/powerpoint/2010/main" val="8065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575F53C-4E65-C2F3-35F6-77908F6F0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 y="1129959"/>
            <a:ext cx="18282305" cy="8920218"/>
          </a:xfrm>
          <a:prstGeom prst="rect">
            <a:avLst/>
          </a:prstGeom>
        </p:spPr>
      </p:pic>
    </p:spTree>
    <p:extLst>
      <p:ext uri="{BB962C8B-B14F-4D97-AF65-F5344CB8AC3E}">
        <p14:creationId xmlns:p14="http://schemas.microsoft.com/office/powerpoint/2010/main" val="232819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659505">
            <a:off x="3805674" y="1506126"/>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pPr algn="ctr"/>
            <a:endParaRPr lang="en-US" b="1" dirty="0">
              <a:ea typeface="Cambria" panose="02040503050406030204" pitchFamily="18" charset="0"/>
            </a:endParaRPr>
          </a:p>
        </p:txBody>
      </p:sp>
      <p:sp>
        <p:nvSpPr>
          <p:cNvPr id="5" name="Rectangle 4"/>
          <p:cNvSpPr/>
          <p:nvPr/>
        </p:nvSpPr>
        <p:spPr>
          <a:xfrm>
            <a:off x="6553200" y="3695700"/>
            <a:ext cx="5410200" cy="4247317"/>
          </a:xfrm>
          <a:prstGeom prst="rect">
            <a:avLst/>
          </a:prstGeom>
        </p:spPr>
        <p:txBody>
          <a:bodyPr wrap="square">
            <a:spAutoFit/>
          </a:bodyPr>
          <a:lstStyle/>
          <a:p>
            <a:pPr algn="ctr"/>
            <a:r>
              <a:rPr lang="vi-VN" sz="5400" b="1" dirty="0">
                <a:latin typeface="+mj-lt"/>
                <a:ea typeface="Cambria" panose="02040503050406030204" pitchFamily="18" charset="0"/>
              </a:rPr>
              <a:t>Kể những việc em đã làm thường ngày để  chăm sóc và bảo vệ bản </a:t>
            </a:r>
            <a:r>
              <a:rPr lang="vi-VN" sz="5400" b="1" dirty="0" smtClean="0">
                <a:latin typeface="+mj-lt"/>
                <a:ea typeface="Cambria" panose="02040503050406030204" pitchFamily="18" charset="0"/>
              </a:rPr>
              <a:t>thân</a:t>
            </a:r>
            <a:r>
              <a:rPr lang="en-US" sz="5400" b="1" dirty="0" smtClean="0">
                <a:latin typeface="+mj-lt"/>
                <a:ea typeface="Cambria" panose="02040503050406030204" pitchFamily="18" charset="0"/>
              </a:rPr>
              <a:t>?</a:t>
            </a:r>
            <a:r>
              <a:rPr lang="vi-VN" sz="5400" b="1" dirty="0" smtClean="0">
                <a:latin typeface="+mj-lt"/>
                <a:ea typeface="Cambria" panose="02040503050406030204" pitchFamily="18" charset="0"/>
              </a:rPr>
              <a:t> </a:t>
            </a:r>
            <a:endParaRPr lang="en-US" sz="5400" b="1" dirty="0">
              <a:latin typeface="+mj-lt"/>
              <a:ea typeface="Cambria" panose="02040503050406030204" pitchFamily="18" charset="0"/>
            </a:endParaRPr>
          </a:p>
        </p:txBody>
      </p:sp>
      <p:sp>
        <p:nvSpPr>
          <p:cNvPr id="6" name="Freeform 4"/>
          <p:cNvSpPr/>
          <p:nvPr/>
        </p:nvSpPr>
        <p:spPr>
          <a:xfrm flipH="1">
            <a:off x="30480" y="369570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36306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a:ln cap="sq">
            <a:noFill/>
            <a:prstDash val="solid"/>
            <a:miter/>
          </a:ln>
        </p:spPr>
        <p:txBody>
          <a:bodyPr/>
          <a:lstStyle/>
          <a:p>
            <a:endParaRPr lang="en-US"/>
          </a:p>
        </p:txBody>
      </p:sp>
      <p:sp>
        <p:nvSpPr>
          <p:cNvPr id="3" name="Freeform 3"/>
          <p:cNvSpPr/>
          <p:nvPr/>
        </p:nvSpPr>
        <p:spPr>
          <a:xfrm>
            <a:off x="0" y="20955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a:ln cap="sq">
            <a:noFill/>
            <a:prstDash val="solid"/>
            <a:miter/>
          </a:ln>
        </p:spPr>
        <p:txBody>
          <a:bodyPr/>
          <a:lstStyle/>
          <a:p>
            <a:endParaRPr lang="en-US"/>
          </a:p>
        </p:txBody>
      </p:sp>
      <p:sp>
        <p:nvSpPr>
          <p:cNvPr id="6"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algn="ctr"/>
            <a:r>
              <a:rPr lang="en-US" sz="9600" dirty="0" err="1">
                <a:solidFill>
                  <a:srgbClr val="000000"/>
                </a:solidFill>
                <a:latin typeface="Cambria" panose="02040503050406030204" pitchFamily="18" charset="0"/>
                <a:ea typeface="Cambria" panose="02040503050406030204" pitchFamily="18" charset="0"/>
                <a:cs typeface="Jua"/>
                <a:sym typeface="Jua"/>
              </a:rPr>
              <a:t>Hoạt</a:t>
            </a:r>
            <a:r>
              <a:rPr lang="en-US" sz="9600" dirty="0">
                <a:solidFill>
                  <a:srgbClr val="000000"/>
                </a:solidFill>
                <a:latin typeface="Cambria" panose="02040503050406030204" pitchFamily="18" charset="0"/>
                <a:ea typeface="Cambria" panose="02040503050406030204" pitchFamily="18" charset="0"/>
                <a:cs typeface="Jua"/>
                <a:sym typeface="Jua"/>
              </a:rPr>
              <a:t> </a:t>
            </a:r>
            <a:r>
              <a:rPr lang="en-US" sz="9600" dirty="0" err="1">
                <a:solidFill>
                  <a:srgbClr val="000000"/>
                </a:solidFill>
                <a:latin typeface="Cambria" panose="02040503050406030204" pitchFamily="18" charset="0"/>
                <a:ea typeface="Cambria" panose="02040503050406030204" pitchFamily="18" charset="0"/>
                <a:cs typeface="Jua"/>
                <a:sym typeface="Jua"/>
              </a:rPr>
              <a:t>động</a:t>
            </a:r>
            <a:r>
              <a:rPr lang="en-US" sz="9600" dirty="0">
                <a:solidFill>
                  <a:srgbClr val="000000"/>
                </a:solidFill>
                <a:latin typeface="Cambria" panose="02040503050406030204" pitchFamily="18" charset="0"/>
                <a:ea typeface="Cambria" panose="02040503050406030204" pitchFamily="18" charset="0"/>
                <a:cs typeface="Jua"/>
                <a:sym typeface="Jua"/>
              </a:rPr>
              <a:t> 1: </a:t>
            </a:r>
            <a:r>
              <a:rPr lang="en-US" sz="9600" dirty="0" err="1">
                <a:solidFill>
                  <a:srgbClr val="000000"/>
                </a:solidFill>
                <a:latin typeface="Cambria" panose="02040503050406030204" pitchFamily="18" charset="0"/>
                <a:ea typeface="Cambria" panose="02040503050406030204" pitchFamily="18" charset="0"/>
                <a:cs typeface="Jua"/>
                <a:sym typeface="Jua"/>
              </a:rPr>
              <a:t>Chăm</a:t>
            </a:r>
            <a:r>
              <a:rPr lang="en-US" sz="9600" dirty="0">
                <a:solidFill>
                  <a:srgbClr val="000000"/>
                </a:solidFill>
                <a:latin typeface="Cambria" panose="02040503050406030204" pitchFamily="18" charset="0"/>
                <a:ea typeface="Cambria" panose="02040503050406030204" pitchFamily="18" charset="0"/>
                <a:cs typeface="Jua"/>
                <a:sym typeface="Jua"/>
              </a:rPr>
              <a:t> </a:t>
            </a:r>
            <a:r>
              <a:rPr lang="en-US" sz="9600" dirty="0" err="1">
                <a:solidFill>
                  <a:srgbClr val="000000"/>
                </a:solidFill>
                <a:latin typeface="Cambria" panose="02040503050406030204" pitchFamily="18" charset="0"/>
                <a:ea typeface="Cambria" panose="02040503050406030204" pitchFamily="18" charset="0"/>
                <a:cs typeface="Jua"/>
                <a:sym typeface="Jua"/>
              </a:rPr>
              <a:t>sóc</a:t>
            </a:r>
            <a:r>
              <a:rPr lang="en-US" sz="9600" dirty="0">
                <a:solidFill>
                  <a:srgbClr val="000000"/>
                </a:solidFill>
                <a:latin typeface="Cambria" panose="02040503050406030204" pitchFamily="18" charset="0"/>
                <a:ea typeface="Cambria" panose="02040503050406030204" pitchFamily="18" charset="0"/>
                <a:cs typeface="Jua"/>
                <a:sym typeface="Jua"/>
              </a:rPr>
              <a:t> </a:t>
            </a:r>
            <a:r>
              <a:rPr lang="en-US" sz="9600" dirty="0" err="1">
                <a:solidFill>
                  <a:srgbClr val="000000"/>
                </a:solidFill>
                <a:latin typeface="Cambria" panose="02040503050406030204" pitchFamily="18" charset="0"/>
                <a:ea typeface="Cambria" panose="02040503050406030204" pitchFamily="18" charset="0"/>
                <a:cs typeface="Jua"/>
                <a:sym typeface="Jua"/>
              </a:rPr>
              <a:t>và</a:t>
            </a:r>
            <a:r>
              <a:rPr lang="en-US" sz="9600" dirty="0">
                <a:solidFill>
                  <a:srgbClr val="000000"/>
                </a:solidFill>
                <a:latin typeface="Cambria" panose="02040503050406030204" pitchFamily="18" charset="0"/>
                <a:ea typeface="Cambria" panose="02040503050406030204" pitchFamily="18" charset="0"/>
                <a:cs typeface="Jua"/>
                <a:sym typeface="Jua"/>
              </a:rPr>
              <a:t> </a:t>
            </a:r>
            <a:r>
              <a:rPr lang="en-US" sz="9600" dirty="0" err="1">
                <a:solidFill>
                  <a:srgbClr val="000000"/>
                </a:solidFill>
                <a:latin typeface="Cambria" panose="02040503050406030204" pitchFamily="18" charset="0"/>
                <a:ea typeface="Cambria" panose="02040503050406030204" pitchFamily="18" charset="0"/>
                <a:cs typeface="Jua"/>
                <a:sym typeface="Jua"/>
              </a:rPr>
              <a:t>bảo</a:t>
            </a:r>
            <a:r>
              <a:rPr lang="en-US" sz="9600" dirty="0">
                <a:solidFill>
                  <a:srgbClr val="000000"/>
                </a:solidFill>
                <a:latin typeface="Cambria" panose="02040503050406030204" pitchFamily="18" charset="0"/>
                <a:ea typeface="Cambria" panose="02040503050406030204" pitchFamily="18" charset="0"/>
                <a:cs typeface="Jua"/>
                <a:sym typeface="Jua"/>
              </a:rPr>
              <a:t> </a:t>
            </a:r>
            <a:r>
              <a:rPr lang="en-US" sz="9600" dirty="0" err="1">
                <a:solidFill>
                  <a:srgbClr val="000000"/>
                </a:solidFill>
                <a:latin typeface="Cambria" panose="02040503050406030204" pitchFamily="18" charset="0"/>
                <a:ea typeface="Cambria" panose="02040503050406030204" pitchFamily="18" charset="0"/>
                <a:cs typeface="Jua"/>
                <a:sym typeface="Jua"/>
              </a:rPr>
              <a:t>vệ</a:t>
            </a:r>
            <a:r>
              <a:rPr lang="en-US" sz="9600" dirty="0">
                <a:solidFill>
                  <a:srgbClr val="000000"/>
                </a:solidFill>
                <a:latin typeface="Cambria" panose="02040503050406030204" pitchFamily="18" charset="0"/>
                <a:ea typeface="Cambria" panose="02040503050406030204" pitchFamily="18" charset="0"/>
                <a:cs typeface="Jua"/>
                <a:sym typeface="Jua"/>
              </a:rPr>
              <a:t> </a:t>
            </a:r>
            <a:r>
              <a:rPr lang="en-US" sz="9600" dirty="0" err="1">
                <a:solidFill>
                  <a:srgbClr val="000000"/>
                </a:solidFill>
                <a:latin typeface="Cambria" panose="02040503050406030204" pitchFamily="18" charset="0"/>
                <a:ea typeface="Cambria" panose="02040503050406030204" pitchFamily="18" charset="0"/>
                <a:cs typeface="Jua"/>
                <a:sym typeface="Jua"/>
              </a:rPr>
              <a:t>sức</a:t>
            </a:r>
            <a:r>
              <a:rPr lang="en-US" sz="9600" dirty="0">
                <a:solidFill>
                  <a:srgbClr val="000000"/>
                </a:solidFill>
                <a:latin typeface="Cambria" panose="02040503050406030204" pitchFamily="18" charset="0"/>
                <a:ea typeface="Cambria" panose="02040503050406030204" pitchFamily="18" charset="0"/>
                <a:cs typeface="Jua"/>
                <a:sym typeface="Jua"/>
              </a:rPr>
              <a:t> </a:t>
            </a:r>
            <a:r>
              <a:rPr lang="en-US" sz="9600" dirty="0" err="1">
                <a:solidFill>
                  <a:srgbClr val="000000"/>
                </a:solidFill>
                <a:latin typeface="Cambria" panose="02040503050406030204" pitchFamily="18" charset="0"/>
                <a:ea typeface="Cambria" panose="02040503050406030204" pitchFamily="18" charset="0"/>
                <a:cs typeface="Jua"/>
                <a:sym typeface="Jua"/>
              </a:rPr>
              <a:t>khoẻ</a:t>
            </a:r>
            <a:r>
              <a:rPr lang="en-US" sz="9600" dirty="0">
                <a:solidFill>
                  <a:srgbClr val="000000"/>
                </a:solidFill>
                <a:latin typeface="Cambria" panose="02040503050406030204" pitchFamily="18" charset="0"/>
                <a:ea typeface="Cambria" panose="02040503050406030204" pitchFamily="18" charset="0"/>
                <a:cs typeface="Jua"/>
                <a:sym typeface="Jua"/>
              </a:rPr>
              <a:t> </a:t>
            </a:r>
            <a:r>
              <a:rPr lang="en-US" sz="9600" dirty="0" err="1">
                <a:solidFill>
                  <a:srgbClr val="000000"/>
                </a:solidFill>
                <a:latin typeface="Cambria" panose="02040503050406030204" pitchFamily="18" charset="0"/>
                <a:ea typeface="Cambria" panose="02040503050406030204" pitchFamily="18" charset="0"/>
                <a:cs typeface="Jua"/>
                <a:sym typeface="Jua"/>
              </a:rPr>
              <a:t>tuổi</a:t>
            </a:r>
            <a:r>
              <a:rPr lang="en-US" sz="9600" dirty="0">
                <a:solidFill>
                  <a:srgbClr val="000000"/>
                </a:solidFill>
                <a:latin typeface="Cambria" panose="02040503050406030204" pitchFamily="18" charset="0"/>
                <a:ea typeface="Cambria" panose="02040503050406030204" pitchFamily="18" charset="0"/>
                <a:cs typeface="Jua"/>
                <a:sym typeface="Jua"/>
              </a:rPr>
              <a:t> </a:t>
            </a:r>
            <a:r>
              <a:rPr lang="en-US" sz="9600" dirty="0" err="1">
                <a:solidFill>
                  <a:srgbClr val="000000"/>
                </a:solidFill>
                <a:latin typeface="Cambria" panose="02040503050406030204" pitchFamily="18" charset="0"/>
                <a:ea typeface="Cambria" panose="02040503050406030204" pitchFamily="18" charset="0"/>
                <a:cs typeface="Jua"/>
                <a:sym typeface="Jua"/>
              </a:rPr>
              <a:t>dậy</a:t>
            </a:r>
            <a:r>
              <a:rPr lang="en-US" sz="9600" dirty="0">
                <a:solidFill>
                  <a:srgbClr val="000000"/>
                </a:solidFill>
                <a:latin typeface="Cambria" panose="02040503050406030204" pitchFamily="18" charset="0"/>
                <a:ea typeface="Cambria" panose="02040503050406030204" pitchFamily="18" charset="0"/>
                <a:cs typeface="Jua"/>
                <a:sym typeface="Jua"/>
              </a:rPr>
              <a:t> </a:t>
            </a:r>
            <a:r>
              <a:rPr lang="en-US" sz="9600" dirty="0" err="1">
                <a:solidFill>
                  <a:srgbClr val="000000"/>
                </a:solidFill>
                <a:latin typeface="Cambria" panose="02040503050406030204" pitchFamily="18" charset="0"/>
                <a:ea typeface="Cambria" panose="02040503050406030204" pitchFamily="18" charset="0"/>
                <a:cs typeface="Jua"/>
                <a:sym typeface="Jua"/>
              </a:rPr>
              <a:t>thì</a:t>
            </a:r>
            <a:r>
              <a:rPr lang="en-US" sz="9600" dirty="0">
                <a:solidFill>
                  <a:srgbClr val="000000"/>
                </a:solidFill>
                <a:latin typeface="Cambria" panose="02040503050406030204" pitchFamily="18" charset="0"/>
                <a:ea typeface="Cambria" panose="02040503050406030204" pitchFamily="18" charset="0"/>
                <a:cs typeface="Jua"/>
                <a:sym typeface="Jua"/>
              </a:rPr>
              <a:t>.</a:t>
            </a:r>
          </a:p>
        </p:txBody>
      </p:sp>
      <p:sp>
        <p:nvSpPr>
          <p:cNvPr id="7"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08340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73;p10">
            <a:extLst>
              <a:ext uri="{FF2B5EF4-FFF2-40B4-BE49-F238E27FC236}">
                <a16:creationId xmlns:a16="http://schemas.microsoft.com/office/drawing/2014/main" xmlns="" id="{07CBC71C-2641-A6E0-0B3F-3DE19319DF9B}"/>
              </a:ext>
            </a:extLst>
          </p:cNvPr>
          <p:cNvSpPr/>
          <p:nvPr/>
        </p:nvSpPr>
        <p:spPr>
          <a:xfrm>
            <a:off x="266194" y="426357"/>
            <a:ext cx="17412206" cy="173660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4800" b="1" kern="0" dirty="0">
                <a:solidFill>
                  <a:srgbClr val="244061"/>
                </a:solidFill>
                <a:latin typeface="Calibri"/>
                <a:ea typeface="Calibri"/>
                <a:cs typeface="Calibri"/>
                <a:sym typeface="Calibri"/>
              </a:rPr>
              <a:t>Quan sát hình 1 đến hình 8, nêu những việc các bạn cần làm để chăm sóc, bảo vệ sức khoẻ thể chất và tinh thần tuổi dậy thì.</a:t>
            </a:r>
          </a:p>
        </p:txBody>
      </p:sp>
      <p:pic>
        <p:nvPicPr>
          <p:cNvPr id="3" name="Picture 2">
            <a:extLst>
              <a:ext uri="{FF2B5EF4-FFF2-40B4-BE49-F238E27FC236}">
                <a16:creationId xmlns:a16="http://schemas.microsoft.com/office/drawing/2014/main" xmlns="" id="{C188B48D-D606-E22D-0944-D6B228B1D37A}"/>
              </a:ext>
            </a:extLst>
          </p:cNvPr>
          <p:cNvPicPr>
            <a:picLocks noChangeAspect="1"/>
          </p:cNvPicPr>
          <p:nvPr/>
        </p:nvPicPr>
        <p:blipFill>
          <a:blip r:embed="rId2"/>
          <a:stretch>
            <a:fillRect/>
          </a:stretch>
        </p:blipFill>
        <p:spPr>
          <a:xfrm>
            <a:off x="2057400" y="2933700"/>
            <a:ext cx="14080309" cy="6781800"/>
          </a:xfrm>
          <a:prstGeom prst="rect">
            <a:avLst/>
          </a:prstGeom>
        </p:spPr>
      </p:pic>
    </p:spTree>
    <p:extLst>
      <p:ext uri="{BB962C8B-B14F-4D97-AF65-F5344CB8AC3E}">
        <p14:creationId xmlns:p14="http://schemas.microsoft.com/office/powerpoint/2010/main" val="25335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D43B172-2904-AEA3-A9BE-27D7F0F7CF57}"/>
              </a:ext>
            </a:extLst>
          </p:cNvPr>
          <p:cNvPicPr>
            <a:picLocks noChangeAspect="1"/>
          </p:cNvPicPr>
          <p:nvPr/>
        </p:nvPicPr>
        <p:blipFill>
          <a:blip r:embed="rId2"/>
          <a:stretch>
            <a:fillRect/>
          </a:stretch>
        </p:blipFill>
        <p:spPr>
          <a:xfrm>
            <a:off x="3352800" y="0"/>
            <a:ext cx="11201400" cy="10001020"/>
          </a:xfrm>
          <a:prstGeom prst="rect">
            <a:avLst/>
          </a:prstGeom>
        </p:spPr>
      </p:pic>
    </p:spTree>
    <p:extLst>
      <p:ext uri="{BB962C8B-B14F-4D97-AF65-F5344CB8AC3E}">
        <p14:creationId xmlns:p14="http://schemas.microsoft.com/office/powerpoint/2010/main" val="136285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266194" y="426357"/>
            <a:ext cx="17412206"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6000" b="1" kern="0" dirty="0">
                <a:solidFill>
                  <a:srgbClr val="244061"/>
                </a:solidFill>
                <a:latin typeface="Calibri"/>
                <a:ea typeface="Calibri"/>
                <a:cs typeface="Calibri"/>
                <a:sym typeface="Calibri"/>
              </a:rPr>
              <a:t>Nêu những việc làm khác để chăm sóc, bảo vệ sức khoẻ thể chất và tinh thần tuổi dậy thì?</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2" name="Freeform 4">
            <a:extLst>
              <a:ext uri="{FF2B5EF4-FFF2-40B4-BE49-F238E27FC236}">
                <a16:creationId xmlns:a16="http://schemas.microsoft.com/office/drawing/2014/main" xmlns="" id="{F429F77B-6796-9B9A-0B56-1DD1F5CE6AD7}"/>
              </a:ext>
            </a:extLst>
          </p:cNvPr>
          <p:cNvSpPr/>
          <p:nvPr/>
        </p:nvSpPr>
        <p:spPr>
          <a:xfrm>
            <a:off x="5867400" y="346710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xmlns="" id="{9C3BF8B3-D091-9050-E8D5-0FDA33C24CC1}"/>
              </a:ext>
            </a:extLst>
          </p:cNvPr>
          <p:cNvSpPr/>
          <p:nvPr/>
        </p:nvSpPr>
        <p:spPr>
          <a:xfrm>
            <a:off x="6805144" y="437940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6477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2491526">
            <a:off x="12753258" y="778575"/>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2">
              <a:alphaModFix amt="56000"/>
              <a:extLst>
                <a:ext uri="{96DAC541-7B7A-43D3-8B79-37D633B846F1}">
                  <asvg:svgBlip xmlns:asvg="http://schemas.microsoft.com/office/drawing/2016/SVG/main" xmlns="" r:embed="rId3"/>
                </a:ext>
              </a:extLst>
            </a:blip>
            <a:stretch>
              <a:fillRect/>
            </a:stretch>
          </a:blipFill>
          <a:ln cap="sq">
            <a:noFill/>
            <a:prstDash val="solid"/>
            <a:miter/>
          </a:ln>
        </p:spPr>
        <p:txBody>
          <a:bodyPr/>
          <a:lstStyle/>
          <a:p>
            <a:endParaRPr lang="en-US"/>
          </a:p>
        </p:txBody>
      </p:sp>
      <p:sp>
        <p:nvSpPr>
          <p:cNvPr id="3" name="Freeform 3"/>
          <p:cNvSpPr/>
          <p:nvPr/>
        </p:nvSpPr>
        <p:spPr>
          <a:xfrm rot="-5400000">
            <a:off x="6858001" y="-1409701"/>
            <a:ext cx="9220199" cy="13182602"/>
          </a:xfrm>
          <a:custGeom>
            <a:avLst/>
            <a:gdLst/>
            <a:ahLst/>
            <a:cxnLst/>
            <a:rect l="l" t="t" r="r" b="b"/>
            <a:pathLst>
              <a:path w="6745802" h="8561568">
                <a:moveTo>
                  <a:pt x="0" y="0"/>
                </a:moveTo>
                <a:lnTo>
                  <a:pt x="6745802" y="0"/>
                </a:lnTo>
                <a:lnTo>
                  <a:pt x="6745802" y="8561568"/>
                </a:lnTo>
                <a:lnTo>
                  <a:pt x="0" y="85615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xmlns="" id="{DE7F06D2-B12A-13E4-151D-FB556DA19018}"/>
              </a:ext>
            </a:extLst>
          </p:cNvPr>
          <p:cNvGrpSpPr/>
          <p:nvPr/>
        </p:nvGrpSpPr>
        <p:grpSpPr>
          <a:xfrm>
            <a:off x="21771" y="4305300"/>
            <a:ext cx="4457700" cy="4256740"/>
            <a:chOff x="1028700" y="2944160"/>
            <a:chExt cx="6162868" cy="6085832"/>
          </a:xfrm>
        </p:grpSpPr>
        <p:sp>
          <p:nvSpPr>
            <p:cNvPr id="4" name="Freeform 4"/>
            <p:cNvSpPr/>
            <p:nvPr/>
          </p:nvSpPr>
          <p:spPr>
            <a:xfrm>
              <a:off x="1028700" y="294416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966444" y="385646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8"/>
              <a:stretch>
                <a:fillRect/>
              </a:stretch>
            </a:blipFill>
          </p:spPr>
          <p:txBody>
            <a:bodyPr/>
            <a:lstStyle/>
            <a:p>
              <a:endParaRPr lang="en-US"/>
            </a:p>
          </p:txBody>
        </p:sp>
      </p:grpSp>
      <p:sp>
        <p:nvSpPr>
          <p:cNvPr id="6" name="Freeform 6"/>
          <p:cNvSpPr/>
          <p:nvPr/>
        </p:nvSpPr>
        <p:spPr>
          <a:xfrm flipH="1">
            <a:off x="14179201" y="7429500"/>
            <a:ext cx="4125128" cy="3006187"/>
          </a:xfrm>
          <a:custGeom>
            <a:avLst/>
            <a:gdLst/>
            <a:ahLst/>
            <a:cxnLst/>
            <a:rect l="l" t="t" r="r" b="b"/>
            <a:pathLst>
              <a:path w="4125128" h="3006187">
                <a:moveTo>
                  <a:pt x="4125128" y="0"/>
                </a:moveTo>
                <a:lnTo>
                  <a:pt x="0" y="0"/>
                </a:lnTo>
                <a:lnTo>
                  <a:pt x="0" y="3006187"/>
                </a:lnTo>
                <a:lnTo>
                  <a:pt x="4125128" y="3006187"/>
                </a:lnTo>
                <a:lnTo>
                  <a:pt x="4125128"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rot="-8637828">
            <a:off x="2020454" y="51006"/>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1">
              <a:alphaModFix amt="56000"/>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0" name="Freeform 10"/>
          <p:cNvSpPr/>
          <p:nvPr/>
        </p:nvSpPr>
        <p:spPr>
          <a:xfrm rot="-8637828">
            <a:off x="6628800" y="998869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2" name="Freeform 12"/>
          <p:cNvSpPr/>
          <p:nvPr/>
        </p:nvSpPr>
        <p:spPr>
          <a:xfrm rot="5581031">
            <a:off x="-244986" y="7498657"/>
            <a:ext cx="1399032" cy="4114800"/>
          </a:xfrm>
          <a:custGeom>
            <a:avLst/>
            <a:gdLst/>
            <a:ahLst/>
            <a:cxnLst/>
            <a:rect l="l" t="t" r="r" b="b"/>
            <a:pathLst>
              <a:path w="1399032" h="4114800">
                <a:moveTo>
                  <a:pt x="0" y="0"/>
                </a:moveTo>
                <a:lnTo>
                  <a:pt x="1399032" y="0"/>
                </a:lnTo>
                <a:lnTo>
                  <a:pt x="1399032"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xmlns="" id="{4642DCB6-C6D6-5B81-7F16-77E145A71FB4}"/>
              </a:ext>
            </a:extLst>
          </p:cNvPr>
          <p:cNvSpPr txBox="1"/>
          <p:nvPr/>
        </p:nvSpPr>
        <p:spPr>
          <a:xfrm>
            <a:off x="5257800" y="1409700"/>
            <a:ext cx="12573000" cy="6247864"/>
          </a:xfrm>
          <a:prstGeom prst="rect">
            <a:avLst/>
          </a:prstGeom>
          <a:noFill/>
        </p:spPr>
        <p:txBody>
          <a:bodyPr wrap="square" rtlCol="0">
            <a:spAutoFit/>
          </a:bodyPr>
          <a:lstStyle/>
          <a:p>
            <a:pPr algn="just"/>
            <a:r>
              <a:rPr lang="vi-VN" sz="5000" b="1" dirty="0">
                <a:solidFill>
                  <a:srgbClr val="FF0000"/>
                </a:solidFill>
                <a:latin typeface="Cambria" panose="02040503050406030204" pitchFamily="18" charset="0"/>
                <a:ea typeface="Cambria" panose="02040503050406030204" pitchFamily="18" charset="0"/>
              </a:rPr>
              <a:t>Một số việc </a:t>
            </a:r>
            <a:r>
              <a:rPr lang="en-US" sz="5000" b="1" dirty="0">
                <a:solidFill>
                  <a:srgbClr val="FF0000"/>
                </a:solidFill>
                <a:latin typeface="Cambria" panose="02040503050406030204" pitchFamily="18" charset="0"/>
                <a:ea typeface="Cambria" panose="02040503050406030204" pitchFamily="18" charset="0"/>
              </a:rPr>
              <a:t>k</a:t>
            </a:r>
            <a:r>
              <a:rPr lang="vi-VN" sz="5000" b="1" dirty="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5000" b="1" dirty="0">
                <a:solidFill>
                  <a:srgbClr val="FF0000"/>
                </a:solidFill>
                <a:latin typeface="Cambria" panose="02040503050406030204" pitchFamily="18" charset="0"/>
                <a:ea typeface="Cambria" panose="02040503050406030204" pitchFamily="18" charset="0"/>
              </a:rPr>
              <a:t>:</a:t>
            </a:r>
          </a:p>
          <a:p>
            <a:pPr algn="just"/>
            <a:r>
              <a:rPr lang="en-US" sz="5000" dirty="0">
                <a:solidFill>
                  <a:srgbClr val="FF0000"/>
                </a:solidFill>
                <a:latin typeface="Cambria" panose="02040503050406030204" pitchFamily="18" charset="0"/>
                <a:ea typeface="Cambria" panose="02040503050406030204" pitchFamily="18" charset="0"/>
              </a:rPr>
              <a:t>T</a:t>
            </a:r>
            <a:r>
              <a:rPr lang="vi-VN" sz="5000" dirty="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5000" dirty="0">
                <a:solidFill>
                  <a:srgbClr val="FF0000"/>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black and orange text&#10;&#10;Description automatically generated">
            <a:extLst>
              <a:ext uri="{FF2B5EF4-FFF2-40B4-BE49-F238E27FC236}">
                <a16:creationId xmlns:a16="http://schemas.microsoft.com/office/drawing/2014/main" xmlns="" id="{FC1D0CBB-AB26-6DFF-B549-69A920E7DF1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800" y="3848100"/>
            <a:ext cx="16131414" cy="3889585"/>
          </a:xfrm>
          <a:prstGeom prst="rect">
            <a:avLst/>
          </a:prstGeom>
        </p:spPr>
      </p:pic>
    </p:spTree>
    <p:extLst>
      <p:ext uri="{BB962C8B-B14F-4D97-AF65-F5344CB8AC3E}">
        <p14:creationId xmlns:p14="http://schemas.microsoft.com/office/powerpoint/2010/main" val="6517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xmlns="" id="{6F70A492-51AF-C838-915B-550243EA4B9E}"/>
              </a:ext>
            </a:extLst>
          </p:cNvPr>
          <p:cNvSpPr txBox="1"/>
          <p:nvPr/>
        </p:nvSpPr>
        <p:spPr>
          <a:xfrm>
            <a:off x="1295400" y="2171700"/>
            <a:ext cx="16383000" cy="6524863"/>
          </a:xfrm>
          <a:prstGeom prst="rect">
            <a:avLst/>
          </a:prstGeom>
          <a:noFill/>
        </p:spPr>
        <p:txBody>
          <a:bodyPr wrap="square" rtlCol="0">
            <a:spAutoFit/>
          </a:bodyPr>
          <a:lstStyle/>
          <a:p>
            <a:pPr algn="ctr"/>
            <a:r>
              <a:rPr lang="vi-VN" sz="3800" b="1" dirty="0">
                <a:latin typeface="Cambria" panose="02040503050406030204" pitchFamily="18" charset="0"/>
                <a:ea typeface="Cambria" panose="02040503050406030204" pitchFamily="18" charset="0"/>
              </a:rPr>
              <a:t>PHIẾU BÀI TẬP </a:t>
            </a:r>
            <a:endParaRPr lang="en-US" sz="3800" b="1"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Khoanh vào một ý đúng ở mỗi câu sau:</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1. Đặc điểm phát triển cơ thể tuổi dậy thì:</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Tăng nhanh về chiều cao.</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nhanh về ngôn ngữ.</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Chiều cao, cân nặng tăng chậm.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Mọc đủ răng sữa.</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Chất đạm và chất béo.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Vi-ta-min D và chất khoáng (can-xi). </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Chất bột đường và chất đạm.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Chất béo và chất bột đường.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3. Chơi môn thể thao vận động nhiều giúp:</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Phát triển trí thông minh.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cơ bắp và cân nặng.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Phát triển chiều cao.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Phát triển hệ cơ và xương</a:t>
            </a:r>
            <a:endParaRPr lang="en-US" sz="3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xmlns=""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892</Words>
  <Application>Microsoft Office PowerPoint</Application>
  <PresentationFormat>Custom</PresentationFormat>
  <Paragraphs>59</Paragraphs>
  <Slides>15</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Cambria</vt:lpstr>
      <vt:lpstr>Jua</vt:lpstr>
      <vt:lpstr>Times New Roman</vt:lpstr>
      <vt:lpstr>字魂59号-创粗黑</vt:lpstr>
      <vt:lpstr>等线</vt:lpstr>
      <vt:lpstr>等线 Light</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STD_NHA</cp:lastModifiedBy>
  <cp:revision>17</cp:revision>
  <dcterms:created xsi:type="dcterms:W3CDTF">2006-08-16T00:00:00Z</dcterms:created>
  <dcterms:modified xsi:type="dcterms:W3CDTF">2025-03-19T01:41:39Z</dcterms:modified>
  <dc:identifier>DAGYIOoSE4U</dc:identifier>
</cp:coreProperties>
</file>