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65" r:id="rId2"/>
    <p:sldId id="333" r:id="rId3"/>
    <p:sldId id="337" r:id="rId4"/>
    <p:sldId id="257" r:id="rId5"/>
    <p:sldId id="339" r:id="rId6"/>
    <p:sldId id="335" r:id="rId7"/>
    <p:sldId id="360" r:id="rId8"/>
    <p:sldId id="347" r:id="rId9"/>
    <p:sldId id="361" r:id="rId10"/>
    <p:sldId id="362" r:id="rId11"/>
    <p:sldId id="363" r:id="rId12"/>
    <p:sldId id="296" r:id="rId13"/>
    <p:sldId id="351" r:id="rId14"/>
    <p:sldId id="364" r:id="rId15"/>
    <p:sldId id="356"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86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96D4B-8E5E-4677-B750-6368D82B6853}"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16CCB-10D4-4742-9357-E564B78D62B2}" type="slidenum">
              <a:rPr lang="en-US" smtClean="0"/>
              <a:t>‹#›</a:t>
            </a:fld>
            <a:endParaRPr lang="en-US"/>
          </a:p>
        </p:txBody>
      </p:sp>
    </p:spTree>
    <p:extLst>
      <p:ext uri="{BB962C8B-B14F-4D97-AF65-F5344CB8AC3E}">
        <p14:creationId xmlns:p14="http://schemas.microsoft.com/office/powerpoint/2010/main" val="256349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82D304-EDC7-4E5F-900A-5D5F6808782A}" type="slidenum">
              <a:rPr lang="en-US" smtClean="0"/>
              <a:t>1</a:t>
            </a:fld>
            <a:endParaRPr lang="en-US"/>
          </a:p>
        </p:txBody>
      </p:sp>
    </p:spTree>
    <p:extLst>
      <p:ext uri="{BB962C8B-B14F-4D97-AF65-F5344CB8AC3E}">
        <p14:creationId xmlns:p14="http://schemas.microsoft.com/office/powerpoint/2010/main" val="26580256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141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D7C82-45BF-42C4-BB03-EB2635A1335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F32C3B7-F8B0-40AD-922D-5CA43082E722}"/>
              </a:ext>
            </a:extLst>
          </p:cNvPr>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id="{11C1F0BA-51A0-43F5-93C8-AE07CB8A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531D9D48-BAFB-4EF4-8AEA-D81F19665C6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2025/3/19</a:t>
            </a:fld>
            <a:endParaRPr lang="zh-CN" altLang="en-US" dirty="0"/>
          </a:p>
        </p:txBody>
      </p:sp>
      <p:sp>
        <p:nvSpPr>
          <p:cNvPr id="6" name="页脚占位符 5">
            <a:extLst>
              <a:ext uri="{FF2B5EF4-FFF2-40B4-BE49-F238E27FC236}">
                <a16:creationId xmlns:a16="http://schemas.microsoft.com/office/drawing/2014/main" id="{619E6E0E-5BDC-45AD-8B75-1CD801F9B0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BE108B90-A0BB-40B7-8D5D-67DFAD281BD0}"/>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765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6BAB-AE27-40EC-A8F2-096CEC28981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C623A35-1B60-4FC4-9CAF-E190BA3E435C}"/>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04B66B7F-3F31-4FD6-BF1E-69FD6A18DF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28F2739C-5817-465C-BCB8-FD7D39E9307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2025/3/19</a:t>
            </a:fld>
            <a:endParaRPr lang="zh-CN" altLang="en-US" dirty="0"/>
          </a:p>
        </p:txBody>
      </p:sp>
      <p:sp>
        <p:nvSpPr>
          <p:cNvPr id="6" name="页脚占位符 5">
            <a:extLst>
              <a:ext uri="{FF2B5EF4-FFF2-40B4-BE49-F238E27FC236}">
                <a16:creationId xmlns:a16="http://schemas.microsoft.com/office/drawing/2014/main" id="{E7644EA8-0DA7-4EB9-95D1-CA413158ECBE}"/>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4F21CCCA-3266-4D3C-802E-0720824F5BB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727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E01D-4FBD-4A60-8631-1DF5DB9F84F4}"/>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C0CC2518-D43B-46FB-B483-103387665313}"/>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ADA9CF7-4EE4-4FFE-B3B5-A3BDE4384D55}"/>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2025/3/19</a:t>
            </a:fld>
            <a:endParaRPr lang="zh-CN" altLang="en-US" dirty="0"/>
          </a:p>
        </p:txBody>
      </p:sp>
      <p:sp>
        <p:nvSpPr>
          <p:cNvPr id="5" name="页脚占位符 4">
            <a:extLst>
              <a:ext uri="{FF2B5EF4-FFF2-40B4-BE49-F238E27FC236}">
                <a16:creationId xmlns:a16="http://schemas.microsoft.com/office/drawing/2014/main" id="{F456ECCF-8082-496F-AD53-3AD9EF8866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1DA18224-ED6E-4BEC-A274-D395EE082B5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4206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8E743E-6B14-4812-919D-5E7ADBFEE0E7}"/>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86679F42-7C53-476C-A5A1-B19629551D8F}"/>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B137755-32BB-424F-BC96-080069C4EDE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2025/3/19</a:t>
            </a:fld>
            <a:endParaRPr lang="zh-CN" altLang="en-US" dirty="0"/>
          </a:p>
        </p:txBody>
      </p:sp>
      <p:sp>
        <p:nvSpPr>
          <p:cNvPr id="5" name="页脚占位符 4">
            <a:extLst>
              <a:ext uri="{FF2B5EF4-FFF2-40B4-BE49-F238E27FC236}">
                <a16:creationId xmlns:a16="http://schemas.microsoft.com/office/drawing/2014/main" id="{943CEF99-409C-42D3-9492-C4C204205860}"/>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33A52D60-EB74-42F7-96D8-5F5248C5D2E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456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9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9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12058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73F4B-476D-4BFF-81E1-2913B6B1431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659F8AD-BFC6-4753-A5E0-99AADCD6458F}"/>
              </a:ext>
            </a:extLst>
          </p:cNvPr>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6B3DDEB-211D-45C0-B013-D7422776E94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2025/3/19</a:t>
            </a:fld>
            <a:endParaRPr lang="zh-CN" altLang="en-US" dirty="0"/>
          </a:p>
        </p:txBody>
      </p:sp>
      <p:sp>
        <p:nvSpPr>
          <p:cNvPr id="5" name="页脚占位符 4">
            <a:extLst>
              <a:ext uri="{FF2B5EF4-FFF2-40B4-BE49-F238E27FC236}">
                <a16:creationId xmlns:a16="http://schemas.microsoft.com/office/drawing/2014/main" id="{4D4CAD85-F988-49FE-B2DF-36DF795433F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08CC41DA-4295-4104-8D49-01F05A1F47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0655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41C99-B9AC-4C20-983D-A87BAD9FC504}"/>
              </a:ext>
            </a:extLst>
          </p:cNvPr>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EB9D56E1-004C-4257-9378-437E7671D66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E069AB6B-EECF-455B-9FFA-768A4B6D3A50}"/>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2025/3/19</a:t>
            </a:fld>
            <a:endParaRPr lang="zh-CN" altLang="en-US" dirty="0"/>
          </a:p>
        </p:txBody>
      </p:sp>
      <p:sp>
        <p:nvSpPr>
          <p:cNvPr id="5" name="页脚占位符 4">
            <a:extLst>
              <a:ext uri="{FF2B5EF4-FFF2-40B4-BE49-F238E27FC236}">
                <a16:creationId xmlns:a16="http://schemas.microsoft.com/office/drawing/2014/main" id="{99CE22D4-6ADE-41C5-9B14-1C2FBB280C26}"/>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6E32184D-9BFF-4992-8D90-61D6E07C9E8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631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CD9B9-8D70-4F32-8BCF-A6D6E6F91BA0}"/>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059CB31-FAB9-4797-9F87-08662457A044}"/>
              </a:ext>
            </a:extLst>
          </p:cNvPr>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4D7E2A11-6BBC-49F0-B07C-E0E154DDA80A}"/>
              </a:ext>
            </a:extLst>
          </p:cNvPr>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411E7575-A71B-4911-989F-EE91732F1C9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2025/3/19</a:t>
            </a:fld>
            <a:endParaRPr lang="zh-CN" altLang="en-US" dirty="0"/>
          </a:p>
        </p:txBody>
      </p:sp>
      <p:sp>
        <p:nvSpPr>
          <p:cNvPr id="6" name="页脚占位符 5">
            <a:extLst>
              <a:ext uri="{FF2B5EF4-FFF2-40B4-BE49-F238E27FC236}">
                <a16:creationId xmlns:a16="http://schemas.microsoft.com/office/drawing/2014/main" id="{85E05285-3348-4A85-B637-47FA09A7D79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2DA02FEB-D2EC-4808-8DCC-3AA966D3CC1B}"/>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5004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2025/3/19</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1547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2025/3/19</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5088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82EEE-87E8-4E6E-BCDA-CE4F0ED74AA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19BB196D-E7D7-49A3-8462-956EFD80777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2025/3/19</a:t>
            </a:fld>
            <a:endParaRPr lang="zh-CN" altLang="en-US" dirty="0"/>
          </a:p>
        </p:txBody>
      </p:sp>
      <p:sp>
        <p:nvSpPr>
          <p:cNvPr id="4" name="页脚占位符 3">
            <a:extLst>
              <a:ext uri="{FF2B5EF4-FFF2-40B4-BE49-F238E27FC236}">
                <a16:creationId xmlns:a16="http://schemas.microsoft.com/office/drawing/2014/main" id="{29C208EA-E8E7-43DC-A4BC-9C53B2699301}"/>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a:extLst>
              <a:ext uri="{FF2B5EF4-FFF2-40B4-BE49-F238E27FC236}">
                <a16:creationId xmlns:a16="http://schemas.microsoft.com/office/drawing/2014/main" id="{85C5EDCD-39C0-4F7A-9E19-B57F3083AF1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6243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C23D66-D83F-4014-A8B4-8DCD9997A4E3}"/>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2025/3/19</a:t>
            </a:fld>
            <a:endParaRPr lang="zh-CN" altLang="en-US" dirty="0"/>
          </a:p>
        </p:txBody>
      </p:sp>
      <p:sp>
        <p:nvSpPr>
          <p:cNvPr id="3" name="页脚占位符 2">
            <a:extLst>
              <a:ext uri="{FF2B5EF4-FFF2-40B4-BE49-F238E27FC236}">
                <a16:creationId xmlns:a16="http://schemas.microsoft.com/office/drawing/2014/main" id="{120EA144-D34E-4A77-AB3B-6805BB0B0577}"/>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a:extLst>
              <a:ext uri="{FF2B5EF4-FFF2-40B4-BE49-F238E27FC236}">
                <a16:creationId xmlns:a16="http://schemas.microsoft.com/office/drawing/2014/main" id="{E4286206-A366-4124-853A-FEC7F13A246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2615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34130384-7956-DD1C-F94B-0F514016B47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789043" y="-1"/>
            <a:ext cx="1638829" cy="1638829"/>
          </a:xfrm>
          <a:prstGeom prst="rect">
            <a:avLst/>
          </a:prstGeom>
        </p:spPr>
      </p:pic>
    </p:spTree>
    <p:extLst>
      <p:ext uri="{BB962C8B-B14F-4D97-AF65-F5344CB8AC3E}">
        <p14:creationId xmlns:p14="http://schemas.microsoft.com/office/powerpoint/2010/main" val="37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5.xml"/><Relationship Id="rId5" Type="http://schemas.microsoft.com/office/2007/relationships/hdphoto" Target="../media/hdphoto2.wdp"/><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9.xml"/><Relationship Id="rId5" Type="http://schemas.microsoft.com/office/2007/relationships/hdphoto" Target="../media/hdphoto3.wdp"/><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kids sitting on a field&#10;&#10;Description automatically generated">
            <a:extLst>
              <a:ext uri="{FF2B5EF4-FFF2-40B4-BE49-F238E27FC236}">
                <a16:creationId xmlns:a16="http://schemas.microsoft.com/office/drawing/2014/main" id="{AE492B05-A6EB-54D8-E7A6-64B7CD6B8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8952" cy="7066783"/>
          </a:xfrm>
          <a:prstGeom prst="rect">
            <a:avLst/>
          </a:prstGeom>
        </p:spPr>
      </p:pic>
      <p:sp>
        <p:nvSpPr>
          <p:cNvPr id="6" name="TextBox 5">
            <a:extLst>
              <a:ext uri="{FF2B5EF4-FFF2-40B4-BE49-F238E27FC236}">
                <a16:creationId xmlns:a16="http://schemas.microsoft.com/office/drawing/2014/main" id="{A962317A-0643-125F-93F2-30E824F0B54F}"/>
              </a:ext>
            </a:extLst>
          </p:cNvPr>
          <p:cNvSpPr txBox="1"/>
          <p:nvPr/>
        </p:nvSpPr>
        <p:spPr>
          <a:xfrm>
            <a:off x="1057080" y="1065890"/>
            <a:ext cx="10194016" cy="2677656"/>
          </a:xfrm>
          <a:prstGeom prst="rect">
            <a:avLst/>
          </a:prstGeom>
          <a:noFill/>
        </p:spPr>
        <p:txBody>
          <a:bodyPr wrap="square" rtlCol="0">
            <a:spAutoFit/>
          </a:bodyPr>
          <a:lstStyle/>
          <a:p>
            <a:pPr algn="ctr"/>
            <a:r>
              <a:rPr lang="en-US" sz="2800" b="1" dirty="0">
                <a:solidFill>
                  <a:srgbClr val="00B050"/>
                </a:solidFill>
                <a:latin typeface="Times New Roman" panose="02020603050405020304" pitchFamily="18" charset="0"/>
                <a:cs typeface="Times New Roman" panose="02020603050405020304" pitchFamily="18" charset="0"/>
              </a:rPr>
              <a:t>TRƯỜNG TIỂU HỌC QUANG TRUNG</a:t>
            </a:r>
          </a:p>
          <a:p>
            <a:pPr algn="ctr"/>
            <a:endParaRPr lang="en-US" sz="2800" b="1" dirty="0">
              <a:solidFill>
                <a:srgbClr val="00B050"/>
              </a:solidFill>
              <a:latin typeface="Times New Roman" panose="02020603050405020304" pitchFamily="18" charset="0"/>
              <a:cs typeface="Times New Roman" panose="02020603050405020304" pitchFamily="18" charset="0"/>
            </a:endParaRPr>
          </a:p>
          <a:p>
            <a:pPr algn="ctr"/>
            <a:r>
              <a:rPr lang="en-US" sz="2800" b="1" dirty="0">
                <a:solidFill>
                  <a:srgbClr val="00B050"/>
                </a:solidFill>
                <a:latin typeface="Times New Roman" panose="02020603050405020304" pitchFamily="18" charset="0"/>
                <a:cs typeface="Times New Roman" panose="02020603050405020304" pitchFamily="18" charset="0"/>
              </a:rPr>
              <a:t>MÔN: </a:t>
            </a:r>
            <a:r>
              <a:rPr lang="en-US" sz="2800" b="1" dirty="0" smtClean="0">
                <a:solidFill>
                  <a:srgbClr val="00B050"/>
                </a:solidFill>
                <a:latin typeface="Times New Roman" panose="02020603050405020304" pitchFamily="18" charset="0"/>
                <a:cs typeface="Times New Roman" panose="02020603050405020304" pitchFamily="18" charset="0"/>
              </a:rPr>
              <a:t>TIẾNG VIỆT</a:t>
            </a:r>
            <a:endParaRPr lang="en-US" sz="2800" b="1" dirty="0">
              <a:solidFill>
                <a:srgbClr val="00B050"/>
              </a:solidFill>
              <a:latin typeface="Times New Roman" panose="02020603050405020304" pitchFamily="18" charset="0"/>
              <a:cs typeface="Times New Roman" panose="02020603050405020304" pitchFamily="18" charset="0"/>
            </a:endParaRPr>
          </a:p>
          <a:p>
            <a:pPr algn="ctr"/>
            <a:r>
              <a:rPr lang="en-US" sz="2800" b="1" dirty="0" smtClean="0">
                <a:solidFill>
                  <a:srgbClr val="00B050"/>
                </a:solidFill>
                <a:latin typeface="Times New Roman" panose="02020603050405020304" pitchFamily="18" charset="0"/>
                <a:cs typeface="Times New Roman" panose="02020603050405020304" pitchFamily="18" charset="0"/>
              </a:rPr>
              <a:t>VIẾT: VIẾT CHƯƠNG TRÌNH HOẠT ĐỘNG (BÀI VIẾT SỐ 2)</a:t>
            </a:r>
            <a:endParaRPr lang="en-US" sz="2800" b="1" dirty="0" smtClean="0">
              <a:solidFill>
                <a:srgbClr val="00B050"/>
              </a:solidFill>
              <a:latin typeface="Times New Roman" panose="02020603050405020304" pitchFamily="18" charset="0"/>
              <a:cs typeface="Times New Roman" panose="02020603050405020304" pitchFamily="18" charset="0"/>
            </a:endParaRPr>
          </a:p>
          <a:p>
            <a:pPr algn="ctr"/>
            <a:r>
              <a:rPr lang="en-US" sz="2800" b="1" dirty="0" smtClean="0">
                <a:solidFill>
                  <a:srgbClr val="00B050"/>
                </a:solidFill>
                <a:latin typeface="Times New Roman" panose="02020603050405020304" pitchFamily="18" charset="0"/>
                <a:cs typeface="Times New Roman" panose="02020603050405020304" pitchFamily="18" charset="0"/>
              </a:rPr>
              <a:t>LỚP</a:t>
            </a:r>
            <a:r>
              <a:rPr lang="en-US" sz="2800" b="1" dirty="0">
                <a:solidFill>
                  <a:srgbClr val="00B050"/>
                </a:solidFill>
                <a:latin typeface="Times New Roman" panose="02020603050405020304" pitchFamily="18" charset="0"/>
                <a:cs typeface="Times New Roman" panose="02020603050405020304" pitchFamily="18" charset="0"/>
              </a:rPr>
              <a:t>: 5E</a:t>
            </a:r>
          </a:p>
          <a:p>
            <a:pPr algn="ctr"/>
            <a:r>
              <a:rPr lang="en-US" sz="2800" b="1" dirty="0">
                <a:solidFill>
                  <a:srgbClr val="00B050"/>
                </a:solidFill>
                <a:latin typeface="Times New Roman" panose="02020603050405020304" pitchFamily="18" charset="0"/>
                <a:cs typeface="Times New Roman" panose="02020603050405020304" pitchFamily="18" charset="0"/>
              </a:rPr>
              <a:t>GIÁO VIÊN: LÊ THỊ HẠNH</a:t>
            </a:r>
          </a:p>
        </p:txBody>
      </p:sp>
    </p:spTree>
    <p:custDataLst>
      <p:tags r:id="rId1"/>
    </p:custDataLst>
    <p:extLst>
      <p:ext uri="{BB962C8B-B14F-4D97-AF65-F5344CB8AC3E}">
        <p14:creationId xmlns:p14="http://schemas.microsoft.com/office/powerpoint/2010/main" val="410998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B58-B944-96AC-4011-625873A5C271}"/>
              </a:ext>
            </a:extLst>
          </p:cNvPr>
          <p:cNvSpPr txBox="1"/>
          <p:nvPr/>
        </p:nvSpPr>
        <p:spPr>
          <a:xfrm>
            <a:off x="1107440" y="1046480"/>
            <a:ext cx="10231120" cy="5355312"/>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Chương trình “Tham gia hội diễn văn nghệ chào mừng ngày Nhà giáo Việt Nam (20 tháng 11)”</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1" i="0" dirty="0">
                <a:solidFill>
                  <a:srgbClr val="000000"/>
                </a:solidFill>
                <a:effectLst/>
                <a:latin typeface="Cambria" panose="02040503050406030204" pitchFamily="18" charset="0"/>
                <a:ea typeface="Cambria" panose="02040503050406030204" pitchFamily="18" charset="0"/>
              </a:rPr>
              <a:t>(1) Mục đích</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Chào mừng kỉ niệm ngày Nhà giáo Việt Nam 20/11; tạo cơ hội để học sinh bày tỏ lòng biết ơn, tri ân, yêu mến tới thầy cô giáo trong nhà trường; góp phần nâng cao đời sống văn hoá, tình cảm, tinh thần cho cán bộ, giáo viên trong nhà trường.</a:t>
            </a:r>
          </a:p>
          <a:p>
            <a:pPr algn="just"/>
            <a:r>
              <a:rPr lang="vi-VN" b="0" i="0" dirty="0">
                <a:solidFill>
                  <a:srgbClr val="000000"/>
                </a:solidFill>
                <a:effectLst/>
                <a:latin typeface="Cambria" panose="02040503050406030204" pitchFamily="18" charset="0"/>
                <a:ea typeface="Cambria" panose="02040503050406030204" pitchFamily="18" charset="0"/>
              </a:rPr>
              <a:t>– Xây dựng và ươm mầm tài năng âm nhạc, văn hoá văn nghệ; tìm hiểu các bài hát xây dựng truyền thống tốt đẹp của dân tộc, nhớ công lao người dạy dỗ; tăng thêm tình đoàn kết, gắn bó giữa tập thể học sinh, giáo viên.</a:t>
            </a:r>
          </a:p>
          <a:p>
            <a:pPr algn="just"/>
            <a:r>
              <a:rPr lang="vi-VN" b="1" i="0" dirty="0">
                <a:solidFill>
                  <a:srgbClr val="000000"/>
                </a:solidFill>
                <a:effectLst/>
                <a:latin typeface="Cambria" panose="02040503050406030204" pitchFamily="18" charset="0"/>
                <a:ea typeface="Cambria" panose="02040503050406030204" pitchFamily="18" charset="0"/>
              </a:rPr>
              <a:t>(2) Thời gian và địa điểm</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Thời gian: Từ 7 giờ 40 phút đến 12 giờ 10 phút ngày 17 tháng 05 năm 2025.</a:t>
            </a:r>
          </a:p>
          <a:p>
            <a:pPr algn="just"/>
            <a:r>
              <a:rPr lang="vi-VN" b="0" i="0" dirty="0">
                <a:solidFill>
                  <a:srgbClr val="000000"/>
                </a:solidFill>
                <a:effectLst/>
                <a:latin typeface="Cambria" panose="02040503050406030204" pitchFamily="18" charset="0"/>
                <a:ea typeface="Cambria" panose="02040503050406030204" pitchFamily="18" charset="0"/>
              </a:rPr>
              <a:t>– Địa điểm: Sân trường – Trường Tiểu học …………………..</a:t>
            </a:r>
          </a:p>
          <a:p>
            <a:pPr algn="just"/>
            <a:r>
              <a:rPr lang="vi-VN" b="1" i="0" dirty="0">
                <a:solidFill>
                  <a:srgbClr val="000000"/>
                </a:solidFill>
                <a:effectLst/>
                <a:latin typeface="Cambria" panose="02040503050406030204" pitchFamily="18" charset="0"/>
                <a:ea typeface="Cambria" panose="02040503050406030204" pitchFamily="18" charset="0"/>
              </a:rPr>
              <a:t>(3) Chuẩn bị</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Lên kế hoạch thông báo và phát động chương trình hội diễn văn nghệ.</a:t>
            </a:r>
          </a:p>
          <a:p>
            <a:pPr algn="just"/>
            <a:r>
              <a:rPr lang="vi-VN" b="0" i="0" dirty="0">
                <a:solidFill>
                  <a:srgbClr val="000000"/>
                </a:solidFill>
                <a:effectLst/>
                <a:latin typeface="Cambria" panose="02040503050406030204" pitchFamily="18" charset="0"/>
                <a:ea typeface="Cambria" panose="02040503050406030204" pitchFamily="18" charset="0"/>
              </a:rPr>
              <a:t>– Các lớp giới thiệu học sinh có tố chất, nguyện vọng tham gia hội diễn văn nghệ, tổ chức thành lập đội văn nghệ theo khối. Tiến hành tập luyện trước thời gian diễn ra chương trình khoảng 1 tháng. Có thể đăng kí văn phòng Đội mượn loa, đài, micro và sân khấu để tập diễn.</a:t>
            </a:r>
          </a:p>
          <a:p>
            <a:pPr algn="just"/>
            <a:r>
              <a:rPr lang="vi-VN" b="0" i="0" dirty="0">
                <a:solidFill>
                  <a:srgbClr val="000000"/>
                </a:solidFill>
                <a:effectLst/>
                <a:latin typeface="Cambria" panose="02040503050406030204" pitchFamily="18" charset="0"/>
                <a:ea typeface="Cambria" panose="02040503050406030204" pitchFamily="18" charset="0"/>
              </a:rPr>
              <a:t>– Đội văn nghệ của khối tự kê khai, tự thuê đồ (có hoá đơn, chứng từ thuê đồ, biểu giá cho từng món đồ thuê) rồi gửi văn phòng Đội để được hoàn phí, hỗ trợ thuê đồ cho các khối. Nguồn trích từ quỹ Đội.</a:t>
            </a:r>
          </a:p>
          <a:p>
            <a:endParaRPr lang="en-US"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98089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AAE1D9-85B9-EC72-9890-BDFA6E762A2C}"/>
              </a:ext>
            </a:extLst>
          </p:cNvPr>
          <p:cNvSpPr txBox="1"/>
          <p:nvPr/>
        </p:nvSpPr>
        <p:spPr>
          <a:xfrm>
            <a:off x="579120" y="629920"/>
            <a:ext cx="4754880"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(4) </a:t>
            </a:r>
            <a:r>
              <a:rPr lang="en-US" sz="2400" b="1" i="0" dirty="0" err="1">
                <a:solidFill>
                  <a:srgbClr val="000000"/>
                </a:solidFill>
                <a:effectLst/>
                <a:latin typeface="Cambria" panose="02040503050406030204" pitchFamily="18" charset="0"/>
                <a:ea typeface="Cambria" panose="02040503050406030204" pitchFamily="18" charset="0"/>
              </a:rPr>
              <a:t>Kế</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hoạch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thực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hiện</a:t>
            </a:r>
            <a:endParaRPr lang="en-US" sz="24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1FC607C6-57EB-6559-FF91-BA95B6F0AD73}"/>
              </a:ext>
            </a:extLst>
          </p:cNvPr>
          <p:cNvGraphicFramePr>
            <a:graphicFrameLocks noGrp="1"/>
          </p:cNvGraphicFramePr>
          <p:nvPr>
            <p:extLst>
              <p:ext uri="{D42A27DB-BD31-4B8C-83A1-F6EECF244321}">
                <p14:modId xmlns:p14="http://schemas.microsoft.com/office/powerpoint/2010/main" val="2670881668"/>
              </p:ext>
            </p:extLst>
          </p:nvPr>
        </p:nvGraphicFramePr>
        <p:xfrm>
          <a:off x="1371600" y="1444294"/>
          <a:ext cx="9042401" cy="3527190"/>
        </p:xfrm>
        <a:graphic>
          <a:graphicData uri="http://schemas.openxmlformats.org/drawingml/2006/table">
            <a:tbl>
              <a:tblPr/>
              <a:tblGrid>
                <a:gridCol w="1916679">
                  <a:extLst>
                    <a:ext uri="{9D8B030D-6E8A-4147-A177-3AD203B41FA5}">
                      <a16:colId xmlns:a16="http://schemas.microsoft.com/office/drawing/2014/main" val="4087935426"/>
                    </a:ext>
                  </a:extLst>
                </a:gridCol>
                <a:gridCol w="4374361">
                  <a:extLst>
                    <a:ext uri="{9D8B030D-6E8A-4147-A177-3AD203B41FA5}">
                      <a16:colId xmlns:a16="http://schemas.microsoft.com/office/drawing/2014/main" val="2414323729"/>
                    </a:ext>
                  </a:extLst>
                </a:gridCol>
                <a:gridCol w="2751361">
                  <a:extLst>
                    <a:ext uri="{9D8B030D-6E8A-4147-A177-3AD203B41FA5}">
                      <a16:colId xmlns:a16="http://schemas.microsoft.com/office/drawing/2014/main" val="3149429599"/>
                    </a:ext>
                  </a:extLst>
                </a:gridCol>
              </a:tblGrid>
              <a:tr h="253492">
                <a:tc>
                  <a:txBody>
                    <a:bodyPr/>
                    <a:lstStyle/>
                    <a:p>
                      <a:pPr algn="ct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Thời</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gian</a:t>
                      </a:r>
                      <a:endPar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dung</a:t>
                      </a:r>
                      <a:endPar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Người phụ trách</a:t>
                      </a:r>
                      <a:endParaRPr lang="vi-VN"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53263721"/>
                  </a:ext>
                </a:extLst>
              </a:tr>
              <a:tr h="785825">
                <a:tc>
                  <a:txBody>
                    <a:bodyPr/>
                    <a:lstStyle/>
                    <a:p>
                      <a:pPr algn="ctr"/>
                      <a:r>
                        <a:rPr lang="en-US" sz="12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15 giờ –17 giờ</a:t>
                      </a:r>
                    </a:p>
                    <a:p>
                      <a:pPr algn="ctr"/>
                      <a:r>
                        <a:rPr lang="en-US" sz="12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(ngày 16/5)</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vi-VN"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Đội văn nghệ các khối tổng duyệt, thuê đồ diễn văn nghệ cho khối mình. BGH, Tổng phụ trách và trưởng khối duyệt các tiết mục lần cuối.  </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11072356"/>
                  </a:ext>
                </a:extLst>
              </a:tr>
              <a:tr h="709778">
                <a:tc>
                  <a:txBody>
                    <a:bodyPr/>
                    <a:lstStyle/>
                    <a:p>
                      <a:pPr algn="ctr"/>
                      <a:r>
                        <a:rPr lang="en-US" sz="12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7 giờ 40 –</a:t>
                      </a:r>
                    </a:p>
                    <a:p>
                      <a:pPr algn="ctr"/>
                      <a:r>
                        <a:rPr lang="en-US" sz="12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8 giờ</a:t>
                      </a:r>
                    </a:p>
                    <a:p>
                      <a:pPr algn="ctr"/>
                      <a:r>
                        <a:rPr lang="en-US" sz="12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(ngày 17/5)</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Kê</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xếp</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sân</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khấu</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chuẩn</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bị</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màn</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led,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ghế</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ngồi</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đại</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biểu</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học</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sinh</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Ổn</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định</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vị</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trí</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cho</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học</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sinh</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và</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đại</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biểu</a:t>
                      </a:r>
                      <a:r>
                        <a:rPr lang="en-US"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3340809"/>
                  </a:ext>
                </a:extLst>
              </a:tr>
              <a:tr h="861873">
                <a:tc>
                  <a:txBody>
                    <a:bodyPr/>
                    <a:lstStyle/>
                    <a:p>
                      <a:pPr algn="ctr"/>
                      <a:r>
                        <a:rPr lang="en-US" sz="12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8 giờ – 11 giờ</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vi-VN" sz="12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Tiến hành tổ chức chương trình văn nghệ chào mừng Ngày nhà giáo Việt Nam. Các đội diễn lần lượt theo thứ tự biểu diễn trong kịch bản chương trình.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1943517"/>
                  </a:ext>
                </a:extLst>
              </a:tr>
              <a:tr h="709778">
                <a:tc>
                  <a:txBody>
                    <a:bodyPr/>
                    <a:lstStyle/>
                    <a:p>
                      <a:pPr algn="ctr"/>
                      <a:r>
                        <a:rPr lang="en-US" sz="12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11 giờ –</a:t>
                      </a:r>
                    </a:p>
                    <a:p>
                      <a:pPr algn="ctr"/>
                      <a:r>
                        <a:rPr lang="en-US" sz="12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12 giờ</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12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Các đội văn nghệ nộp biên lai thuê đồ, nhận kinh phí hỗ trợ/ Dọn dẹp sân khấu, bàn ghế.</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08067786"/>
                  </a:ext>
                </a:extLst>
              </a:tr>
            </a:tbl>
          </a:graphicData>
        </a:graphic>
      </p:graphicFrame>
      <p:sp>
        <p:nvSpPr>
          <p:cNvPr id="5" name="TextBox 4">
            <a:extLst>
              <a:ext uri="{FF2B5EF4-FFF2-40B4-BE49-F238E27FC236}">
                <a16:creationId xmlns:a16="http://schemas.microsoft.com/office/drawing/2014/main" id="{821F9668-6186-872F-D0AA-67669E2B08E8}"/>
              </a:ext>
            </a:extLst>
          </p:cNvPr>
          <p:cNvSpPr txBox="1"/>
          <p:nvPr/>
        </p:nvSpPr>
        <p:spPr>
          <a:xfrm>
            <a:off x="6746240" y="5151120"/>
            <a:ext cx="3708400" cy="707886"/>
          </a:xfrm>
          <a:prstGeom prst="rect">
            <a:avLst/>
          </a:prstGeom>
          <a:noFill/>
        </p:spPr>
        <p:txBody>
          <a:bodyPr wrap="square" rtlCol="0">
            <a:spAutoFit/>
          </a:bodyPr>
          <a:lstStyle/>
          <a:p>
            <a:pPr algn="ctr"/>
            <a:r>
              <a:rPr lang="vi-VN" sz="2000" b="1" i="0" dirty="0">
                <a:solidFill>
                  <a:srgbClr val="000000"/>
                </a:solidFill>
                <a:effectLst/>
                <a:latin typeface="Cambria" panose="02040503050406030204" pitchFamily="18" charset="0"/>
                <a:ea typeface="Cambria" panose="02040503050406030204" pitchFamily="18" charset="0"/>
              </a:rPr>
              <a:t>Người lập chương trình</a:t>
            </a:r>
            <a:endParaRPr lang="vi-VN" sz="2000" b="0" i="0" dirty="0">
              <a:solidFill>
                <a:srgbClr val="000000"/>
              </a:solidFill>
              <a:effectLst/>
              <a:latin typeface="Cambria" panose="02040503050406030204" pitchFamily="18" charset="0"/>
              <a:ea typeface="Cambria" panose="02040503050406030204" pitchFamily="18" charset="0"/>
            </a:endParaRPr>
          </a:p>
          <a:p>
            <a:pPr algn="ctr"/>
            <a:r>
              <a:rPr lang="vi-VN" sz="2000" b="0" i="1" dirty="0">
                <a:solidFill>
                  <a:srgbClr val="000000"/>
                </a:solidFill>
                <a:effectLst/>
                <a:latin typeface="Cambria" panose="02040503050406030204" pitchFamily="18" charset="0"/>
                <a:ea typeface="Cambria" panose="02040503050406030204" pitchFamily="18" charset="0"/>
              </a:rPr>
              <a:t>Kí và ghi rõ họ tên</a:t>
            </a:r>
            <a:endParaRPr lang="vi-VN" sz="2000" b="0" i="0" dirty="0">
              <a:solidFill>
                <a:srgbClr val="00000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5346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710F2A4-2ED1-4040-A7E7-5625558332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0615" y="1846091"/>
            <a:ext cx="5766743" cy="5011909"/>
          </a:xfrm>
          <a:prstGeom prst="rect">
            <a:avLst/>
          </a:prstGeom>
        </p:spPr>
      </p:pic>
      <p:pic>
        <p:nvPicPr>
          <p:cNvPr id="3" name="Picture 29">
            <a:extLst>
              <a:ext uri="{FF2B5EF4-FFF2-40B4-BE49-F238E27FC236}">
                <a16:creationId xmlns:a16="http://schemas.microsoft.com/office/drawing/2014/main" id="{A6852DF7-ACCE-6503-8AD1-A1EA153B7F7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9124" y="1715677"/>
            <a:ext cx="7591425" cy="3018248"/>
          </a:xfrm>
          <a:prstGeom prst="rect">
            <a:avLst/>
          </a:prstGeom>
        </p:spPr>
      </p:pic>
      <p:sp>
        <p:nvSpPr>
          <p:cNvPr id="4" name="TextBox 3">
            <a:extLst>
              <a:ext uri="{FF2B5EF4-FFF2-40B4-BE49-F238E27FC236}">
                <a16:creationId xmlns:a16="http://schemas.microsoft.com/office/drawing/2014/main" id="{4969F1AB-877E-083A-A166-67ABB7E3479C}"/>
              </a:ext>
            </a:extLst>
          </p:cNvPr>
          <p:cNvSpPr txBox="1"/>
          <p:nvPr/>
        </p:nvSpPr>
        <p:spPr>
          <a:xfrm>
            <a:off x="561974" y="2049266"/>
            <a:ext cx="7359271" cy="1754326"/>
          </a:xfrm>
          <a:prstGeom prst="rect">
            <a:avLst/>
          </a:prstGeom>
          <a:noFill/>
        </p:spPr>
        <p:txBody>
          <a:bodyPr wrap="square" rtlCol="0">
            <a:spAutoFit/>
          </a:bodyPr>
          <a:lstStyle/>
          <a:p>
            <a:pPr lvl="0" algn="ctr"/>
            <a:r>
              <a:rPr lang="en-US" sz="5400" b="1" dirty="0" err="1">
                <a:solidFill>
                  <a:sysClr val="windowText" lastClr="000000"/>
                </a:solidFill>
                <a:latin typeface="Cambria" panose="02040503050406030204" pitchFamily="18" charset="0"/>
                <a:ea typeface="Cambria" panose="02040503050406030204" pitchFamily="18" charset="0"/>
              </a:rPr>
              <a:t>Đọc</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soát</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và</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chỉnh</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sửa</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lỗi</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nếu</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có</a:t>
            </a:r>
            <a:r>
              <a:rPr lang="en-US" sz="5400" b="1" dirty="0">
                <a:solidFill>
                  <a:sysClr val="windowText" lastClr="000000"/>
                </a:solidFill>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67641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a:extLst>
              <a:ext uri="{FF2B5EF4-FFF2-40B4-BE49-F238E27FC236}">
                <a16:creationId xmlns:a16="http://schemas.microsoft.com/office/drawing/2014/main" id="{D2F2ACDF-06F0-5F4B-95FE-20BC4159C1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61634" y="170552"/>
            <a:ext cx="7529079" cy="6516895"/>
          </a:xfrm>
          <a:prstGeom prst="rect">
            <a:avLst/>
          </a:prstGeom>
        </p:spPr>
      </p:pic>
      <p:pic>
        <p:nvPicPr>
          <p:cNvPr id="4" name="Picture 3">
            <a:extLst>
              <a:ext uri="{FF2B5EF4-FFF2-40B4-BE49-F238E27FC236}">
                <a16:creationId xmlns:a16="http://schemas.microsoft.com/office/drawing/2014/main" id="{D1BDBF4D-E64F-4928-A4FD-310146931E65}"/>
              </a:ext>
            </a:extLst>
          </p:cNvPr>
          <p:cNvPicPr>
            <a:picLocks noChangeAspect="1"/>
          </p:cNvPicPr>
          <p:nvPr/>
        </p:nvPicPr>
        <p:blipFill>
          <a:blip r:embed="rId4"/>
          <a:stretch>
            <a:fillRect/>
          </a:stretch>
        </p:blipFill>
        <p:spPr>
          <a:xfrm>
            <a:off x="1125166" y="1471535"/>
            <a:ext cx="6767147" cy="3017782"/>
          </a:xfrm>
          <a:prstGeom prst="rect">
            <a:avLst/>
          </a:prstGeom>
        </p:spPr>
      </p:pic>
    </p:spTree>
    <p:custDataLst>
      <p:tags r:id="rId1"/>
    </p:custDataLst>
    <p:extLst>
      <p:ext uri="{BB962C8B-B14F-4D97-AF65-F5344CB8AC3E}">
        <p14:creationId xmlns:p14="http://schemas.microsoft.com/office/powerpoint/2010/main" val="3436683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1105994" y="1369216"/>
            <a:ext cx="9802671" cy="1455264"/>
            <a:chOff x="557405" y="773040"/>
            <a:chExt cx="11082650" cy="4752960"/>
          </a:xfrm>
          <a:solidFill>
            <a:schemeClr val="accent4">
              <a:lumMod val="20000"/>
              <a:lumOff val="80000"/>
            </a:schemeClr>
          </a:solidFill>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3" cstate="hq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a:grpFill/>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21"/>
              <a:ext cx="10655365" cy="43224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V</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ề nhà</a:t>
              </a:r>
              <a:r>
                <a:rPr lang="en-US" sz="4000" b="1" dirty="0">
                  <a:solidFill>
                    <a:srgbClr val="002060"/>
                  </a:solidFill>
                  <a:latin typeface="Times New Roman" panose="02020603050405020304" pitchFamily="18" charset="0"/>
                  <a:cs typeface="Times New Roman" panose="02020603050405020304" pitchFamily="18" charset="0"/>
                </a:rPr>
                <a:t>:</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đọc cho người thân nghe bản chương trình cụ thể</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Tree>
    <p:custDataLst>
      <p:tags r:id="rId1"/>
    </p:custDataLst>
    <p:extLst>
      <p:ext uri="{BB962C8B-B14F-4D97-AF65-F5344CB8AC3E}">
        <p14:creationId xmlns:p14="http://schemas.microsoft.com/office/powerpoint/2010/main" val="2237043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a:extLst>
              <a:ext uri="{FF2B5EF4-FFF2-40B4-BE49-F238E27FC236}">
                <a16:creationId xmlns:a16="http://schemas.microsoft.com/office/drawing/2014/main" id="{E6A22261-E326-4089-9BE3-DA504928A4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1547" y="341105"/>
            <a:ext cx="7529079" cy="6516895"/>
          </a:xfrm>
          <a:prstGeom prst="rect">
            <a:avLst/>
          </a:prstGeom>
        </p:spPr>
      </p:pic>
      <p:pic>
        <p:nvPicPr>
          <p:cNvPr id="2" name="Picture 1">
            <a:extLst>
              <a:ext uri="{FF2B5EF4-FFF2-40B4-BE49-F238E27FC236}">
                <a16:creationId xmlns:a16="http://schemas.microsoft.com/office/drawing/2014/main" id="{C99A917C-61A3-4C57-9736-B5C5ADEBF7C1}"/>
              </a:ext>
            </a:extLst>
          </p:cNvPr>
          <p:cNvPicPr>
            <a:picLocks noChangeAspect="1"/>
          </p:cNvPicPr>
          <p:nvPr/>
        </p:nvPicPr>
        <p:blipFill>
          <a:blip r:embed="rId4"/>
          <a:stretch>
            <a:fillRect/>
          </a:stretch>
        </p:blipFill>
        <p:spPr>
          <a:xfrm>
            <a:off x="5597255" y="923327"/>
            <a:ext cx="5828281" cy="5011346"/>
          </a:xfrm>
          <a:prstGeom prst="rect">
            <a:avLst/>
          </a:prstGeom>
        </p:spPr>
      </p:pic>
    </p:spTree>
    <p:custDataLst>
      <p:tags r:id="rId1"/>
    </p:custDataLst>
    <p:extLst>
      <p:ext uri="{BB962C8B-B14F-4D97-AF65-F5344CB8AC3E}">
        <p14:creationId xmlns:p14="http://schemas.microsoft.com/office/powerpoint/2010/main" val="34654032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CCA3D-FFFD-4818-A5C2-914827A9BCDA}"/>
              </a:ext>
            </a:extLst>
          </p:cNvPr>
          <p:cNvPicPr>
            <a:picLocks noChangeAspect="1"/>
          </p:cNvPicPr>
          <p:nvPr/>
        </p:nvPicPr>
        <p:blipFill>
          <a:blip r:embed="rId3"/>
          <a:stretch>
            <a:fillRect/>
          </a:stretch>
        </p:blipFill>
        <p:spPr>
          <a:xfrm>
            <a:off x="2108870" y="1969129"/>
            <a:ext cx="7974259" cy="2505673"/>
          </a:xfrm>
          <a:prstGeom prst="rect">
            <a:avLst/>
          </a:prstGeom>
        </p:spPr>
      </p:pic>
    </p:spTree>
    <p:custDataLst>
      <p:tags r:id="rId1"/>
    </p:custDataLst>
    <p:extLst>
      <p:ext uri="{BB962C8B-B14F-4D97-AF65-F5344CB8AC3E}">
        <p14:creationId xmlns:p14="http://schemas.microsoft.com/office/powerpoint/2010/main" val="22956757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pic>
        <p:nvPicPr>
          <p:cNvPr id="4" name="Picture 3">
            <a:extLst>
              <a:ext uri="{FF2B5EF4-FFF2-40B4-BE49-F238E27FC236}">
                <a16:creationId xmlns:a16="http://schemas.microsoft.com/office/drawing/2014/main" id="{08427A9B-2751-4B35-A535-5BBE46A5E27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id="{76D820A3-A903-BDE7-D56A-3C7DA8B642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6850" y="412657"/>
            <a:ext cx="9729470" cy="1304383"/>
          </a:xfrm>
          <a:prstGeom prst="rect">
            <a:avLst/>
          </a:prstGeom>
        </p:spPr>
      </p:pic>
      <p:sp>
        <p:nvSpPr>
          <p:cNvPr id="5" name="TextBox 4">
            <a:extLst>
              <a:ext uri="{FF2B5EF4-FFF2-40B4-BE49-F238E27FC236}">
                <a16:creationId xmlns:a16="http://schemas.microsoft.com/office/drawing/2014/main" id="{C745FE1B-6CDF-D8A5-F979-8CAD9F250881}"/>
              </a:ext>
            </a:extLst>
          </p:cNvPr>
          <p:cNvSpPr txBox="1"/>
          <p:nvPr/>
        </p:nvSpPr>
        <p:spPr>
          <a:xfrm>
            <a:off x="1316354" y="346196"/>
            <a:ext cx="9412605" cy="1200329"/>
          </a:xfrm>
          <a:prstGeom prst="rect">
            <a:avLst/>
          </a:prstGeom>
          <a:noFill/>
        </p:spPr>
        <p:txBody>
          <a:bodyPr wrap="square" rtlCol="0">
            <a:spAutoFit/>
          </a:bodyPr>
          <a:lstStyle/>
          <a:p>
            <a:pPr lvl="0" algn="ct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a:t>
            </a:r>
            <a:r>
              <a:rPr lang="vi-VN"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hắc lại các mục trong một bản chương trình hoạt động để chuẩn bị cho bài viết số 2.</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B5DE4F1-CFEA-25B9-0C12-96947D30BB9E}"/>
              </a:ext>
            </a:extLst>
          </p:cNvPr>
          <p:cNvSpPr txBox="1"/>
          <p:nvPr/>
        </p:nvSpPr>
        <p:spPr>
          <a:xfrm>
            <a:off x="3799840" y="1960880"/>
            <a:ext cx="6217920" cy="4181209"/>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Tên</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chương</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trình</a:t>
            </a:r>
            <a:endParaRPr lang="en-US" sz="2800" dirty="0">
              <a:effectLst/>
              <a:latin typeface="Times New Roman" panose="020206030504050203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1.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Mục</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đích</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p>
          <a:p>
            <a:pPr marL="0" marR="0" algn="just">
              <a:lnSpc>
                <a:spcPct val="120000"/>
              </a:lnSpc>
              <a:spcBef>
                <a:spcPts val="0"/>
              </a:spcBef>
              <a:spcAft>
                <a:spcPts val="0"/>
              </a:spcAft>
            </a:pP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2.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Thời</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gian</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địa</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điểm</a:t>
            </a:r>
            <a:endParaRPr lang="en-US" sz="2800" dirty="0">
              <a:effectLst/>
              <a:latin typeface="Times New Roman" panose="020206030504050203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3.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Chuẩn</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bị</a:t>
            </a:r>
            <a:endParaRPr lang="en-US" sz="2800" dirty="0">
              <a:effectLst/>
              <a:latin typeface="Times New Roman" panose="020206030504050203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4.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Kế</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hoạch</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thực</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hiện</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p>
          <a:p>
            <a:pPr marL="0" marR="0" algn="just">
              <a:lnSpc>
                <a:spcPct val="120000"/>
              </a:lnSpc>
              <a:spcBef>
                <a:spcPts val="0"/>
              </a:spcBef>
              <a:spcAft>
                <a:spcPts val="0"/>
              </a:spcAft>
            </a:pP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Thời</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gian</a:t>
            </a:r>
            <a:endParaRPr lang="en-US" sz="2800" dirty="0">
              <a:effectLst/>
              <a:latin typeface="Times New Roman" panose="020206030504050203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Nội</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dung</a:t>
            </a:r>
          </a:p>
          <a:p>
            <a:pPr marL="0" marR="0" algn="just">
              <a:lnSpc>
                <a:spcPct val="120000"/>
              </a:lnSpc>
              <a:spcBef>
                <a:spcPts val="0"/>
              </a:spcBef>
              <a:spcAft>
                <a:spcPts val="0"/>
              </a:spcAft>
            </a:pP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Người</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phụ</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trách</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904718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prstClr val="white"/>
                </a:solidFill>
                <a:effectLst/>
                <a:uLnTx/>
                <a:uFillTx/>
                <a:latin typeface="微软雅黑" panose="020F0502020204030204"/>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pic>
        <p:nvPicPr>
          <p:cNvPr id="15" name="图片 41">
            <a:extLst>
              <a:ext uri="{FF2B5EF4-FFF2-40B4-BE49-F238E27FC236}">
                <a16:creationId xmlns:a16="http://schemas.microsoft.com/office/drawing/2014/main" id="{755989F6-FBC3-3F40-9899-65B101C55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pic>
        <p:nvPicPr>
          <p:cNvPr id="2" name="Picture 1">
            <a:extLst>
              <a:ext uri="{FF2B5EF4-FFF2-40B4-BE49-F238E27FC236}">
                <a16:creationId xmlns:a16="http://schemas.microsoft.com/office/drawing/2014/main" id="{D3A34C35-C162-84E6-F700-70752C859868}"/>
              </a:ext>
            </a:extLst>
          </p:cNvPr>
          <p:cNvPicPr>
            <a:picLocks noChangeAspect="1"/>
          </p:cNvPicPr>
          <p:nvPr/>
        </p:nvPicPr>
        <p:blipFill>
          <a:blip r:embed="rId4"/>
          <a:stretch>
            <a:fillRect/>
          </a:stretch>
        </p:blipFill>
        <p:spPr>
          <a:xfrm rot="486726">
            <a:off x="3945873" y="184867"/>
            <a:ext cx="4585144" cy="1616311"/>
          </a:xfrm>
          <a:prstGeom prst="rect">
            <a:avLst/>
          </a:prstGeom>
        </p:spPr>
      </p:pic>
      <p:pic>
        <p:nvPicPr>
          <p:cNvPr id="6" name="Picture 5">
            <a:extLst>
              <a:ext uri="{FF2B5EF4-FFF2-40B4-BE49-F238E27FC236}">
                <a16:creationId xmlns:a16="http://schemas.microsoft.com/office/drawing/2014/main" id="{02ACB464-C42B-CA0C-F55F-85EB9BD7DECD}"/>
              </a:ext>
            </a:extLst>
          </p:cNvPr>
          <p:cNvPicPr>
            <a:picLocks noChangeAspect="1"/>
          </p:cNvPicPr>
          <p:nvPr/>
        </p:nvPicPr>
        <p:blipFill>
          <a:blip r:embed="rId5"/>
          <a:stretch>
            <a:fillRect/>
          </a:stretch>
        </p:blipFill>
        <p:spPr>
          <a:xfrm>
            <a:off x="1706491" y="2027856"/>
            <a:ext cx="8961897" cy="1847248"/>
          </a:xfrm>
          <a:prstGeom prst="rect">
            <a:avLst/>
          </a:prstGeom>
        </p:spPr>
      </p:pic>
    </p:spTree>
    <p:custDataLst>
      <p:tags r:id="rId1"/>
    </p:custDataLst>
    <p:extLst>
      <p:ext uri="{BB962C8B-B14F-4D97-AF65-F5344CB8AC3E}">
        <p14:creationId xmlns:p14="http://schemas.microsoft.com/office/powerpoint/2010/main" val="8551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57249" y="985520"/>
            <a:ext cx="10389871" cy="3925742"/>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1107440" y="1014851"/>
            <a:ext cx="9566676" cy="3170099"/>
          </a:xfrm>
          <a:prstGeom prst="rect">
            <a:avLst/>
          </a:prstGeom>
          <a:noFill/>
        </p:spPr>
        <p:txBody>
          <a:bodyPr wrap="square" rtlCol="0">
            <a:spAutoFit/>
          </a:bodyPr>
          <a:lstStyle/>
          <a:p>
            <a:pPr lvl="0" algn="just"/>
            <a:r>
              <a:rPr lang="vi-VN" sz="4000" b="1" dirty="0">
                <a:solidFill>
                  <a:sysClr val="windowText" lastClr="000000"/>
                </a:solidFill>
                <a:latin typeface="Times New Roman" panose="02020603050405020304" pitchFamily="18" charset="0"/>
                <a:ea typeface="Cambria" panose="02040503050406030204" pitchFamily="18" charset="0"/>
                <a:cs typeface="Times New Roman" panose="02020603050405020304" pitchFamily="18" charset="0"/>
              </a:rPr>
              <a:t>Viết chương trình cho 1 trong 2 hoạt động dưới đây:</a:t>
            </a:r>
          </a:p>
          <a:p>
            <a:pPr lvl="0" algn="just"/>
            <a:r>
              <a:rPr lang="vi-VN" sz="4000" dirty="0">
                <a:solidFill>
                  <a:sysClr val="windowText" lastClr="000000"/>
                </a:solidFill>
                <a:latin typeface="Times New Roman" panose="02020603050405020304" pitchFamily="18" charset="0"/>
                <a:ea typeface="Cambria" panose="02040503050406030204" pitchFamily="18" charset="0"/>
                <a:cs typeface="Times New Roman" panose="02020603050405020304" pitchFamily="18" charset="0"/>
              </a:rPr>
              <a:t>– Quyên góp ủng hộ đồng bào vùng lũ lụt.</a:t>
            </a:r>
          </a:p>
          <a:p>
            <a:pPr lvl="0" algn="just"/>
            <a:r>
              <a:rPr lang="vi-VN" sz="4000" dirty="0">
                <a:solidFill>
                  <a:sysClr val="windowText" lastClr="000000"/>
                </a:solidFill>
                <a:latin typeface="Times New Roman" panose="02020603050405020304" pitchFamily="18" charset="0"/>
                <a:ea typeface="Cambria" panose="02040503050406030204" pitchFamily="18" charset="0"/>
                <a:cs typeface="Times New Roman" panose="02020603050405020304" pitchFamily="18" charset="0"/>
              </a:rPr>
              <a:t>– Tham gia hội diễn văn nghệ chào mừng ngày Nhà giáo Việt Nam (20 tháng 11).</a:t>
            </a:r>
            <a:endPar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2709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0C7F55-DF3F-49F1-B3F6-E829420F6E50}"/>
              </a:ext>
            </a:extLst>
          </p:cNvPr>
          <p:cNvGrpSpPr/>
          <p:nvPr/>
        </p:nvGrpSpPr>
        <p:grpSpPr>
          <a:xfrm>
            <a:off x="4344671" y="344170"/>
            <a:ext cx="3366769" cy="763376"/>
            <a:chOff x="-1565848" y="697841"/>
            <a:chExt cx="13205903" cy="4960900"/>
          </a:xfrm>
        </p:grpSpPr>
        <p:pic>
          <p:nvPicPr>
            <p:cNvPr id="7" name="Picture 6">
              <a:extLst>
                <a:ext uri="{FF2B5EF4-FFF2-40B4-BE49-F238E27FC236}">
                  <a16:creationId xmlns:a16="http://schemas.microsoft.com/office/drawing/2014/main" id="{DA50C652-59F2-3A5E-4F97-44B6A59D659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8" name="Picture 7">
              <a:extLst>
                <a:ext uri="{FF2B5EF4-FFF2-40B4-BE49-F238E27FC236}">
                  <a16:creationId xmlns:a16="http://schemas.microsoft.com/office/drawing/2014/main" id="{12864600-116C-B493-7390-EC0CADF2844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65848" y="697841"/>
              <a:ext cx="3242940" cy="4960900"/>
            </a:xfrm>
            <a:prstGeom prst="rect">
              <a:avLst/>
            </a:prstGeom>
          </p:spPr>
        </p:pic>
        <p:sp>
          <p:nvSpPr>
            <p:cNvPr id="9" name="TextBox 8">
              <a:extLst>
                <a:ext uri="{FF2B5EF4-FFF2-40B4-BE49-F238E27FC236}">
                  <a16:creationId xmlns:a16="http://schemas.microsoft.com/office/drawing/2014/main" id="{820A6A54-20D5-C973-271A-9DE32C9DEC5B}"/>
                </a:ext>
              </a:extLst>
            </p:cNvPr>
            <p:cNvSpPr txBox="1"/>
            <p:nvPr/>
          </p:nvSpPr>
          <p:spPr>
            <a:xfrm>
              <a:off x="857654" y="935619"/>
              <a:ext cx="10655365" cy="42002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bị</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BBF71016-247B-2967-E545-6987B7F64076}"/>
              </a:ext>
            </a:extLst>
          </p:cNvPr>
          <p:cNvSpPr txBox="1"/>
          <p:nvPr/>
        </p:nvSpPr>
        <p:spPr>
          <a:xfrm>
            <a:off x="1178560" y="1503680"/>
            <a:ext cx="10302240" cy="2748125"/>
          </a:xfrm>
          <a:prstGeom prst="rect">
            <a:avLst/>
          </a:prstGeom>
          <a:noFill/>
        </p:spPr>
        <p:txBody>
          <a:bodyPr wrap="square" rtlCol="0">
            <a:spAutoFit/>
          </a:bodyPr>
          <a:lstStyle/>
          <a:p>
            <a:pPr algn="just">
              <a:lnSpc>
                <a:spcPct val="150000"/>
              </a:lnSpc>
            </a:pPr>
            <a:r>
              <a:rPr lang="vi-VN" sz="4000" dirty="0">
                <a:latin typeface="Times New Roman" panose="02020603050405020304" pitchFamily="18" charset="0"/>
                <a:ea typeface="Cambria" panose="02040503050406030204" pitchFamily="18" charset="0"/>
                <a:cs typeface="Times New Roman" panose="02020603050405020304" pitchFamily="18" charset="0"/>
              </a:rPr>
              <a:t>– Chọn một hoạt động theo yêu cầu của đề bài.</a:t>
            </a:r>
          </a:p>
          <a:p>
            <a:pPr algn="just">
              <a:lnSpc>
                <a:spcPct val="150000"/>
              </a:lnSpc>
            </a:pPr>
            <a:r>
              <a:rPr lang="vi-VN" sz="4000" dirty="0">
                <a:latin typeface="Times New Roman" panose="02020603050405020304" pitchFamily="18" charset="0"/>
                <a:ea typeface="Cambria" panose="02040503050406030204" pitchFamily="18" charset="0"/>
                <a:cs typeface="Times New Roman" panose="02020603050405020304" pitchFamily="18" charset="0"/>
              </a:rPr>
              <a:t>– Xác định nội dung từng mục cho bản chương trình hoạt động.</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3051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1370154" y="800256"/>
            <a:ext cx="9802671" cy="825344"/>
            <a:chOff x="557405" y="773040"/>
            <a:chExt cx="11082650" cy="4752960"/>
          </a:xfrm>
          <a:solidFill>
            <a:schemeClr val="accent4">
              <a:lumMod val="20000"/>
              <a:lumOff val="80000"/>
            </a:schemeClr>
          </a:solidFill>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3" cstate="hq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a:grpFill/>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21"/>
              <a:ext cx="10655365" cy="37220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Dự kiến những công việc cụ thể. Ví dụ:</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902970" y="2108321"/>
            <a:ext cx="8058150" cy="3539430"/>
          </a:xfrm>
          <a:prstGeom prst="rect">
            <a:avLst/>
          </a:prstGeom>
          <a:noFill/>
        </p:spPr>
        <p:txBody>
          <a:bodyPr wrap="square" rtlCol="0">
            <a:spAutoFit/>
          </a:bodyPr>
          <a:lstStyle/>
          <a:p>
            <a:pPr lvl="0" algn="just"/>
            <a:r>
              <a:rPr lang="vi-VN" sz="2800" b="1" dirty="0">
                <a:solidFill>
                  <a:sysClr val="windowText" lastClr="000000"/>
                </a:solidFill>
                <a:latin typeface="Times New Roman" panose="02020603050405020304" pitchFamily="18" charset="0"/>
                <a:ea typeface="Cambria" panose="02040503050406030204" pitchFamily="18" charset="0"/>
                <a:cs typeface="Times New Roman" panose="02020603050405020304" pitchFamily="18" charset="0"/>
              </a:rPr>
              <a:t>+ Hoạt động quyên góp, ủng hộ đồng bào lũ lụt có thể gồm những việc như: </a:t>
            </a:r>
            <a:r>
              <a:rPr lang="vi-VN" sz="2800" dirty="0">
                <a:solidFill>
                  <a:sysClr val="windowText" lastClr="000000"/>
                </a:solidFill>
                <a:latin typeface="Times New Roman" panose="02020603050405020304" pitchFamily="18" charset="0"/>
                <a:ea typeface="Cambria" panose="02040503050406030204" pitchFamily="18" charset="0"/>
                <a:cs typeface="Times New Roman" panose="02020603050405020304" pitchFamily="18" charset="0"/>
              </a:rPr>
              <a:t>quyên góp sách vở, đồ dùng, quần áo; phân loại, đóng gói;…</a:t>
            </a:r>
          </a:p>
          <a:p>
            <a:pPr lvl="0" algn="just"/>
            <a:r>
              <a:rPr lang="vi-VN" sz="2800" b="1" dirty="0">
                <a:solidFill>
                  <a:sysClr val="windowText" lastClr="000000"/>
                </a:solidFill>
                <a:latin typeface="Times New Roman" panose="02020603050405020304" pitchFamily="18" charset="0"/>
                <a:ea typeface="Cambria" panose="02040503050406030204" pitchFamily="18" charset="0"/>
                <a:cs typeface="Times New Roman" panose="02020603050405020304" pitchFamily="18" charset="0"/>
              </a:rPr>
              <a:t>+ Hoạt động tham gia hội diễn văn nghệ chào mừng ngày Nhà giáo Việt Nam</a:t>
            </a:r>
            <a:r>
              <a:rPr lang="en-US" sz="2800" b="1" dirty="0">
                <a:solidFill>
                  <a:sysClr val="windowText" lastClr="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dirty="0">
                <a:solidFill>
                  <a:sysClr val="windowText" lastClr="000000"/>
                </a:solidFill>
                <a:latin typeface="Times New Roman" panose="02020603050405020304" pitchFamily="18" charset="0"/>
                <a:ea typeface="Cambria" panose="02040503050406030204" pitchFamily="18" charset="0"/>
                <a:cs typeface="Times New Roman" panose="02020603050405020304" pitchFamily="18" charset="0"/>
              </a:rPr>
              <a:t>(20 tháng 11) </a:t>
            </a:r>
            <a:r>
              <a:rPr lang="vi-VN" sz="2800" dirty="0">
                <a:solidFill>
                  <a:sysClr val="windowText" lastClr="000000"/>
                </a:solidFill>
                <a:latin typeface="Times New Roman" panose="02020603050405020304" pitchFamily="18" charset="0"/>
                <a:ea typeface="Cambria" panose="02040503050406030204" pitchFamily="18" charset="0"/>
                <a:cs typeface="Times New Roman" panose="02020603050405020304" pitchFamily="18" charset="0"/>
              </a:rPr>
              <a:t>có thể gồm những việc như: phân công các bạn tập luyện những tiết mục dự kiến biểu diễn, chuẩn bị trang phục biểu diễn,...</a:t>
            </a:r>
            <a:endPar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831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7689" y="1782871"/>
            <a:ext cx="9867901" cy="1754326"/>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lvl="0" indent="-571500" algn="just">
              <a:buFont typeface="Arial" panose="020B0604020202020204" pitchFamily="34" charset="0"/>
              <a:buChar char="•"/>
            </a:pPr>
            <a:r>
              <a:rPr lang="vi-VN" sz="54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Lập bảng kế hoạch thực hiện và phân công nhiệm vụ.</a:t>
            </a:r>
            <a:endParaRPr lang="vi-VN" sz="54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6" descr="Hình ảnh Học Sinh Hoạt Hình Minh Họa, Mở Hình Minh Họa, Phim Hoạt Hình Minh  Họa, Học Sinh Sinh Viên Tranh Minh Hoạ miễn phí tải tập tin PNG PSDComment  và">
            <a:extLst>
              <a:ext uri="{FF2B5EF4-FFF2-40B4-BE49-F238E27FC236}">
                <a16:creationId xmlns:a16="http://schemas.microsoft.com/office/drawing/2014/main" id="{E71B8B20-20A1-95B2-3A51-8523D06FE10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2917282"/>
            <a:ext cx="4798065" cy="479806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1541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0C7F55-DF3F-49F1-B3F6-E829420F6E50}"/>
              </a:ext>
            </a:extLst>
          </p:cNvPr>
          <p:cNvGrpSpPr/>
          <p:nvPr/>
        </p:nvGrpSpPr>
        <p:grpSpPr>
          <a:xfrm>
            <a:off x="4344671" y="344170"/>
            <a:ext cx="3366769" cy="763376"/>
            <a:chOff x="-1565848" y="697841"/>
            <a:chExt cx="13205903" cy="4960900"/>
          </a:xfrm>
        </p:grpSpPr>
        <p:pic>
          <p:nvPicPr>
            <p:cNvPr id="7" name="Picture 6">
              <a:extLst>
                <a:ext uri="{FF2B5EF4-FFF2-40B4-BE49-F238E27FC236}">
                  <a16:creationId xmlns:a16="http://schemas.microsoft.com/office/drawing/2014/main" id="{DA50C652-59F2-3A5E-4F97-44B6A59D659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8" name="Picture 7">
              <a:extLst>
                <a:ext uri="{FF2B5EF4-FFF2-40B4-BE49-F238E27FC236}">
                  <a16:creationId xmlns:a16="http://schemas.microsoft.com/office/drawing/2014/main" id="{12864600-116C-B493-7390-EC0CADF2844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65848" y="697841"/>
              <a:ext cx="3242940" cy="4960900"/>
            </a:xfrm>
            <a:prstGeom prst="rect">
              <a:avLst/>
            </a:prstGeom>
          </p:spPr>
        </p:pic>
        <p:sp>
          <p:nvSpPr>
            <p:cNvPr id="9" name="TextBox 8">
              <a:extLst>
                <a:ext uri="{FF2B5EF4-FFF2-40B4-BE49-F238E27FC236}">
                  <a16:creationId xmlns:a16="http://schemas.microsoft.com/office/drawing/2014/main" id="{820A6A54-20D5-C973-271A-9DE32C9DEC5B}"/>
                </a:ext>
              </a:extLst>
            </p:cNvPr>
            <p:cNvSpPr txBox="1"/>
            <p:nvPr/>
          </p:nvSpPr>
          <p:spPr>
            <a:xfrm>
              <a:off x="857654" y="935619"/>
              <a:ext cx="10655365" cy="4600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2.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Viết</a:t>
              </a:r>
              <a:endPar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BBF71016-247B-2967-E545-6987B7F64076}"/>
              </a:ext>
            </a:extLst>
          </p:cNvPr>
          <p:cNvSpPr txBox="1"/>
          <p:nvPr/>
        </p:nvSpPr>
        <p:spPr>
          <a:xfrm>
            <a:off x="1178560" y="1503680"/>
            <a:ext cx="10302240" cy="2554545"/>
          </a:xfrm>
          <a:prstGeom prst="rect">
            <a:avLst/>
          </a:prstGeom>
          <a:noFill/>
        </p:spPr>
        <p:txBody>
          <a:bodyPr wrap="square" rtlCol="0">
            <a:spAutoFit/>
          </a:bodyPr>
          <a:lstStyle/>
          <a:p>
            <a:pPr lvl="0" algn="just"/>
            <a:r>
              <a:rPr lang="vi-VN"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Dựa vào nội dung đã chuẩn bị, viết chương trình hoạt động theo các mục đã được hướng dẫn trong hoạt động Viết ở Bài 13.</a:t>
            </a:r>
          </a:p>
          <a:p>
            <a:pPr lvl="0" algn="just"/>
            <a:r>
              <a:rPr lang="vi-VN"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Lập bảng biểu phù hợp.</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4387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C620DA4-26E5-48E1-A3AA-EA450EC4A84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uFFFD{933BFB93-89A2-42AE-B556-D1B6B18D2C69}&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3. VIET"/>
</p:tagLst>
</file>

<file path=ppt/tags/tag10.xml><?xml version="1.0" encoding="utf-8"?>
<p:tagLst xmlns:a="http://schemas.openxmlformats.org/drawingml/2006/main" xmlns:r="http://schemas.openxmlformats.org/officeDocument/2006/relationships" xmlns:p="http://schemas.openxmlformats.org/presentationml/2006/main">
  <p:tag name="GENSWF_SLIDE_UID" val="{AF80AFB5-40D5-4194-ACCA-F522BEA874E7}:361"/>
</p:tagLst>
</file>

<file path=ppt/tags/tag11.xml><?xml version="1.0" encoding="utf-8"?>
<p:tagLst xmlns:a="http://schemas.openxmlformats.org/drawingml/2006/main" xmlns:r="http://schemas.openxmlformats.org/officeDocument/2006/relationships" xmlns:p="http://schemas.openxmlformats.org/presentationml/2006/main">
  <p:tag name="GENSWF_SLIDE_UID" val="{B8CDB8BC-F011-4AD9-B666-4E84CF271241}:362"/>
</p:tagLst>
</file>

<file path=ppt/tags/tag12.xml><?xml version="1.0" encoding="utf-8"?>
<p:tagLst xmlns:a="http://schemas.openxmlformats.org/drawingml/2006/main" xmlns:r="http://schemas.openxmlformats.org/officeDocument/2006/relationships" xmlns:p="http://schemas.openxmlformats.org/presentationml/2006/main">
  <p:tag name="GENSWF_SLIDE_UID" val="{ABFB009D-B0EA-4D2B-9C92-C1F856702A3D}:363"/>
</p:tagLst>
</file>

<file path=ppt/tags/tag13.xml><?xml version="1.0" encoding="utf-8"?>
<p:tagLst xmlns:a="http://schemas.openxmlformats.org/drawingml/2006/main" xmlns:r="http://schemas.openxmlformats.org/officeDocument/2006/relationships" xmlns:p="http://schemas.openxmlformats.org/presentationml/2006/main">
  <p:tag name="GENSWF_SLIDE_UID" val="{1C9A66CB-DE6F-41E9-BACE-9BBA6CC46B84}:296"/>
</p:tagLst>
</file>

<file path=ppt/tags/tag14.xml><?xml version="1.0" encoding="utf-8"?>
<p:tagLst xmlns:a="http://schemas.openxmlformats.org/drawingml/2006/main" xmlns:r="http://schemas.openxmlformats.org/officeDocument/2006/relationships" xmlns:p="http://schemas.openxmlformats.org/presentationml/2006/main">
  <p:tag name="GENSWF_SLIDE_UID" val="{52284B27-22D5-467B-858A-216221FA58CC}:351"/>
</p:tagLst>
</file>

<file path=ppt/tags/tag15.xml><?xml version="1.0" encoding="utf-8"?>
<p:tagLst xmlns:a="http://schemas.openxmlformats.org/drawingml/2006/main" xmlns:r="http://schemas.openxmlformats.org/officeDocument/2006/relationships" xmlns:p="http://schemas.openxmlformats.org/presentationml/2006/main">
  <p:tag name="GENSWF_SLIDE_UID" val="{EF6F27DB-8E72-4642-907E-37D59EA3A860}:364"/>
</p:tagLst>
</file>

<file path=ppt/tags/tag16.xml><?xml version="1.0" encoding="utf-8"?>
<p:tagLst xmlns:a="http://schemas.openxmlformats.org/drawingml/2006/main" xmlns:r="http://schemas.openxmlformats.org/officeDocument/2006/relationships" xmlns:p="http://schemas.openxmlformats.org/presentationml/2006/main">
  <p:tag name="GENSWF_SLIDE_UID" val="{8AEF4438-F660-42AE-974E-54A175FCE934}:356"/>
</p:tagLst>
</file>

<file path=ppt/tags/tag2.xml><?xml version="1.0" encoding="utf-8"?>
<p:tagLst xmlns:a="http://schemas.openxmlformats.org/drawingml/2006/main" xmlns:r="http://schemas.openxmlformats.org/officeDocument/2006/relationships" xmlns:p="http://schemas.openxmlformats.org/presentationml/2006/main">
  <p:tag name="GENSWF_SLIDE_UID" val="{8131A2AD-A300-46DD-AA46-700B88DC3EE5}:365"/>
</p:tagLst>
</file>

<file path=ppt/tags/tag3.xml><?xml version="1.0" encoding="utf-8"?>
<p:tagLst xmlns:a="http://schemas.openxmlformats.org/drawingml/2006/main" xmlns:r="http://schemas.openxmlformats.org/officeDocument/2006/relationships" xmlns:p="http://schemas.openxmlformats.org/presentationml/2006/main">
  <p:tag name="GENSWF_SLIDE_UID" val="{7A7FC4C1-272E-46C3-ADD9-74160FB136DC}:333"/>
</p:tagLst>
</file>

<file path=ppt/tags/tag4.xml><?xml version="1.0" encoding="utf-8"?>
<p:tagLst xmlns:a="http://schemas.openxmlformats.org/drawingml/2006/main" xmlns:r="http://schemas.openxmlformats.org/officeDocument/2006/relationships" xmlns:p="http://schemas.openxmlformats.org/presentationml/2006/main">
  <p:tag name="GENSWF_SLIDE_UID" val="{50F73060-8AE3-4ED1-82E5-8C1541E8860A}:337"/>
</p:tagLst>
</file>

<file path=ppt/tags/tag5.xml><?xml version="1.0" encoding="utf-8"?>
<p:tagLst xmlns:a="http://schemas.openxmlformats.org/drawingml/2006/main" xmlns:r="http://schemas.openxmlformats.org/officeDocument/2006/relationships" xmlns:p="http://schemas.openxmlformats.org/presentationml/2006/main">
  <p:tag name="GENSWF_SLIDE_UID" val="{703A875A-6641-4EBA-9297-C987FE9D19C9}:257"/>
</p:tagLst>
</file>

<file path=ppt/tags/tag6.xml><?xml version="1.0" encoding="utf-8"?>
<p:tagLst xmlns:a="http://schemas.openxmlformats.org/drawingml/2006/main" xmlns:r="http://schemas.openxmlformats.org/officeDocument/2006/relationships" xmlns:p="http://schemas.openxmlformats.org/presentationml/2006/main">
  <p:tag name="GENSWF_SLIDE_UID" val="{54347C63-331C-45CA-984A-38B122886BF1}:339"/>
</p:tagLst>
</file>

<file path=ppt/tags/tag7.xml><?xml version="1.0" encoding="utf-8"?>
<p:tagLst xmlns:a="http://schemas.openxmlformats.org/drawingml/2006/main" xmlns:r="http://schemas.openxmlformats.org/officeDocument/2006/relationships" xmlns:p="http://schemas.openxmlformats.org/presentationml/2006/main">
  <p:tag name="GENSWF_SLIDE_UID" val="{2D91165E-0C7F-45B9-95A5-5AE1253B4731}:335"/>
</p:tagLst>
</file>

<file path=ppt/tags/tag8.xml><?xml version="1.0" encoding="utf-8"?>
<p:tagLst xmlns:a="http://schemas.openxmlformats.org/drawingml/2006/main" xmlns:r="http://schemas.openxmlformats.org/officeDocument/2006/relationships" xmlns:p="http://schemas.openxmlformats.org/presentationml/2006/main">
  <p:tag name="GENSWF_SLIDE_UID" val="{8F7E5262-8C2F-45AA-B8B6-A344E896E399}:360"/>
</p:tagLst>
</file>

<file path=ppt/tags/tag9.xml><?xml version="1.0" encoding="utf-8"?>
<p:tagLst xmlns:a="http://schemas.openxmlformats.org/drawingml/2006/main" xmlns:r="http://schemas.openxmlformats.org/officeDocument/2006/relationships" xmlns:p="http://schemas.openxmlformats.org/presentationml/2006/main">
  <p:tag name="GENSWF_SLIDE_UID" val="{B3BC0F2F-9424-4E45-ABD0-2EFBA886FA9B}:347"/>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881</Words>
  <Application>Microsoft Office PowerPoint</Application>
  <PresentationFormat>Widescreen</PresentationFormat>
  <Paragraphs>65</Paragraphs>
  <Slides>15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微软雅黑</vt:lpstr>
      <vt:lpstr>#9Slide03 Arima Madurai Black</vt:lpstr>
      <vt:lpstr>Alibaba PuHuiTi</vt:lpstr>
      <vt:lpstr>Arial</vt:lpstr>
      <vt:lpstr>Calibri</vt:lpstr>
      <vt:lpstr>Cambria</vt:lpstr>
      <vt:lpstr>KaiTi</vt:lpstr>
      <vt:lpstr>Times New Roman</vt:lpstr>
      <vt:lpstr>义启小魏楷</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 VIET</dc:title>
  <dc:creator>Thao Tran</dc:creator>
  <cp:lastModifiedBy>STD</cp:lastModifiedBy>
  <cp:revision>33</cp:revision>
  <dcterms:created xsi:type="dcterms:W3CDTF">2024-01-04T06:44:16Z</dcterms:created>
  <dcterms:modified xsi:type="dcterms:W3CDTF">2025-03-19T08:16:24Z</dcterms:modified>
</cp:coreProperties>
</file>