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1" r:id="rId2"/>
    <p:sldId id="285" r:id="rId3"/>
    <p:sldId id="286" r:id="rId4"/>
    <p:sldId id="287" r:id="rId5"/>
    <p:sldId id="288" r:id="rId6"/>
    <p:sldId id="28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5135-952F-428C-88CC-5F9ED4DAE9B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9D5F7-8989-4C42-BB3C-AB0186BA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Google Shape;1893;gcd64b0fedb_0_32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0051" name="Google Shape;1894;gcd64b0fedb_0_329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71278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Google Shape;2084;gac839c9b35_0_123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2099" name="Google Shape;2085;gac839c9b35_0_1232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63387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D5F7-8989-4C42-BB3C-AB0186BAB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5171" name="Google Shape;614;ga24d75da4c_1_30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56946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7219" name="Google Shape;614;ga24d75da4c_1_30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8501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p27"/>
          <p:cNvSpPr txBox="1"/>
          <p:nvPr/>
        </p:nvSpPr>
        <p:spPr>
          <a:xfrm>
            <a:off x="3581400" y="4624389"/>
            <a:ext cx="5029200" cy="815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12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GB" sz="12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Slidesgo</a:t>
            </a:r>
            <a:r>
              <a:rPr lang="en-GB" sz="12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GB" sz="12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Flaticon</a:t>
            </a:r>
            <a:r>
              <a:rPr lang="en-GB" sz="12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GB" sz="12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Freepik</a:t>
            </a:r>
            <a:endParaRPr sz="1200" b="1" kern="0">
              <a:solidFill>
                <a:srgbClr val="485058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4171400" y="2783173"/>
            <a:ext cx="3849200" cy="13700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000200" y="673500"/>
            <a:ext cx="4191600" cy="1760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4096000" y="5301984"/>
            <a:ext cx="4000000" cy="4828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19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3;p18"/>
          <p:cNvGrpSpPr>
            <a:grpSpLocks/>
          </p:cNvGrpSpPr>
          <p:nvPr/>
        </p:nvGrpSpPr>
        <p:grpSpPr bwMode="auto">
          <a:xfrm>
            <a:off x="10483851" y="6140451"/>
            <a:ext cx="1126067" cy="938213"/>
            <a:chOff x="3026025" y="992425"/>
            <a:chExt cx="845325" cy="703150"/>
          </a:xfrm>
        </p:grpSpPr>
        <p:sp>
          <p:nvSpPr>
            <p:cNvPr id="4" name="Google Shape;274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5;p1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76;p18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77;p18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278;p18"/>
          <p:cNvSpPr>
            <a:spLocks/>
          </p:cNvSpPr>
          <p:nvPr/>
        </p:nvSpPr>
        <p:spPr bwMode="auto">
          <a:xfrm rot="159544" flipH="1">
            <a:off x="-937684" y="1652588"/>
            <a:ext cx="14463184" cy="6742112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grpSp>
        <p:nvGrpSpPr>
          <p:cNvPr id="9" name="Google Shape;279;p18"/>
          <p:cNvGrpSpPr>
            <a:grpSpLocks/>
          </p:cNvGrpSpPr>
          <p:nvPr/>
        </p:nvGrpSpPr>
        <p:grpSpPr bwMode="auto">
          <a:xfrm rot="10800000">
            <a:off x="0" y="-7938"/>
            <a:ext cx="1126067" cy="938213"/>
            <a:chOff x="3026025" y="992425"/>
            <a:chExt cx="845325" cy="703150"/>
          </a:xfrm>
        </p:grpSpPr>
        <p:sp>
          <p:nvSpPr>
            <p:cNvPr id="10" name="Google Shape;280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81;p18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82;p18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83;p18"/>
            <p:cNvSpPr/>
            <p:nvPr/>
          </p:nvSpPr>
          <p:spPr>
            <a:xfrm>
              <a:off x="374264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284;p18"/>
          <p:cNvSpPr/>
          <p:nvPr/>
        </p:nvSpPr>
        <p:spPr>
          <a:xfrm rot="19271178" flipH="1">
            <a:off x="258234" y="6551614"/>
            <a:ext cx="345017" cy="22383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86;p18"/>
          <p:cNvSpPr/>
          <p:nvPr/>
        </p:nvSpPr>
        <p:spPr>
          <a:xfrm rot="900049" flipH="1">
            <a:off x="10972801" y="1282700"/>
            <a:ext cx="345017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4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074633" y="2221604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VIỆT: TUẦN 27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vi-VN" sz="3200" b="1">
                <a:solidFill>
                  <a:srgbClr val="C0000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ÔN TẬP GIỮA HỌC KÌ 2</a:t>
            </a:r>
            <a:endParaRPr lang="vi-VN" altLang="vi-VN" sz="3200">
              <a:solidFill>
                <a:srgbClr val="C0000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: 5 + 6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4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63"/>
          <p:cNvSpPr txBox="1">
            <a:spLocks noGrp="1"/>
          </p:cNvSpPr>
          <p:nvPr>
            <p:ph type="title"/>
          </p:nvPr>
        </p:nvSpPr>
        <p:spPr>
          <a:xfrm>
            <a:off x="2425700" y="0"/>
            <a:ext cx="8269288" cy="1524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231814"/>
              </a:buClr>
              <a:buFont typeface="Caveat" charset="0"/>
              <a:buNone/>
            </a:pP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Bài 6. Quan sát tranh và tìm từ ngữ:</a:t>
            </a:r>
            <a:b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</a:b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a. Chỉ sự vật.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M: </a:t>
            </a: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Con thuyền</a:t>
            </a:r>
            <a:b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</a:b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b. Chỉ màu sắc của sự vật: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M</a:t>
            </a: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: nâu</a:t>
            </a:r>
            <a:endParaRPr lang="vi-VN" altLang="vi-VN" sz="3200">
              <a:solidFill>
                <a:srgbClr val="231814"/>
              </a:solidFill>
              <a:latin typeface="Arial" panose="020B0604020202020204" pitchFamily="34" charset="0"/>
              <a:cs typeface="Arial" panose="020B0604020202020204" pitchFamily="34" charset="0"/>
              <a:sym typeface="Caveat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9204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Google Shape;2091;p73"/>
          <p:cNvSpPr txBox="1">
            <a:spLocks noGrp="1"/>
          </p:cNvSpPr>
          <p:nvPr>
            <p:ph type="title"/>
          </p:nvPr>
        </p:nvSpPr>
        <p:spPr>
          <a:xfrm>
            <a:off x="2390776" y="2830513"/>
            <a:ext cx="7288213" cy="13192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Patrick Hand SC" charset="0"/>
              <a:buNone/>
            </a:pPr>
            <a:r>
              <a:rPr lang="vi-VN" altLang="vi-VN" sz="5400" b="1">
                <a:latin typeface="Times New Roman" panose="02020603050405020304" pitchFamily="18" charset="0"/>
                <a:ea typeface="Patrick Hand SC" charset="0"/>
                <a:cs typeface="Times New Roman" panose="02020603050405020304" pitchFamily="18" charset="0"/>
                <a:sym typeface="Patrick Hand SC" charset="0"/>
              </a:rPr>
              <a:t>THẢO LUẬN NHÓM 4</a:t>
            </a:r>
          </a:p>
        </p:txBody>
      </p:sp>
      <p:grpSp>
        <p:nvGrpSpPr>
          <p:cNvPr id="131075" name="Google Shape;2094;p73"/>
          <p:cNvGrpSpPr>
            <a:grpSpLocks/>
          </p:cNvGrpSpPr>
          <p:nvPr/>
        </p:nvGrpSpPr>
        <p:grpSpPr bwMode="auto">
          <a:xfrm>
            <a:off x="9237663" y="5038726"/>
            <a:ext cx="868362" cy="1285875"/>
            <a:chOff x="7162025" y="2806025"/>
            <a:chExt cx="1261975" cy="1797475"/>
          </a:xfrm>
        </p:grpSpPr>
        <p:sp>
          <p:nvSpPr>
            <p:cNvPr id="2095" name="Google Shape;2095;p73"/>
            <p:cNvSpPr/>
            <p:nvPr/>
          </p:nvSpPr>
          <p:spPr>
            <a:xfrm>
              <a:off x="7215087" y="3036812"/>
              <a:ext cx="802866" cy="656855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7258923" y="2832654"/>
              <a:ext cx="655212" cy="36615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7644205" y="3584932"/>
              <a:ext cx="276850" cy="461574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7907213" y="3618217"/>
              <a:ext cx="214560" cy="366153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7648819" y="3948865"/>
              <a:ext cx="463725" cy="1975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7284300" y="3975494"/>
              <a:ext cx="96898" cy="15311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7275071" y="3860101"/>
              <a:ext cx="80749" cy="88764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8015647" y="3114481"/>
              <a:ext cx="59984" cy="97641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7745717" y="3649285"/>
              <a:ext cx="57678" cy="71011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7321213" y="4141926"/>
              <a:ext cx="55370" cy="6435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8306339" y="4073135"/>
              <a:ext cx="85361" cy="24409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7189710" y="3478414"/>
              <a:ext cx="39220" cy="5991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8084859" y="4161899"/>
              <a:ext cx="50756" cy="33286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7307371" y="3365239"/>
              <a:ext cx="221480" cy="168652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7630363" y="3247628"/>
              <a:ext cx="230709" cy="17309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7824158" y="3256504"/>
              <a:ext cx="177646" cy="181967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7307371" y="3509482"/>
              <a:ext cx="175338" cy="179747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73"/>
            <p:cNvSpPr/>
            <p:nvPr/>
          </p:nvSpPr>
          <p:spPr>
            <a:xfrm>
              <a:off x="7162025" y="2806025"/>
              <a:ext cx="1261975" cy="1431323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73"/>
            <p:cNvSpPr/>
            <p:nvPr/>
          </p:nvSpPr>
          <p:spPr>
            <a:xfrm>
              <a:off x="7455024" y="4425972"/>
              <a:ext cx="269930" cy="17752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7205859" y="4257320"/>
              <a:ext cx="256087" cy="181967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7498859" y="4270634"/>
              <a:ext cx="161496" cy="12427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7279686" y="3223217"/>
              <a:ext cx="609071" cy="339524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7505780" y="3473976"/>
              <a:ext cx="288386" cy="142023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7415804" y="3425156"/>
              <a:ext cx="48448" cy="51039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7708804" y="3323077"/>
              <a:ext cx="43835" cy="37724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0" name="Google Shape;2120;p73"/>
          <p:cNvSpPr/>
          <p:nvPr/>
        </p:nvSpPr>
        <p:spPr>
          <a:xfrm>
            <a:off x="4495801" y="762000"/>
            <a:ext cx="2886075" cy="12858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1077" name="Google Shape;2125;p73"/>
          <p:cNvGrpSpPr>
            <a:grpSpLocks/>
          </p:cNvGrpSpPr>
          <p:nvPr/>
        </p:nvGrpSpPr>
        <p:grpSpPr bwMode="auto">
          <a:xfrm>
            <a:off x="9783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/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73"/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73"/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73"/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73"/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73"/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78" name="Google Shape;2132;p73"/>
          <p:cNvGrpSpPr>
            <a:grpSpLocks/>
          </p:cNvGrpSpPr>
          <p:nvPr/>
        </p:nvGrpSpPr>
        <p:grpSpPr bwMode="auto">
          <a:xfrm>
            <a:off x="3586164" y="5362576"/>
            <a:ext cx="644525" cy="195263"/>
            <a:chOff x="806663" y="3241275"/>
            <a:chExt cx="643950" cy="195675"/>
          </a:xfrm>
        </p:grpSpPr>
        <p:sp>
          <p:nvSpPr>
            <p:cNvPr id="2133" name="Google Shape;2133;p73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73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79" name="Google Shape;2135;p73"/>
          <p:cNvGrpSpPr>
            <a:grpSpLocks/>
          </p:cNvGrpSpPr>
          <p:nvPr/>
        </p:nvGrpSpPr>
        <p:grpSpPr bwMode="auto">
          <a:xfrm>
            <a:off x="295508" y="2912754"/>
            <a:ext cx="1354137" cy="1752600"/>
            <a:chOff x="653975" y="2589925"/>
            <a:chExt cx="1871650" cy="2020200"/>
          </a:xfrm>
        </p:grpSpPr>
        <p:sp>
          <p:nvSpPr>
            <p:cNvPr id="2136" name="Google Shape;2136;p73"/>
            <p:cNvSpPr/>
            <p:nvPr/>
          </p:nvSpPr>
          <p:spPr>
            <a:xfrm>
              <a:off x="684694" y="2611884"/>
              <a:ext cx="1294577" cy="960692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73"/>
            <p:cNvSpPr/>
            <p:nvPr/>
          </p:nvSpPr>
          <p:spPr>
            <a:xfrm>
              <a:off x="1064289" y="2992501"/>
              <a:ext cx="785523" cy="556287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73"/>
            <p:cNvSpPr/>
            <p:nvPr/>
          </p:nvSpPr>
          <p:spPr>
            <a:xfrm>
              <a:off x="1250797" y="3528659"/>
              <a:ext cx="511247" cy="52334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73"/>
            <p:cNvSpPr/>
            <p:nvPr/>
          </p:nvSpPr>
          <p:spPr>
            <a:xfrm>
              <a:off x="1220078" y="4039199"/>
              <a:ext cx="563908" cy="142732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73"/>
            <p:cNvSpPr/>
            <p:nvPr/>
          </p:nvSpPr>
          <p:spPr>
            <a:xfrm>
              <a:off x="2167971" y="2833300"/>
              <a:ext cx="337906" cy="303762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73"/>
            <p:cNvSpPr/>
            <p:nvPr/>
          </p:nvSpPr>
          <p:spPr>
            <a:xfrm>
              <a:off x="1841035" y="3109614"/>
              <a:ext cx="256722" cy="254354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73"/>
            <p:cNvSpPr/>
            <p:nvPr/>
          </p:nvSpPr>
          <p:spPr>
            <a:xfrm>
              <a:off x="1672083" y="4438115"/>
              <a:ext cx="166759" cy="73196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73"/>
            <p:cNvSpPr/>
            <p:nvPr/>
          </p:nvSpPr>
          <p:spPr>
            <a:xfrm>
              <a:off x="1862977" y="3107784"/>
              <a:ext cx="96545" cy="129923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73"/>
            <p:cNvSpPr/>
            <p:nvPr/>
          </p:nvSpPr>
          <p:spPr>
            <a:xfrm>
              <a:off x="1288097" y="4460074"/>
              <a:ext cx="81186" cy="122602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73"/>
            <p:cNvSpPr/>
            <p:nvPr/>
          </p:nvSpPr>
          <p:spPr>
            <a:xfrm>
              <a:off x="980910" y="3303583"/>
              <a:ext cx="85574" cy="98814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73"/>
            <p:cNvSpPr/>
            <p:nvPr/>
          </p:nvSpPr>
          <p:spPr>
            <a:xfrm>
              <a:off x="1487770" y="3556108"/>
              <a:ext cx="61438" cy="21959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73"/>
            <p:cNvSpPr/>
            <p:nvPr/>
          </p:nvSpPr>
          <p:spPr>
            <a:xfrm>
              <a:off x="2317177" y="2930285"/>
              <a:ext cx="50466" cy="60386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73"/>
            <p:cNvSpPr/>
            <p:nvPr/>
          </p:nvSpPr>
          <p:spPr>
            <a:xfrm>
              <a:off x="1163029" y="3270645"/>
              <a:ext cx="190895" cy="188478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73"/>
            <p:cNvSpPr/>
            <p:nvPr/>
          </p:nvSpPr>
          <p:spPr>
            <a:xfrm>
              <a:off x="1610645" y="3201109"/>
              <a:ext cx="188701" cy="173839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73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73"/>
            <p:cNvSpPr/>
            <p:nvPr/>
          </p:nvSpPr>
          <p:spPr>
            <a:xfrm>
              <a:off x="1321011" y="3316391"/>
              <a:ext cx="355460" cy="186649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73"/>
            <p:cNvSpPr/>
            <p:nvPr/>
          </p:nvSpPr>
          <p:spPr>
            <a:xfrm>
              <a:off x="1296874" y="3221237"/>
              <a:ext cx="37302" cy="36598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73"/>
            <p:cNvSpPr/>
            <p:nvPr/>
          </p:nvSpPr>
          <p:spPr>
            <a:xfrm>
              <a:off x="1619422" y="3184639"/>
              <a:ext cx="30719" cy="43917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73"/>
            <p:cNvSpPr/>
            <p:nvPr/>
          </p:nvSpPr>
          <p:spPr>
            <a:xfrm>
              <a:off x="2293040" y="2917475"/>
              <a:ext cx="96545" cy="9698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0" name="Google Shape;2155;p73"/>
          <p:cNvGrpSpPr>
            <a:grpSpLocks/>
          </p:cNvGrpSpPr>
          <p:nvPr/>
        </p:nvGrpSpPr>
        <p:grpSpPr bwMode="auto">
          <a:xfrm>
            <a:off x="7748589" y="5359400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/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7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73"/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1" name="Google Shape;2168;p73"/>
          <p:cNvGrpSpPr>
            <a:grpSpLocks/>
          </p:cNvGrpSpPr>
          <p:nvPr/>
        </p:nvGrpSpPr>
        <p:grpSpPr bwMode="auto">
          <a:xfrm>
            <a:off x="1820863" y="4889501"/>
            <a:ext cx="766762" cy="835025"/>
            <a:chOff x="296567" y="4032225"/>
            <a:chExt cx="766953" cy="835523"/>
          </a:xfrm>
        </p:grpSpPr>
        <p:sp>
          <p:nvSpPr>
            <p:cNvPr id="2169" name="Google Shape;2169;p73"/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73"/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73"/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2" name="Google Shape;2184;p73"/>
          <p:cNvGrpSpPr>
            <a:grpSpLocks/>
          </p:cNvGrpSpPr>
          <p:nvPr/>
        </p:nvGrpSpPr>
        <p:grpSpPr bwMode="auto">
          <a:xfrm>
            <a:off x="9850438" y="1"/>
            <a:ext cx="741362" cy="792163"/>
            <a:chOff x="-3118700" y="2365900"/>
            <a:chExt cx="741250" cy="792000"/>
          </a:xfrm>
        </p:grpSpPr>
        <p:sp>
          <p:nvSpPr>
            <p:cNvPr id="2185" name="Google Shape;2185;p73"/>
            <p:cNvSpPr/>
            <p:nvPr/>
          </p:nvSpPr>
          <p:spPr>
            <a:xfrm>
              <a:off x="-2848866" y="2599215"/>
              <a:ext cx="266660" cy="290452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-2877436" y="2576995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73"/>
            <p:cNvSpPr/>
            <p:nvPr/>
          </p:nvSpPr>
          <p:spPr>
            <a:xfrm>
              <a:off x="-2829819" y="2365900"/>
              <a:ext cx="53967" cy="134910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3"/>
            <p:cNvSpPr/>
            <p:nvPr/>
          </p:nvSpPr>
          <p:spPr>
            <a:xfrm>
              <a:off x="-3118700" y="2616673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-2647284" y="2411929"/>
              <a:ext cx="60316" cy="106340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-2480621" y="2634133"/>
              <a:ext cx="103171" cy="52376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-2507605" y="2908713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3" name="Google Shape;2201;p73"/>
          <p:cNvGrpSpPr>
            <a:grpSpLocks/>
          </p:cNvGrpSpPr>
          <p:nvPr/>
        </p:nvGrpSpPr>
        <p:grpSpPr bwMode="auto">
          <a:xfrm>
            <a:off x="1524000" y="304800"/>
            <a:ext cx="1111250" cy="725488"/>
            <a:chOff x="1474325" y="858525"/>
            <a:chExt cx="808300" cy="1469525"/>
          </a:xfrm>
        </p:grpSpPr>
        <p:sp>
          <p:nvSpPr>
            <p:cNvPr id="2202" name="Google Shape;2202;p73"/>
            <p:cNvSpPr/>
            <p:nvPr/>
          </p:nvSpPr>
          <p:spPr>
            <a:xfrm flipH="1">
              <a:off x="1834596" y="881035"/>
              <a:ext cx="294453" cy="225091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73"/>
            <p:cNvSpPr/>
            <p:nvPr/>
          </p:nvSpPr>
          <p:spPr>
            <a:xfrm flipH="1">
              <a:off x="1976626" y="1054677"/>
              <a:ext cx="217086" cy="183288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73"/>
            <p:cNvSpPr/>
            <p:nvPr/>
          </p:nvSpPr>
          <p:spPr>
            <a:xfrm flipH="1">
              <a:off x="1952377" y="1045029"/>
              <a:ext cx="118936" cy="83605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088" name="Google Shape;2205;p73"/>
            <p:cNvGrpSpPr>
              <a:grpSpLocks/>
            </p:cNvGrpSpPr>
            <p:nvPr/>
          </p:nvGrpSpPr>
          <p:grpSpPr bwMode="auto"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/>
              <p:cNvSpPr/>
              <p:nvPr/>
            </p:nvSpPr>
            <p:spPr>
              <a:xfrm flipH="1">
                <a:off x="1809192" y="858525"/>
                <a:ext cx="473433" cy="401950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31090" name="Google Shape;2207;p73"/>
              <p:cNvGrpSpPr>
                <a:grpSpLocks/>
              </p:cNvGrpSpPr>
              <p:nvPr/>
            </p:nvGrpSpPr>
            <p:grpSpPr bwMode="auto"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/>
                <p:cNvSpPr/>
                <p:nvPr/>
              </p:nvSpPr>
              <p:spPr>
                <a:xfrm flipH="1">
                  <a:off x="1752612" y="1215456"/>
                  <a:ext cx="54271" cy="5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73"/>
                <p:cNvSpPr/>
                <p:nvPr/>
              </p:nvSpPr>
              <p:spPr>
                <a:xfrm flipH="1">
                  <a:off x="1595570" y="1504859"/>
                  <a:ext cx="50807" cy="4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73"/>
                <p:cNvSpPr/>
                <p:nvPr/>
              </p:nvSpPr>
              <p:spPr>
                <a:xfrm flipH="1">
                  <a:off x="1593261" y="1617403"/>
                  <a:ext cx="75056" cy="67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73"/>
                <p:cNvSpPr/>
                <p:nvPr/>
              </p:nvSpPr>
              <p:spPr>
                <a:xfrm flipH="1">
                  <a:off x="1801110" y="1717088"/>
                  <a:ext cx="58890" cy="6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73"/>
                <p:cNvSpPr/>
                <p:nvPr/>
              </p:nvSpPr>
              <p:spPr>
                <a:xfrm flipH="1">
                  <a:off x="1585178" y="2273384"/>
                  <a:ext cx="53117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73"/>
                <p:cNvSpPr/>
                <p:nvPr/>
              </p:nvSpPr>
              <p:spPr>
                <a:xfrm flipH="1">
                  <a:off x="1474325" y="2035430"/>
                  <a:ext cx="45034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73"/>
                <p:cNvSpPr/>
                <p:nvPr/>
              </p:nvSpPr>
              <p:spPr>
                <a:xfrm flipH="1">
                  <a:off x="1736446" y="1797476"/>
                  <a:ext cx="57736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73"/>
                <p:cNvSpPr/>
                <p:nvPr/>
              </p:nvSpPr>
              <p:spPr>
                <a:xfrm flipH="1">
                  <a:off x="1723743" y="1646345"/>
                  <a:ext cx="47344" cy="3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73"/>
                <p:cNvSpPr/>
                <p:nvPr/>
              </p:nvSpPr>
              <p:spPr>
                <a:xfrm flipH="1">
                  <a:off x="1504348" y="217048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73"/>
                <p:cNvSpPr/>
                <p:nvPr/>
              </p:nvSpPr>
              <p:spPr>
                <a:xfrm flipH="1">
                  <a:off x="1659079" y="1758889"/>
                  <a:ext cx="50807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73"/>
                <p:cNvSpPr/>
                <p:nvPr/>
              </p:nvSpPr>
              <p:spPr>
                <a:xfrm flipH="1">
                  <a:off x="1554001" y="1684932"/>
                  <a:ext cx="55426" cy="61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73"/>
                <p:cNvSpPr/>
                <p:nvPr/>
              </p:nvSpPr>
              <p:spPr>
                <a:xfrm flipH="1">
                  <a:off x="1511276" y="1791045"/>
                  <a:ext cx="38106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73"/>
                <p:cNvSpPr/>
                <p:nvPr/>
              </p:nvSpPr>
              <p:spPr>
                <a:xfrm flipH="1">
                  <a:off x="1620974" y="1398743"/>
                  <a:ext cx="39260" cy="4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73"/>
                <p:cNvSpPr/>
                <p:nvPr/>
              </p:nvSpPr>
              <p:spPr>
                <a:xfrm flipH="1">
                  <a:off x="1663698" y="130227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73"/>
                <p:cNvSpPr/>
                <p:nvPr/>
              </p:nvSpPr>
              <p:spPr>
                <a:xfrm flipH="1">
                  <a:off x="1842680" y="1167221"/>
                  <a:ext cx="40415" cy="38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73"/>
                <p:cNvSpPr/>
                <p:nvPr/>
              </p:nvSpPr>
              <p:spPr>
                <a:xfrm flipH="1">
                  <a:off x="1483563" y="1903592"/>
                  <a:ext cx="33487" cy="4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3892474" y="4435460"/>
            <a:ext cx="4461413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C2F2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3033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304800"/>
          <a:ext cx="7467600" cy="5976594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Josefin Sans" charset="-93"/>
                        </a:rPr>
                        <a:t>Từ ngữ chỉ sự vật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Josefin Sans" charset="-93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Josefin Sans" charset="-93"/>
                        </a:rPr>
                        <a:t>Từ ngữ chỉ màu sắc của sự vật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Josefin Sans" charset="-93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Raleway" panose="020B0503030101060003" pitchFamily="34" charset="0"/>
                        </a:rPr>
                        <a:t>M: Con thuyền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Raleway" panose="020B0503030101060003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Raleway" panose="020B0503030101060003" pitchFamily="34" charset="0"/>
                        </a:rPr>
                        <a:t>nâu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Raleway" panose="020B0503030101060003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 rot="10800000" flipV="1">
            <a:off x="2971801" y="1981201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Dòng sông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0800000" flipV="1">
            <a:off x="6705600" y="19812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xanh biếc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 rot="10800000" flipV="1">
            <a:off x="2971800" y="3198813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Mây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6664325" y="2565400"/>
            <a:ext cx="304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xanh thẳm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0800000" flipV="1">
            <a:off x="2930525" y="3840163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Con đường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 rot="10800000" flipV="1">
            <a:off x="2971801" y="2547939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Bầu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trời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 rot="10800000" flipV="1">
            <a:off x="2971800" y="4478338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cò 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 rot="10800000" flipV="1">
            <a:off x="2971800" y="5105400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Bãi cỏ 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 rot="10800000" flipV="1">
            <a:off x="7037388" y="3213101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rot="10800000" flipV="1">
            <a:off x="6784976" y="3862389"/>
            <a:ext cx="2805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nâu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đất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 rot="10800000" flipV="1">
            <a:off x="7037388" y="4394201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 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 rot="10800000" flipV="1">
            <a:off x="6437314" y="5041900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xanh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rờn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0800000" flipV="1">
            <a:off x="2570164" y="5697538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bò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 rot="10800000" flipV="1">
            <a:off x="6884989" y="5668963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vàng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8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oogle Shape;638;p44"/>
          <p:cNvGrpSpPr>
            <a:grpSpLocks/>
          </p:cNvGrpSpPr>
          <p:nvPr/>
        </p:nvGrpSpPr>
        <p:grpSpPr bwMode="auto">
          <a:xfrm>
            <a:off x="8970964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147" name="Google Shape;674;p44"/>
          <p:cNvGrpSpPr>
            <a:grpSpLocks/>
          </p:cNvGrpSpPr>
          <p:nvPr/>
        </p:nvGrpSpPr>
        <p:grpSpPr bwMode="auto">
          <a:xfrm>
            <a:off x="9234489" y="6448426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91953" y="1866900"/>
            <a:ext cx="986309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cảnh làng quê rất đẹp. Dòng sông xanh biếc. Hai bên bờ sông, cỏ xanh mơn mởn. Đàn bò ung dung gặm cỏ.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012053" y="3789364"/>
            <a:ext cx="1008503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	Bức tranh rất đẹp. Bầu trời xanh trong. Những đám mây trắng trôi bồng bềnh.</a:t>
            </a:r>
          </a:p>
          <a:p>
            <a:pPr algn="just"/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Dòng sông uốn lượn như dải lụa đào</a:t>
            </a:r>
            <a:r>
              <a:rPr lang="vi-VN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 </a:t>
            </a:r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bò đang  thung thăng gặm cỏ.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01813" y="158750"/>
            <a:ext cx="8666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Đặt 2- 3 câu với từ ngữ em tìm được.</a:t>
            </a:r>
          </a:p>
          <a:p>
            <a:pPr>
              <a:lnSpc>
                <a:spcPct val="150000"/>
              </a:lnSpc>
            </a:pPr>
            <a:r>
              <a:rPr lang="vi-VN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Dòng sông uốn khúc quanh làng xóm.</a:t>
            </a:r>
          </a:p>
          <a:p>
            <a:pPr>
              <a:lnSpc>
                <a:spcPct val="150000"/>
              </a:lnSpc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0561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oogle Shape;638;p44"/>
          <p:cNvGrpSpPr>
            <a:grpSpLocks/>
          </p:cNvGrpSpPr>
          <p:nvPr/>
        </p:nvGrpSpPr>
        <p:grpSpPr bwMode="auto">
          <a:xfrm>
            <a:off x="8970964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195" name="Google Shape;674;p44"/>
          <p:cNvGrpSpPr>
            <a:grpSpLocks/>
          </p:cNvGrpSpPr>
          <p:nvPr/>
        </p:nvGrpSpPr>
        <p:grpSpPr bwMode="auto">
          <a:xfrm>
            <a:off x="9234489" y="6448426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571500"/>
            <a:ext cx="86868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vi-VN" alt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Chọn dấu câu phù hợp thay cho ô vuông.</a:t>
            </a:r>
          </a:p>
          <a:p>
            <a:pPr algn="just">
              <a:defRPr/>
            </a:pPr>
            <a:r>
              <a:rPr lang="vi-VN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Mặt trời thấy cô đơn    buồn bã vì phải ở một mình suốt cả ngày     Mặt trời  muốn kết bạn với trăng    sao   Nhưng trăng     sao còn bận ngủ để đêm thức dậy chiếu sáng cho mặt đất.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2988" y="190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4" name="Rectangle 43"/>
          <p:cNvSpPr/>
          <p:nvPr/>
        </p:nvSpPr>
        <p:spPr>
          <a:xfrm>
            <a:off x="8001000" y="254317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5" name="Rectangle 44"/>
          <p:cNvSpPr/>
          <p:nvPr/>
        </p:nvSpPr>
        <p:spPr>
          <a:xfrm>
            <a:off x="8382000" y="317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2895600" y="3810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6935788" y="317658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10800000" flipV="1">
            <a:off x="7407275" y="1430338"/>
            <a:ext cx="469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10800000" flipV="1">
            <a:off x="2936875" y="3340100"/>
            <a:ext cx="477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10800000" flipV="1">
            <a:off x="6940551" y="2679700"/>
            <a:ext cx="46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 rot="10800000" flipV="1">
            <a:off x="8029575" y="2119313"/>
            <a:ext cx="47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.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 rot="10800000" flipV="1">
            <a:off x="8399464" y="2790825"/>
            <a:ext cx="471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.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2567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EFB2AF-D64E-4CB8-8B77-7CC4A884D35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- Ôn tập ( tiết 5 + 6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21E707-CA16-43A3-8706-36F5413474EE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4EF504-D7D8-4798-A711-AA4486AC9683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9BA889-B450-4731-AEF5-C3416F2916D3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7AA789-0B12-4ED0-A381-765B5DD71656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96C2B8-56E3-4241-887D-4900EF5809F5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123</Words>
  <Application>Microsoft Office PowerPoint</Application>
  <PresentationFormat>Widescreen</PresentationFormat>
  <Paragraphs>36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Caveat</vt:lpstr>
      <vt:lpstr>Josefin Sans</vt:lpstr>
      <vt:lpstr>Patrick Hand</vt:lpstr>
      <vt:lpstr>Patrick Hand SC</vt:lpstr>
      <vt:lpstr>Raleway</vt:lpstr>
      <vt:lpstr>Roboto Condensed</vt:lpstr>
      <vt:lpstr>SimHei</vt:lpstr>
      <vt:lpstr>Times New Roman</vt:lpstr>
      <vt:lpstr>Vibur</vt:lpstr>
      <vt:lpstr>Office Theme</vt:lpstr>
      <vt:lpstr>PowerPoint Presentation</vt:lpstr>
      <vt:lpstr>Bài 6. Quan sát tranh và tìm từ ngữ: a. Chỉ sự vật. M: Con thuyền b. Chỉ màu sắc của sự vật: M: nâu</vt:lpstr>
      <vt:lpstr>THẢO LUẬN NHÓM 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27 - Ôn tập ( tiết 5 + 6)</dc:title>
  <dc:creator>STD_NHA</dc:creator>
  <cp:lastModifiedBy>STD_NHA</cp:lastModifiedBy>
  <cp:revision>5</cp:revision>
  <dcterms:created xsi:type="dcterms:W3CDTF">2025-03-21T03:08:01Z</dcterms:created>
  <dcterms:modified xsi:type="dcterms:W3CDTF">2025-03-21T14:57:27Z</dcterms:modified>
</cp:coreProperties>
</file>