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C657E-27AD-4369-ADF4-E771C4BFACC0}"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93C72-B350-4B8B-A167-3867AF01A57B}" type="slidenum">
              <a:rPr lang="en-US" smtClean="0"/>
              <a:t>‹#›</a:t>
            </a:fld>
            <a:endParaRPr lang="en-US"/>
          </a:p>
        </p:txBody>
      </p:sp>
    </p:spTree>
    <p:extLst>
      <p:ext uri="{BB962C8B-B14F-4D97-AF65-F5344CB8AC3E}">
        <p14:creationId xmlns:p14="http://schemas.microsoft.com/office/powerpoint/2010/main" val="35651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2</a:t>
            </a:fld>
            <a:endParaRPr lang="en-US"/>
          </a:p>
        </p:txBody>
      </p:sp>
    </p:spTree>
    <p:extLst>
      <p:ext uri="{BB962C8B-B14F-4D97-AF65-F5344CB8AC3E}">
        <p14:creationId xmlns:p14="http://schemas.microsoft.com/office/powerpoint/2010/main" val="72699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547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482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12</a:t>
            </a:fld>
            <a:endParaRPr lang="en-US"/>
          </a:p>
        </p:txBody>
      </p:sp>
    </p:spTree>
    <p:extLst>
      <p:ext uri="{BB962C8B-B14F-4D97-AF65-F5344CB8AC3E}">
        <p14:creationId xmlns:p14="http://schemas.microsoft.com/office/powerpoint/2010/main" val="264632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13</a:t>
            </a:fld>
            <a:endParaRPr lang="en-US"/>
          </a:p>
        </p:txBody>
      </p:sp>
    </p:spTree>
    <p:extLst>
      <p:ext uri="{BB962C8B-B14F-4D97-AF65-F5344CB8AC3E}">
        <p14:creationId xmlns:p14="http://schemas.microsoft.com/office/powerpoint/2010/main" val="63241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14</a:t>
            </a:fld>
            <a:endParaRPr lang="en-US"/>
          </a:p>
        </p:txBody>
      </p:sp>
    </p:spTree>
    <p:extLst>
      <p:ext uri="{BB962C8B-B14F-4D97-AF65-F5344CB8AC3E}">
        <p14:creationId xmlns:p14="http://schemas.microsoft.com/office/powerpoint/2010/main" val="5130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521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8291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4211"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946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6259"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43091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8307"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90822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0355"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12297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74820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10</a:t>
            </a:fld>
            <a:endParaRPr lang="en-US"/>
          </a:p>
        </p:txBody>
      </p:sp>
    </p:spTree>
    <p:extLst>
      <p:ext uri="{BB962C8B-B14F-4D97-AF65-F5344CB8AC3E}">
        <p14:creationId xmlns:p14="http://schemas.microsoft.com/office/powerpoint/2010/main" val="278209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37203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47032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165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8292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5" name="Google Shape;133;p27"/>
          <p:cNvSpPr txBox="1"/>
          <p:nvPr/>
        </p:nvSpPr>
        <p:spPr>
          <a:xfrm>
            <a:off x="3581400" y="4624389"/>
            <a:ext cx="5029200" cy="815975"/>
          </a:xfrm>
          <a:prstGeom prst="rect">
            <a:avLst/>
          </a:prstGeom>
          <a:noFill/>
          <a:ln>
            <a:noFill/>
          </a:ln>
        </p:spPr>
        <p:txBody>
          <a:bodyPr spcFirstLastPara="1" lIns="91425" tIns="91425" rIns="91425" bIns="91425" anchor="ctr"/>
          <a:lstStyle/>
          <a:p>
            <a:pPr algn="ctr" eaLnBrk="1" fontAlgn="auto" hangingPunct="1">
              <a:spcBef>
                <a:spcPts val="300"/>
              </a:spcBef>
              <a:spcAft>
                <a:spcPts val="0"/>
              </a:spcAft>
              <a:buClr>
                <a:srgbClr val="000000"/>
              </a:buClr>
              <a:buFont typeface="Arial"/>
              <a:buNone/>
              <a:defRPr/>
            </a:pPr>
            <a:r>
              <a:rPr lang="en-GB" sz="1200" kern="0">
                <a:solidFill>
                  <a:srgbClr val="485058"/>
                </a:solidFill>
                <a:latin typeface="Patrick Hand"/>
                <a:ea typeface="Patrick Hand"/>
                <a:cs typeface="Patrick Hand"/>
                <a:sym typeface="Patrick Hand"/>
              </a:rPr>
              <a:t>CREDITS: This presentation template was created by </a:t>
            </a:r>
            <a:r>
              <a:rPr lang="en-GB" sz="1200" b="1" kern="0">
                <a:solidFill>
                  <a:srgbClr val="485058"/>
                </a:solidFill>
                <a:uFill>
                  <a:noFill/>
                </a:uFill>
                <a:latin typeface="Patrick Hand"/>
                <a:ea typeface="Patrick Hand"/>
                <a:cs typeface="Patrick Hand"/>
                <a:sym typeface="Patrick Hand"/>
                <a:hlinkClick r:id="rId2"/>
              </a:rPr>
              <a:t>Slidesgo</a:t>
            </a:r>
            <a:r>
              <a:rPr lang="en-GB" sz="1200" kern="0">
                <a:solidFill>
                  <a:srgbClr val="485058"/>
                </a:solidFill>
                <a:latin typeface="Patrick Hand"/>
                <a:ea typeface="Patrick Hand"/>
                <a:cs typeface="Patrick Hand"/>
                <a:sym typeface="Patrick Hand"/>
              </a:rPr>
              <a:t>, including icons by </a:t>
            </a:r>
            <a:r>
              <a:rPr lang="en-GB" sz="1200" b="1" kern="0">
                <a:solidFill>
                  <a:srgbClr val="485058"/>
                </a:solidFill>
                <a:uFill>
                  <a:noFill/>
                </a:uFill>
                <a:latin typeface="Patrick Hand"/>
                <a:ea typeface="Patrick Hand"/>
                <a:cs typeface="Patrick Hand"/>
                <a:sym typeface="Patrick Hand"/>
                <a:hlinkClick r:id="rId3"/>
              </a:rPr>
              <a:t>Flaticon</a:t>
            </a:r>
            <a:r>
              <a:rPr lang="en-GB" sz="1200" kern="0">
                <a:solidFill>
                  <a:srgbClr val="485058"/>
                </a:solidFill>
                <a:latin typeface="Patrick Hand"/>
                <a:ea typeface="Patrick Hand"/>
                <a:cs typeface="Patrick Hand"/>
                <a:sym typeface="Patrick Hand"/>
              </a:rPr>
              <a:t>, infographics &amp; images by </a:t>
            </a:r>
            <a:r>
              <a:rPr lang="en-GB" sz="1200" b="1" kern="0">
                <a:solidFill>
                  <a:srgbClr val="485058"/>
                </a:solidFill>
                <a:uFill>
                  <a:noFill/>
                </a:uFill>
                <a:latin typeface="Patrick Hand"/>
                <a:ea typeface="Patrick Hand"/>
                <a:cs typeface="Patrick Hand"/>
                <a:sym typeface="Patrick Hand"/>
                <a:hlinkClick r:id="rId4"/>
              </a:rPr>
              <a:t>Freepik</a:t>
            </a:r>
            <a:endParaRPr sz="1200" b="1" kern="0">
              <a:solidFill>
                <a:srgbClr val="485058"/>
              </a:solidFill>
              <a:latin typeface="Patrick Hand"/>
              <a:ea typeface="Patrick Hand"/>
              <a:cs typeface="Patrick Hand"/>
              <a:sym typeface="Patrick Hand"/>
            </a:endParaRPr>
          </a:p>
        </p:txBody>
      </p:sp>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anchor="t">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a:noAutofit/>
          </a:bodyPr>
          <a:lstStyle>
            <a:lvl1pPr lvl="0" algn="ctr" rtl="0">
              <a:spcBef>
                <a:spcPts val="0"/>
              </a:spcBef>
              <a:spcAft>
                <a:spcPts val="0"/>
              </a:spcAft>
              <a:buSzPts val="14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60057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256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18537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F0341-E46D-4967-A866-C98452719229}"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3010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8641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F0341-E46D-4967-A866-C98452719229}"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27148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F0341-E46D-4967-A866-C98452719229}"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77716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0341-E46D-4967-A866-C98452719229}"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46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6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251277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0341-E46D-4967-A866-C98452719229}"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9DFB9-6528-467A-BEA9-1DF8E4FFA739}" type="slidenum">
              <a:rPr lang="en-US" smtClean="0"/>
              <a:t>‹#›</a:t>
            </a:fld>
            <a:endParaRPr lang="en-US"/>
          </a:p>
        </p:txBody>
      </p:sp>
    </p:spTree>
    <p:extLst>
      <p:ext uri="{BB962C8B-B14F-4D97-AF65-F5344CB8AC3E}">
        <p14:creationId xmlns:p14="http://schemas.microsoft.com/office/powerpoint/2010/main" val="54723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3048000" y="2230482"/>
            <a:ext cx="6096000" cy="1723549"/>
          </a:xfrm>
          <a:prstGeom prst="rect">
            <a:avLst/>
          </a:prstGeom>
        </p:spPr>
        <p:txBody>
          <a:bodyPr>
            <a:spAutoFit/>
          </a:bodyPr>
          <a:lstStyle/>
          <a:p>
            <a:pPr algn="ctr">
              <a:spcBef>
                <a:spcPct val="50000"/>
              </a:spcBef>
              <a:buFontTx/>
              <a:buNone/>
            </a:pPr>
            <a:r>
              <a:rPr lang="en-US" altLang="zh-CN" sz="2800" b="1">
                <a:solidFill>
                  <a:srgbClr val="002060"/>
                </a:solidFill>
                <a:latin typeface="Times New Roman" panose="02020603050405020304" pitchFamily="18" charset="0"/>
                <a:ea typeface="SimHei"/>
                <a:cs typeface="Times New Roman" panose="02020603050405020304" pitchFamily="18" charset="0"/>
              </a:rPr>
              <a:t>TIẾNG VIỆT: TUẦN 27</a:t>
            </a:r>
          </a:p>
          <a:p>
            <a:pPr algn="ctr">
              <a:spcBef>
                <a:spcPct val="50000"/>
              </a:spcBef>
              <a:buFontTx/>
              <a:buNone/>
            </a:pPr>
            <a:r>
              <a:rPr lang="pt-BR" altLang="vi-VN" sz="2800" b="1">
                <a:solidFill>
                  <a:srgbClr val="002060"/>
                </a:solidFill>
                <a:latin typeface="Times New Roman" panose="02020603050405020304" pitchFamily="18" charset="0"/>
                <a:ea typeface="SimHei"/>
                <a:cs typeface="Times New Roman" panose="02020603050405020304" pitchFamily="18" charset="0"/>
              </a:rPr>
              <a:t>ÔN TẬP GIỮA HỌC KÌ 2</a:t>
            </a:r>
            <a:endParaRPr lang="vi-VN" altLang="vi-VN" sz="2800">
              <a:solidFill>
                <a:srgbClr val="002060"/>
              </a:solidFill>
              <a:latin typeface="Times New Roman" panose="02020603050405020304" pitchFamily="18" charset="0"/>
              <a:ea typeface="SimHei"/>
              <a:cs typeface="Times New Roman" panose="02020603050405020304" pitchFamily="18" charset="0"/>
            </a:endParaRPr>
          </a:p>
          <a:p>
            <a:pPr algn="ctr">
              <a:spcBef>
                <a:spcPct val="50000"/>
              </a:spcBef>
              <a:buFontTx/>
              <a:buNone/>
            </a:pPr>
            <a:r>
              <a:rPr lang="en-US" altLang="zh-CN" sz="2400" b="1">
                <a:solidFill>
                  <a:srgbClr val="002060"/>
                </a:solidFill>
                <a:latin typeface="Times New Roman" panose="02020603050405020304" pitchFamily="18" charset="0"/>
                <a:ea typeface="SimHei"/>
                <a:cs typeface="Times New Roman" panose="02020603050405020304" pitchFamily="18" charset="0"/>
              </a:rPr>
              <a:t>Tiết : 1 + 2</a:t>
            </a:r>
            <a:endParaRPr lang="en-US" altLang="zh-CN" sz="2400" b="1">
              <a:solidFill>
                <a:srgbClr val="002060"/>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1016097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828800" y="941033"/>
            <a:ext cx="8610600" cy="4598633"/>
          </a:xfrm>
          <a:blipFill dpi="0" rotWithShape="1">
            <a:blip r:embed="rId4"/>
            <a:srcRect/>
            <a:tile tx="0" ty="0" sx="100000" sy="100000" flip="none" algn="tl"/>
          </a:blipFill>
        </p:spPr>
        <p:txBody>
          <a:bodyPr>
            <a:normAutofit/>
          </a:bodyPr>
          <a:lstStyle/>
          <a:p>
            <a:pPr algn="l"/>
            <a:r>
              <a:rPr lang="vi-VN" altLang="vi-VN" sz="3200" b="1">
                <a:latin typeface="Times New Roman" panose="02020603050405020304" pitchFamily="18" charset="0"/>
                <a:cs typeface="Times New Roman" panose="02020603050405020304" pitchFamily="18" charset="0"/>
              </a:rPr>
              <a:t>Bài  2 : Đọc bài em thích và thực hiện yêu cầu:</a:t>
            </a:r>
            <a:br>
              <a:rPr lang="vi-VN" altLang="vi-VN" sz="3200" b="1">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a.Tìm trong bài đọc những câu văn, câu thơ hay nói về cây cối hoặc loài vật, cảnh vật.</a:t>
            </a:r>
            <a:br>
              <a:rPr lang="vi-VN" altLang="vi-VN" smtClean="0">
                <a:solidFill>
                  <a:srgbClr val="002060"/>
                </a:solidFill>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b. Nêu tên một nhân vật em yêu thích trong bài đọc và giải thích vì sao em yêu thích nhân vật đó.</a:t>
            </a:r>
          </a:p>
        </p:txBody>
      </p:sp>
    </p:spTree>
    <p:custDataLst>
      <p:tags r:id="rId1"/>
    </p:custDataLst>
    <p:extLst>
      <p:ext uri="{BB962C8B-B14F-4D97-AF65-F5344CB8AC3E}">
        <p14:creationId xmlns:p14="http://schemas.microsoft.com/office/powerpoint/2010/main" val="13657958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a:t>
            </a:r>
          </a:p>
        </p:txBody>
      </p:sp>
      <p:grpSp>
        <p:nvGrpSpPr>
          <p:cNvPr id="10445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5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8" name="Google Shape;2184;p73"/>
          <p:cNvGrpSpPr>
            <a:grpSpLocks/>
          </p:cNvGrpSpPr>
          <p:nvPr/>
        </p:nvGrpSpPr>
        <p:grpSpPr bwMode="auto">
          <a:xfrm>
            <a:off x="9364663" y="1182688"/>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1" name="Google Shape;2201;p73"/>
          <p:cNvGrpSpPr>
            <a:grpSpLocks/>
          </p:cNvGrpSpPr>
          <p:nvPr/>
        </p:nvGrpSpPr>
        <p:grpSpPr bwMode="auto">
          <a:xfrm>
            <a:off x="2874964" y="7064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5"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7"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104462" name="Google Shape;2224;p73"/>
          <p:cNvGrpSpPr>
            <a:grpSpLocks/>
          </p:cNvGrpSpPr>
          <p:nvPr/>
        </p:nvGrpSpPr>
        <p:grpSpPr bwMode="auto">
          <a:xfrm>
            <a:off x="7264400" y="1349376"/>
            <a:ext cx="1562100" cy="1065213"/>
            <a:chOff x="6876425" y="1268933"/>
            <a:chExt cx="1561487" cy="1065909"/>
          </a:xfrm>
        </p:grpSpPr>
        <p:grpSp>
          <p:nvGrpSpPr>
            <p:cNvPr id="104466"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7"/>
                <a:ext cx="53955" cy="5242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4"/>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1" y="2026913"/>
                <a:ext cx="49194" cy="42892"/>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5" y="2062087"/>
                <a:ext cx="58716"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4"/>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9" y="2145383"/>
                <a:ext cx="69824" cy="52423"/>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7"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6" y="1637473"/>
                <a:ext cx="336418" cy="287526"/>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7"/>
                <a:ext cx="306268"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1"/>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7" y="1651770"/>
                <a:ext cx="88865" cy="77838"/>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1" y="1726431"/>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6" y="1389661"/>
                <a:ext cx="626816" cy="654477"/>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4"/>
                <a:ext cx="68236" cy="74662"/>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6"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60598" y="4515975"/>
            <a:ext cx="4340023" cy="831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7" name="Google Shape;2091;p73"/>
          <p:cNvSpPr txBox="1">
            <a:spLocks/>
          </p:cNvSpPr>
          <p:nvPr/>
        </p:nvSpPr>
        <p:spPr bwMode="auto">
          <a:xfrm>
            <a:off x="2609851" y="2108200"/>
            <a:ext cx="72882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
        <p:nvSpPr>
          <p:cNvPr id="148" name="Google Shape;2091;p73"/>
          <p:cNvSpPr txBox="1">
            <a:spLocks/>
          </p:cNvSpPr>
          <p:nvPr/>
        </p:nvSpPr>
        <p:spPr bwMode="auto">
          <a:xfrm>
            <a:off x="2717801" y="2006600"/>
            <a:ext cx="733266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Tree>
    <p:custDataLst>
      <p:tags r:id="rId1"/>
    </p:custDataLst>
    <p:extLst>
      <p:ext uri="{BB962C8B-B14F-4D97-AF65-F5344CB8AC3E}">
        <p14:creationId xmlns:p14="http://schemas.microsoft.com/office/powerpoint/2010/main" val="2427631307"/>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8"/>
          <p:cNvSpPr txBox="1">
            <a:spLocks noChangeArrowheads="1"/>
          </p:cNvSpPr>
          <p:nvPr/>
        </p:nvSpPr>
        <p:spPr bwMode="auto">
          <a:xfrm>
            <a:off x="1638300" y="2295526"/>
            <a:ext cx="906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Đồng ruộng, vườn tược và cây cỏ như biết giữ lại hạt phù sa ở quanh mình, nước lại trong dần.</a:t>
            </a:r>
          </a:p>
        </p:txBody>
      </p:sp>
      <p:sp>
        <p:nvSpPr>
          <p:cNvPr id="109571" name="Text Box 13"/>
          <p:cNvSpPr txBox="1">
            <a:spLocks noChangeArrowheads="1"/>
          </p:cNvSpPr>
          <p:nvPr/>
        </p:nvSpPr>
        <p:spPr bwMode="auto">
          <a:xfrm>
            <a:off x="1524000" y="352425"/>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dirty="0">
                <a:solidFill>
                  <a:schemeClr val="tx1">
                    <a:lumMod val="95000"/>
                    <a:lumOff val="5000"/>
                  </a:schemeClr>
                </a:solidFill>
                <a:latin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rPr>
              <a:t>Một số câu văn câu thơ hay nói về cây cối hoặc loài vật, cảnh vật:</a:t>
            </a:r>
          </a:p>
        </p:txBody>
      </p:sp>
      <p:sp>
        <p:nvSpPr>
          <p:cNvPr id="10254" name="Text Box 14"/>
          <p:cNvSpPr txBox="1">
            <a:spLocks noChangeArrowheads="1"/>
          </p:cNvSpPr>
          <p:nvPr/>
        </p:nvSpPr>
        <p:spPr bwMode="auto">
          <a:xfrm>
            <a:off x="1638300" y="1576388"/>
            <a:ext cx="7481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nước nổi </a:t>
            </a:r>
          </a:p>
        </p:txBody>
      </p:sp>
      <p:sp>
        <p:nvSpPr>
          <p:cNvPr id="7" name="Text Box 14"/>
          <p:cNvSpPr txBox="1">
            <a:spLocks noChangeArrowheads="1"/>
          </p:cNvSpPr>
          <p:nvPr/>
        </p:nvSpPr>
        <p:spPr bwMode="auto">
          <a:xfrm>
            <a:off x="1600201" y="3479800"/>
            <a:ext cx="7439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vàng</a:t>
            </a:r>
          </a:p>
        </p:txBody>
      </p:sp>
      <p:sp>
        <p:nvSpPr>
          <p:cNvPr id="9" name="Text Box 8"/>
          <p:cNvSpPr txBox="1">
            <a:spLocks noChangeArrowheads="1"/>
          </p:cNvSpPr>
          <p:nvPr/>
        </p:nvSpPr>
        <p:spPr bwMode="auto">
          <a:xfrm>
            <a:off x="1638300" y="4198938"/>
            <a:ext cx="8801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00FF"/>
                </a:solidFill>
                <a:latin typeface="Times New Roman" panose="02020603050405020304" pitchFamily="18" charset="0"/>
              </a:rPr>
              <a:t>Thu về những quả hồng đỏ mọng, những hạt dẻ nâu bóng, những quả na mở to mắt, thơm dìu dịu. Biển lúa vàng ươm. Gió nổi lên và sóng lúa vàng dập dờn trải tới chân trời.</a:t>
            </a:r>
          </a:p>
        </p:txBody>
      </p:sp>
    </p:spTree>
    <p:custDataLst>
      <p:tags r:id="rId1"/>
    </p:custDataLst>
    <p:extLst>
      <p:ext uri="{BB962C8B-B14F-4D97-AF65-F5344CB8AC3E}">
        <p14:creationId xmlns:p14="http://schemas.microsoft.com/office/powerpoint/2010/main" val="3259247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4"/>
                                        </p:tgtEl>
                                        <p:attrNameLst>
                                          <p:attrName>style.visibility</p:attrName>
                                        </p:attrNameLst>
                                      </p:cBhvr>
                                      <p:to>
                                        <p:strVal val="visible"/>
                                      </p:to>
                                    </p:set>
                                    <p:anim calcmode="lin" valueType="num">
                                      <p:cBhvr additive="base">
                                        <p:cTn id="13" dur="500" fill="hold"/>
                                        <p:tgtEl>
                                          <p:spTgt spid="10254"/>
                                        </p:tgtEl>
                                        <p:attrNameLst>
                                          <p:attrName>ppt_x</p:attrName>
                                        </p:attrNameLst>
                                      </p:cBhvr>
                                      <p:tavLst>
                                        <p:tav tm="0">
                                          <p:val>
                                            <p:strVal val="#ppt_x"/>
                                          </p:val>
                                        </p:tav>
                                        <p:tav tm="100000">
                                          <p:val>
                                            <p:strVal val="#ppt_x"/>
                                          </p:val>
                                        </p:tav>
                                      </p:tavLst>
                                    </p:anim>
                                    <p:anim calcmode="lin" valueType="num">
                                      <p:cBhvr additive="base">
                                        <p:cTn id="14"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barn(inVertical)">
                                      <p:cBhvr>
                                        <p:cTn id="19" dur="500"/>
                                        <p:tgtEl>
                                          <p:spTgt spid="655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09571" grpId="0"/>
      <p:bldP spid="1025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6096001" y="3587750"/>
            <a:ext cx="2868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Lũy tre </a:t>
            </a:r>
          </a:p>
        </p:txBody>
      </p:sp>
      <p:sp>
        <p:nvSpPr>
          <p:cNvPr id="11" name="Text Box 8"/>
          <p:cNvSpPr txBox="1">
            <a:spLocks noChangeArrowheads="1"/>
          </p:cNvSpPr>
          <p:nvPr/>
        </p:nvSpPr>
        <p:spPr bwMode="auto">
          <a:xfrm>
            <a:off x="5305426" y="4432301"/>
            <a:ext cx="4899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Những trưa đồng đầy nắng</a:t>
            </a:r>
          </a:p>
          <a:p>
            <a:pPr eaLnBrk="1" hangingPunct="1"/>
            <a:r>
              <a:rPr lang="en-US" altLang="en-US" sz="3200" b="1">
                <a:solidFill>
                  <a:srgbClr val="0000FF"/>
                </a:solidFill>
                <a:latin typeface="Times New Roman" panose="02020603050405020304" pitchFamily="18" charset="0"/>
              </a:rPr>
              <a:t>Trâu nằm nhai bóng râm</a:t>
            </a:r>
          </a:p>
          <a:p>
            <a:pPr eaLnBrk="1" hangingPunct="1"/>
            <a:r>
              <a:rPr lang="en-US" altLang="en-US" sz="3200" b="1">
                <a:solidFill>
                  <a:srgbClr val="0000FF"/>
                </a:solidFill>
                <a:latin typeface="Times New Roman" panose="02020603050405020304" pitchFamily="18" charset="0"/>
              </a:rPr>
              <a:t>Tre bần thần nhớ gió</a:t>
            </a:r>
          </a:p>
          <a:p>
            <a:pPr eaLnBrk="1" hangingPunct="1"/>
            <a:r>
              <a:rPr lang="en-US" altLang="en-US" sz="3200" b="1">
                <a:solidFill>
                  <a:srgbClr val="0000FF"/>
                </a:solidFill>
                <a:latin typeface="Times New Roman" panose="02020603050405020304" pitchFamily="18" charset="0"/>
              </a:rPr>
              <a:t>Chợt về đầy tiếng chim.</a:t>
            </a:r>
          </a:p>
          <a:p>
            <a:pPr eaLnBrk="1" hangingPunct="1"/>
            <a:endParaRPr lang="en-US" altLang="en-US" sz="2800" b="1">
              <a:solidFill>
                <a:srgbClr val="0000FF"/>
              </a:solidFill>
              <a:latin typeface="Times New Roman" panose="02020603050405020304" pitchFamily="18" charset="0"/>
            </a:endParaRPr>
          </a:p>
          <a:p>
            <a:pPr eaLnBrk="1" hangingPunct="1"/>
            <a:endParaRPr lang="en-US" altLang="en-US" sz="2800" b="1">
              <a:solidFill>
                <a:srgbClr val="0000FF"/>
              </a:solidFill>
              <a:latin typeface="Times New Roman" panose="02020603050405020304" pitchFamily="18" charset="0"/>
            </a:endParaRPr>
          </a:p>
        </p:txBody>
      </p:sp>
      <p:sp>
        <p:nvSpPr>
          <p:cNvPr id="5" name="Text Box 8"/>
          <p:cNvSpPr txBox="1">
            <a:spLocks noChangeArrowheads="1"/>
          </p:cNvSpPr>
          <p:nvPr/>
        </p:nvSpPr>
        <p:spPr bwMode="auto">
          <a:xfrm>
            <a:off x="1939925" y="1600201"/>
            <a:ext cx="4457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Tôi chỉ là hạt thóc</a:t>
            </a:r>
          </a:p>
          <a:p>
            <a:pPr eaLnBrk="1" hangingPunct="1"/>
            <a:r>
              <a:rPr lang="en-US" altLang="en-US" sz="3200" b="1">
                <a:solidFill>
                  <a:srgbClr val="0000FF"/>
                </a:solidFill>
                <a:latin typeface="Times New Roman" panose="02020603050405020304" pitchFamily="18" charset="0"/>
              </a:rPr>
              <a:t>Không biết hát biết cười</a:t>
            </a:r>
          </a:p>
          <a:p>
            <a:pPr eaLnBrk="1" hangingPunct="1"/>
            <a:r>
              <a:rPr lang="en-US" altLang="en-US" sz="3200" b="1">
                <a:solidFill>
                  <a:srgbClr val="0000FF"/>
                </a:solidFill>
                <a:latin typeface="Times New Roman" panose="02020603050405020304" pitchFamily="18" charset="0"/>
              </a:rPr>
              <a:t>Nhưng tôi luôn có ích</a:t>
            </a:r>
          </a:p>
          <a:p>
            <a:pPr eaLnBrk="1" hangingPunct="1"/>
            <a:r>
              <a:rPr lang="en-US" altLang="en-US" sz="3200" b="1">
                <a:solidFill>
                  <a:srgbClr val="0000FF"/>
                </a:solidFill>
                <a:latin typeface="Times New Roman" panose="02020603050405020304" pitchFamily="18" charset="0"/>
              </a:rPr>
              <a:t>Vì nuôi sống con người.</a:t>
            </a:r>
          </a:p>
        </p:txBody>
      </p:sp>
      <p:sp>
        <p:nvSpPr>
          <p:cNvPr id="6" name="Text Box 14"/>
          <p:cNvSpPr txBox="1">
            <a:spLocks noChangeArrowheads="1"/>
          </p:cNvSpPr>
          <p:nvPr/>
        </p:nvSpPr>
        <p:spPr bwMode="auto">
          <a:xfrm>
            <a:off x="1939926" y="831851"/>
            <a:ext cx="3332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Hạt thóc</a:t>
            </a:r>
          </a:p>
        </p:txBody>
      </p:sp>
    </p:spTree>
    <p:custDataLst>
      <p:tags r:id="rId1"/>
    </p:custDataLst>
    <p:extLst>
      <p:ext uri="{BB962C8B-B14F-4D97-AF65-F5344CB8AC3E}">
        <p14:creationId xmlns:p14="http://schemas.microsoft.com/office/powerpoint/2010/main" val="30048973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54"/>
                                        </p:tgtEl>
                                        <p:attrNameLst>
                                          <p:attrName>style.visibility</p:attrName>
                                        </p:attrNameLst>
                                      </p:cBhvr>
                                      <p:to>
                                        <p:strVal val="visible"/>
                                      </p:to>
                                    </p:set>
                                    <p:anim calcmode="lin" valueType="num">
                                      <p:cBhvr additive="base">
                                        <p:cTn id="18" dur="500" fill="hold"/>
                                        <p:tgtEl>
                                          <p:spTgt spid="10254"/>
                                        </p:tgtEl>
                                        <p:attrNameLst>
                                          <p:attrName>ppt_x</p:attrName>
                                        </p:attrNameLst>
                                      </p:cBhvr>
                                      <p:tavLst>
                                        <p:tav tm="0">
                                          <p:val>
                                            <p:strVal val="#ppt_x"/>
                                          </p:val>
                                        </p:tav>
                                        <p:tav tm="100000">
                                          <p:val>
                                            <p:strVal val="#ppt_x"/>
                                          </p:val>
                                        </p:tav>
                                      </p:tavLst>
                                    </p:anim>
                                    <p:anim calcmode="lin" valueType="num">
                                      <p:cBhvr additive="base">
                                        <p:cTn id="19"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18"/>
          <p:cNvPicPr>
            <a:picLocks noChangeAspect="1"/>
          </p:cNvPicPr>
          <p:nvPr/>
        </p:nvPicPr>
        <p:blipFill>
          <a:blip r:embed="rId4">
            <a:extLst>
              <a:ext uri="{28A0092B-C50C-407E-A947-70E740481C1C}">
                <a14:useLocalDpi xmlns:a14="http://schemas.microsoft.com/office/drawing/2010/main" val="0"/>
              </a:ext>
            </a:extLst>
          </a:blip>
          <a:srcRect t="5325"/>
          <a:stretch>
            <a:fillRect/>
          </a:stretch>
        </p:blipFill>
        <p:spPr bwMode="auto">
          <a:xfrm>
            <a:off x="1282701" y="803275"/>
            <a:ext cx="2124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extLst>
          </p:cNvPr>
          <p:cNvSpPr/>
          <p:nvPr/>
        </p:nvSpPr>
        <p:spPr>
          <a:xfrm>
            <a:off x="3048000" y="457201"/>
            <a:ext cx="7315200" cy="1484313"/>
          </a:xfrm>
          <a:prstGeom prst="roundRect">
            <a:avLst/>
          </a:prstGeom>
          <a:solidFill>
            <a:schemeClr val="accent6">
              <a:lumMod val="75000"/>
            </a:schemeClr>
          </a:solidFill>
          <a:ln w="25400" cap="flat" cmpd="sng" algn="ctr">
            <a:noFill/>
            <a:prstDash val="solid"/>
          </a:ln>
          <a:effectLst/>
        </p:spPr>
        <p:txBody>
          <a:bodyPr anchor="ctr"/>
          <a:lstStyle/>
          <a:p>
            <a:pPr algn="ctr" defTabSz="685800">
              <a:defRPr/>
            </a:pPr>
            <a:r>
              <a:rPr lang="en-US" sz="4500" kern="0" dirty="0">
                <a:solidFill>
                  <a:srgbClr val="F2F2E9"/>
                </a:solidFill>
                <a:latin typeface="Times New Roman" panose="02020603050405020304" pitchFamily="18" charset="0"/>
                <a:cs typeface="Times New Roman" panose="02020603050405020304" pitchFamily="18" charset="0"/>
              </a:rPr>
              <a:t>Tên một nhân vật em yêu thích trong bài đọc.</a:t>
            </a:r>
          </a:p>
        </p:txBody>
      </p:sp>
      <p:sp>
        <p:nvSpPr>
          <p:cNvPr id="14" name="Text Box 8"/>
          <p:cNvSpPr txBox="1">
            <a:spLocks noChangeArrowheads="1"/>
          </p:cNvSpPr>
          <p:nvPr/>
        </p:nvSpPr>
        <p:spPr bwMode="auto">
          <a:xfrm>
            <a:off x="5665788" y="2403475"/>
            <a:ext cx="335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Nàng  Xuân</a:t>
            </a:r>
          </a:p>
        </p:txBody>
      </p:sp>
      <p:sp>
        <p:nvSpPr>
          <p:cNvPr id="15" name="Text Box 8"/>
          <p:cNvSpPr txBox="1">
            <a:spLocks noChangeArrowheads="1"/>
          </p:cNvSpPr>
          <p:nvPr/>
        </p:nvSpPr>
        <p:spPr bwMode="auto">
          <a:xfrm>
            <a:off x="5665789" y="307975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Chim họa mi </a:t>
            </a:r>
          </a:p>
        </p:txBody>
      </p:sp>
      <p:sp>
        <p:nvSpPr>
          <p:cNvPr id="16" name="Text Box 8"/>
          <p:cNvSpPr txBox="1">
            <a:spLocks noChangeArrowheads="1"/>
          </p:cNvSpPr>
          <p:nvPr/>
        </p:nvSpPr>
        <p:spPr bwMode="auto">
          <a:xfrm>
            <a:off x="5694364" y="377190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Bé Minh</a:t>
            </a:r>
          </a:p>
        </p:txBody>
      </p:sp>
      <p:sp>
        <p:nvSpPr>
          <p:cNvPr id="18" name="Text Box 8"/>
          <p:cNvSpPr txBox="1">
            <a:spLocks noChangeArrowheads="1"/>
          </p:cNvSpPr>
          <p:nvPr/>
        </p:nvSpPr>
        <p:spPr bwMode="auto">
          <a:xfrm>
            <a:off x="5694364" y="4529138"/>
            <a:ext cx="346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Hạt thóc</a:t>
            </a:r>
          </a:p>
        </p:txBody>
      </p:sp>
    </p:spTree>
    <p:custDataLst>
      <p:tags r:id="rId1"/>
    </p:custDataLst>
    <p:extLst>
      <p:ext uri="{BB962C8B-B14F-4D97-AF65-F5344CB8AC3E}">
        <p14:creationId xmlns:p14="http://schemas.microsoft.com/office/powerpoint/2010/main" val="2615237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oogle Shape;2287;p74"/>
          <p:cNvGrpSpPr>
            <a:grpSpLocks/>
          </p:cNvGrpSpPr>
          <p:nvPr/>
        </p:nvGrpSpPr>
        <p:grpSpPr bwMode="auto">
          <a:xfrm>
            <a:off x="4159250" y="2327276"/>
            <a:ext cx="3873500" cy="2938463"/>
            <a:chOff x="4211406" y="1267963"/>
            <a:chExt cx="3874407" cy="2937163"/>
          </a:xfrm>
        </p:grpSpPr>
        <p:sp>
          <p:nvSpPr>
            <p:cNvPr id="4" name="Google Shape;2288;p74"/>
            <p:cNvSpPr/>
            <p:nvPr/>
          </p:nvSpPr>
          <p:spPr>
            <a:xfrm>
              <a:off x="6116852" y="2799223"/>
              <a:ext cx="543052" cy="844176"/>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 name="Google Shape;2289;p74"/>
            <p:cNvSpPr/>
            <p:nvPr/>
          </p:nvSpPr>
          <p:spPr>
            <a:xfrm>
              <a:off x="6956837" y="1783673"/>
              <a:ext cx="635149" cy="472866"/>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 name="Google Shape;2290;p74"/>
            <p:cNvSpPr/>
            <p:nvPr/>
          </p:nvSpPr>
          <p:spPr>
            <a:xfrm>
              <a:off x="7393501" y="2350159"/>
              <a:ext cx="533525" cy="545858"/>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 name="Google Shape;2291;p74"/>
            <p:cNvSpPr/>
            <p:nvPr/>
          </p:nvSpPr>
          <p:spPr>
            <a:xfrm>
              <a:off x="6906025" y="1494876"/>
              <a:ext cx="706602" cy="422088"/>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 name="Google Shape;2292;p74"/>
            <p:cNvSpPr/>
            <p:nvPr/>
          </p:nvSpPr>
          <p:spPr>
            <a:xfrm>
              <a:off x="4841792" y="2746858"/>
              <a:ext cx="458894" cy="506189"/>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 name="Google Shape;2293;p74"/>
            <p:cNvSpPr/>
            <p:nvPr/>
          </p:nvSpPr>
          <p:spPr>
            <a:xfrm>
              <a:off x="4735404" y="2269233"/>
              <a:ext cx="577985" cy="480799"/>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 name="Google Shape;2294;p74"/>
            <p:cNvSpPr/>
            <p:nvPr/>
          </p:nvSpPr>
          <p:spPr>
            <a:xfrm>
              <a:off x="7258532" y="2204174"/>
              <a:ext cx="358859" cy="566487"/>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 name="Google Shape;2295;p74"/>
            <p:cNvSpPr/>
            <p:nvPr/>
          </p:nvSpPr>
          <p:spPr>
            <a:xfrm>
              <a:off x="4614725" y="2949969"/>
              <a:ext cx="285817" cy="46334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 name="Google Shape;2296;p74"/>
            <p:cNvSpPr/>
            <p:nvPr/>
          </p:nvSpPr>
          <p:spPr>
            <a:xfrm>
              <a:off x="4922773" y="3127690"/>
              <a:ext cx="508119" cy="309426"/>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 name="Google Shape;2297;p74"/>
            <p:cNvSpPr/>
            <p:nvPr/>
          </p:nvSpPr>
          <p:spPr>
            <a:xfrm>
              <a:off x="5427716" y="3056284"/>
              <a:ext cx="712955" cy="207870"/>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 name="Google Shape;2298;p74"/>
            <p:cNvSpPr/>
            <p:nvPr/>
          </p:nvSpPr>
          <p:spPr>
            <a:xfrm>
              <a:off x="6556693" y="2832546"/>
              <a:ext cx="620857" cy="192003"/>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 name="Google Shape;2299;p74"/>
            <p:cNvSpPr/>
            <p:nvPr/>
          </p:nvSpPr>
          <p:spPr>
            <a:xfrm>
              <a:off x="7169612" y="2780182"/>
              <a:ext cx="211186" cy="161853"/>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 name="Google Shape;2300;p74"/>
            <p:cNvSpPr/>
            <p:nvPr/>
          </p:nvSpPr>
          <p:spPr>
            <a:xfrm>
              <a:off x="4444824" y="1943939"/>
              <a:ext cx="889208" cy="863218"/>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 name="Google Shape;2301;p74"/>
            <p:cNvSpPr/>
            <p:nvPr/>
          </p:nvSpPr>
          <p:spPr>
            <a:xfrm>
              <a:off x="5299099" y="2377135"/>
              <a:ext cx="134969" cy="2523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 name="Google Shape;2302;p74"/>
            <p:cNvSpPr/>
            <p:nvPr/>
          </p:nvSpPr>
          <p:spPr>
            <a:xfrm>
              <a:off x="4763985" y="2575484"/>
              <a:ext cx="103212" cy="10949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 name="Google Shape;2303;p74"/>
            <p:cNvSpPr/>
            <p:nvPr/>
          </p:nvSpPr>
          <p:spPr>
            <a:xfrm>
              <a:off x="5522988" y="3460917"/>
              <a:ext cx="112739" cy="90448"/>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 name="Google Shape;2304;p74"/>
            <p:cNvSpPr/>
            <p:nvPr/>
          </p:nvSpPr>
          <p:spPr>
            <a:xfrm>
              <a:off x="7609451" y="1786846"/>
              <a:ext cx="79394" cy="111076"/>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 name="Google Shape;2305;p74"/>
            <p:cNvSpPr/>
            <p:nvPr/>
          </p:nvSpPr>
          <p:spPr>
            <a:xfrm>
              <a:off x="7383974" y="3035656"/>
              <a:ext cx="106388" cy="68233"/>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 name="Google Shape;2306;p74"/>
            <p:cNvSpPr/>
            <p:nvPr/>
          </p:nvSpPr>
          <p:spPr>
            <a:xfrm>
              <a:off x="5310213" y="2283514"/>
              <a:ext cx="60339" cy="99969"/>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 name="Google Shape;2307;p74"/>
            <p:cNvSpPr/>
            <p:nvPr/>
          </p:nvSpPr>
          <p:spPr>
            <a:xfrm>
              <a:off x="6871092" y="1961394"/>
              <a:ext cx="69866" cy="80926"/>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 name="Google Shape;2308;p74"/>
            <p:cNvSpPr/>
            <p:nvPr/>
          </p:nvSpPr>
          <p:spPr>
            <a:xfrm>
              <a:off x="7148969" y="3110236"/>
              <a:ext cx="96861" cy="76166"/>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 name="Google Shape;2309;p74"/>
            <p:cNvSpPr/>
            <p:nvPr/>
          </p:nvSpPr>
          <p:spPr>
            <a:xfrm>
              <a:off x="5186359" y="3586275"/>
              <a:ext cx="112739" cy="49190"/>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 name="Google Shape;2310;p74"/>
            <p:cNvSpPr/>
            <p:nvPr/>
          </p:nvSpPr>
          <p:spPr>
            <a:xfrm>
              <a:off x="6950485" y="2665932"/>
              <a:ext cx="73042" cy="190416"/>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7" name="Google Shape;2311;p74"/>
            <p:cNvSpPr/>
            <p:nvPr/>
          </p:nvSpPr>
          <p:spPr>
            <a:xfrm>
              <a:off x="5518225" y="2946795"/>
              <a:ext cx="88921" cy="196763"/>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8" name="Google Shape;2312;p74"/>
            <p:cNvSpPr/>
            <p:nvPr/>
          </p:nvSpPr>
          <p:spPr>
            <a:xfrm>
              <a:off x="6926667" y="2591352"/>
              <a:ext cx="63515" cy="55538"/>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9" name="Google Shape;2313;p74"/>
            <p:cNvSpPr/>
            <p:nvPr/>
          </p:nvSpPr>
          <p:spPr>
            <a:xfrm>
              <a:off x="5505522" y="2878563"/>
              <a:ext cx="76218" cy="5712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0" name="Google Shape;2314;p74"/>
            <p:cNvSpPr/>
            <p:nvPr/>
          </p:nvSpPr>
          <p:spPr>
            <a:xfrm>
              <a:off x="6988594" y="2597699"/>
              <a:ext cx="38109" cy="53951"/>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1" name="Google Shape;2315;p74"/>
            <p:cNvSpPr/>
            <p:nvPr/>
          </p:nvSpPr>
          <p:spPr>
            <a:xfrm>
              <a:off x="5473765" y="2908712"/>
              <a:ext cx="52399" cy="42844"/>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2" name="Google Shape;2316;p74"/>
            <p:cNvSpPr/>
            <p:nvPr/>
          </p:nvSpPr>
          <p:spPr>
            <a:xfrm>
              <a:off x="5581740" y="2865869"/>
              <a:ext cx="34933" cy="46017"/>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 name="Google Shape;2317;p74"/>
            <p:cNvSpPr/>
            <p:nvPr/>
          </p:nvSpPr>
          <p:spPr>
            <a:xfrm>
              <a:off x="6885382" y="2597699"/>
              <a:ext cx="23819" cy="50778"/>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 name="Google Shape;2318;p74"/>
            <p:cNvSpPr/>
            <p:nvPr/>
          </p:nvSpPr>
          <p:spPr>
            <a:xfrm>
              <a:off x="7040993" y="2618328"/>
              <a:ext cx="6351" cy="17454"/>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 name="Google Shape;2319;p74"/>
            <p:cNvSpPr/>
            <p:nvPr/>
          </p:nvSpPr>
          <p:spPr>
            <a:xfrm>
              <a:off x="5462649" y="2934101"/>
              <a:ext cx="9527" cy="19042"/>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 name="Google Shape;2320;p74"/>
            <p:cNvSpPr/>
            <p:nvPr/>
          </p:nvSpPr>
          <p:spPr>
            <a:xfrm>
              <a:off x="6297869" y="2995986"/>
              <a:ext cx="112739" cy="120597"/>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 name="Google Shape;2321;p74"/>
            <p:cNvSpPr/>
            <p:nvPr/>
          </p:nvSpPr>
          <p:spPr>
            <a:xfrm>
              <a:off x="7148969" y="2045494"/>
              <a:ext cx="187369" cy="120597"/>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 name="Google Shape;2322;p74"/>
            <p:cNvSpPr/>
            <p:nvPr/>
          </p:nvSpPr>
          <p:spPr>
            <a:xfrm>
              <a:off x="5011693" y="2508839"/>
              <a:ext cx="168314" cy="139638"/>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 name="Google Shape;2323;p74"/>
            <p:cNvSpPr/>
            <p:nvPr/>
          </p:nvSpPr>
          <p:spPr>
            <a:xfrm>
              <a:off x="7361743" y="1929658"/>
              <a:ext cx="142908" cy="138051"/>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 name="Google Shape;2324;p74"/>
            <p:cNvSpPr/>
            <p:nvPr/>
          </p:nvSpPr>
          <p:spPr>
            <a:xfrm>
              <a:off x="6969540" y="2010584"/>
              <a:ext cx="127030" cy="123770"/>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 name="Google Shape;2325;p74"/>
            <p:cNvSpPr/>
            <p:nvPr/>
          </p:nvSpPr>
          <p:spPr>
            <a:xfrm>
              <a:off x="4787804" y="2535815"/>
              <a:ext cx="161963" cy="147572"/>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 name="Google Shape;2326;p74"/>
            <p:cNvSpPr/>
            <p:nvPr/>
          </p:nvSpPr>
          <p:spPr>
            <a:xfrm>
              <a:off x="5181596" y="2400937"/>
              <a:ext cx="138144" cy="119010"/>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 name="Google Shape;2327;p74"/>
            <p:cNvSpPr/>
            <p:nvPr/>
          </p:nvSpPr>
          <p:spPr>
            <a:xfrm>
              <a:off x="4884664" y="3053111"/>
              <a:ext cx="403319" cy="166613"/>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 name="Google Shape;2328;p74"/>
            <p:cNvSpPr/>
            <p:nvPr/>
          </p:nvSpPr>
          <p:spPr>
            <a:xfrm>
              <a:off x="4868785" y="2994399"/>
              <a:ext cx="412847" cy="166614"/>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 name="Google Shape;2329;p74"/>
            <p:cNvSpPr/>
            <p:nvPr/>
          </p:nvSpPr>
          <p:spPr>
            <a:xfrm>
              <a:off x="7796820" y="2999160"/>
              <a:ext cx="138145" cy="311012"/>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 name="Google Shape;2330;p74"/>
            <p:cNvSpPr/>
            <p:nvPr/>
          </p:nvSpPr>
          <p:spPr>
            <a:xfrm>
              <a:off x="7860335" y="2935688"/>
              <a:ext cx="139733" cy="231672"/>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 name="Google Shape;2331;p74"/>
            <p:cNvSpPr/>
            <p:nvPr/>
          </p:nvSpPr>
          <p:spPr>
            <a:xfrm>
              <a:off x="6280403" y="2976945"/>
              <a:ext cx="150847" cy="161853"/>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 name="Google Shape;2332;p74"/>
            <p:cNvSpPr/>
            <p:nvPr/>
          </p:nvSpPr>
          <p:spPr>
            <a:xfrm>
              <a:off x="7117211" y="2031213"/>
              <a:ext cx="236593" cy="157092"/>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 name="Google Shape;2333;p74"/>
            <p:cNvSpPr/>
            <p:nvPr/>
          </p:nvSpPr>
          <p:spPr>
            <a:xfrm>
              <a:off x="7067988" y="1978848"/>
              <a:ext cx="28582" cy="31736"/>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 name="Google Shape;2334;p74"/>
            <p:cNvSpPr/>
            <p:nvPr/>
          </p:nvSpPr>
          <p:spPr>
            <a:xfrm>
              <a:off x="7261708" y="1947112"/>
              <a:ext cx="23818" cy="31736"/>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 name="Google Shape;2335;p74"/>
            <p:cNvSpPr/>
            <p:nvPr/>
          </p:nvSpPr>
          <p:spPr>
            <a:xfrm>
              <a:off x="4987876" y="2486624"/>
              <a:ext cx="212775" cy="184069"/>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 name="Google Shape;2336;p74"/>
            <p:cNvSpPr/>
            <p:nvPr/>
          </p:nvSpPr>
          <p:spPr>
            <a:xfrm>
              <a:off x="4925948" y="2467582"/>
              <a:ext cx="30170" cy="42844"/>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 name="Google Shape;2337;p74"/>
            <p:cNvSpPr/>
            <p:nvPr/>
          </p:nvSpPr>
          <p:spPr>
            <a:xfrm>
              <a:off x="5160953" y="2381895"/>
              <a:ext cx="30170" cy="3015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 name="Google Shape;2338;p74"/>
            <p:cNvSpPr/>
            <p:nvPr/>
          </p:nvSpPr>
          <p:spPr>
            <a:xfrm>
              <a:off x="4837027" y="3161013"/>
              <a:ext cx="130205" cy="141224"/>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49" name="Google Shape;2339;p74"/>
            <p:cNvGrpSpPr>
              <a:grpSpLocks/>
            </p:cNvGrpSpPr>
            <p:nvPr/>
          </p:nvGrpSpPr>
          <p:grpSpPr bwMode="auto">
            <a:xfrm rot="-5400000">
              <a:off x="6676625" y="1251225"/>
              <a:ext cx="279350" cy="312825"/>
              <a:chOff x="1835200" y="3337050"/>
              <a:chExt cx="279350" cy="312825"/>
            </a:xfrm>
          </p:grpSpPr>
          <p:sp>
            <p:nvSpPr>
              <p:cNvPr id="78" name="Google Shape;2340;p74"/>
              <p:cNvSpPr/>
              <p:nvPr/>
            </p:nvSpPr>
            <p:spPr>
              <a:xfrm>
                <a:off x="1851140" y="3337067"/>
                <a:ext cx="65058" cy="154024"/>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9" name="Google Shape;2341;p74"/>
              <p:cNvSpPr/>
              <p:nvPr/>
            </p:nvSpPr>
            <p:spPr>
              <a:xfrm>
                <a:off x="1949523" y="3613357"/>
                <a:ext cx="165027" cy="36522"/>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0" name="Google Shape;2342;p74"/>
              <p:cNvSpPr/>
              <p:nvPr/>
            </p:nvSpPr>
            <p:spPr>
              <a:xfrm>
                <a:off x="1943175" y="3445042"/>
                <a:ext cx="122183" cy="80982"/>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6" name="Google Shape;2343;p74"/>
            <p:cNvSpPr/>
            <p:nvPr/>
          </p:nvSpPr>
          <p:spPr>
            <a:xfrm>
              <a:off x="4427357" y="1480594"/>
              <a:ext cx="3526664" cy="2186607"/>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1" name="Google Shape;2344;p74"/>
            <p:cNvGrpSpPr>
              <a:grpSpLocks/>
            </p:cNvGrpSpPr>
            <p:nvPr/>
          </p:nvGrpSpPr>
          <p:grpSpPr bwMode="auto">
            <a:xfrm>
              <a:off x="7797563" y="3645950"/>
              <a:ext cx="288250" cy="266800"/>
              <a:chOff x="7797563" y="3645950"/>
              <a:chExt cx="288250" cy="266800"/>
            </a:xfrm>
          </p:grpSpPr>
          <p:sp>
            <p:nvSpPr>
              <p:cNvPr id="73" name="Google Shape;2345;p74"/>
              <p:cNvSpPr/>
              <p:nvPr/>
            </p:nvSpPr>
            <p:spPr>
              <a:xfrm>
                <a:off x="7796821" y="3646573"/>
                <a:ext cx="288992"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4" name="Google Shape;2346;p74"/>
              <p:cNvSpPr/>
              <p:nvPr/>
            </p:nvSpPr>
            <p:spPr>
              <a:xfrm>
                <a:off x="7880978" y="3746541"/>
                <a:ext cx="69866" cy="55538"/>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5" name="Google Shape;2347;p74"/>
              <p:cNvSpPr/>
              <p:nvPr/>
            </p:nvSpPr>
            <p:spPr>
              <a:xfrm>
                <a:off x="7822227" y="3783037"/>
                <a:ext cx="65103" cy="61885"/>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6" name="Google Shape;2348;p74"/>
              <p:cNvSpPr/>
              <p:nvPr/>
            </p:nvSpPr>
            <p:spPr>
              <a:xfrm>
                <a:off x="7895269" y="3810012"/>
                <a:ext cx="90509" cy="90448"/>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7" name="Google Shape;2349;p74"/>
              <p:cNvSpPr/>
              <p:nvPr/>
            </p:nvSpPr>
            <p:spPr>
              <a:xfrm>
                <a:off x="7823815" y="3668788"/>
                <a:ext cx="239768"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8" name="Google Shape;2350;p74"/>
            <p:cNvSpPr/>
            <p:nvPr/>
          </p:nvSpPr>
          <p:spPr>
            <a:xfrm>
              <a:off x="4646483" y="4059141"/>
              <a:ext cx="384265" cy="145985"/>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3" name="Google Shape;2351;p74"/>
            <p:cNvGrpSpPr>
              <a:grpSpLocks/>
            </p:cNvGrpSpPr>
            <p:nvPr/>
          </p:nvGrpSpPr>
          <p:grpSpPr bwMode="auto">
            <a:xfrm>
              <a:off x="6953025" y="3691475"/>
              <a:ext cx="643950" cy="195675"/>
              <a:chOff x="806663" y="3241275"/>
              <a:chExt cx="643950" cy="195675"/>
            </a:xfrm>
          </p:grpSpPr>
          <p:sp>
            <p:nvSpPr>
              <p:cNvPr id="71" name="Google Shape;2352;p74"/>
              <p:cNvSpPr/>
              <p:nvPr/>
            </p:nvSpPr>
            <p:spPr>
              <a:xfrm>
                <a:off x="808887" y="3264605"/>
                <a:ext cx="598628" cy="172961"/>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2" name="Google Shape;2353;p74"/>
              <p:cNvSpPr/>
              <p:nvPr/>
            </p:nvSpPr>
            <p:spPr>
              <a:xfrm>
                <a:off x="807299" y="3240803"/>
                <a:ext cx="643088" cy="188828"/>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154" name="Google Shape;2354;p74"/>
            <p:cNvGrpSpPr>
              <a:grpSpLocks/>
            </p:cNvGrpSpPr>
            <p:nvPr/>
          </p:nvGrpSpPr>
          <p:grpSpPr bwMode="auto">
            <a:xfrm rot="605099" flipH="1">
              <a:off x="4236635" y="1677296"/>
              <a:ext cx="279336" cy="312809"/>
              <a:chOff x="1835200" y="3337050"/>
              <a:chExt cx="279350" cy="312825"/>
            </a:xfrm>
          </p:grpSpPr>
          <p:sp>
            <p:nvSpPr>
              <p:cNvPr id="68" name="Google Shape;2355;p74"/>
              <p:cNvSpPr/>
              <p:nvPr/>
            </p:nvSpPr>
            <p:spPr>
              <a:xfrm>
                <a:off x="1845808" y="3328369"/>
                <a:ext cx="65105" cy="152341"/>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9" name="Google Shape;2356;p74"/>
              <p:cNvSpPr/>
              <p:nvPr/>
            </p:nvSpPr>
            <p:spPr>
              <a:xfrm>
                <a:off x="1949838" y="3612726"/>
                <a:ext cx="165147" cy="36499"/>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0" name="Google Shape;2357;p74"/>
              <p:cNvSpPr/>
              <p:nvPr/>
            </p:nvSpPr>
            <p:spPr>
              <a:xfrm>
                <a:off x="1928744" y="3444337"/>
                <a:ext cx="122272" cy="80931"/>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61" name="Google Shape;2358;p74"/>
            <p:cNvSpPr/>
            <p:nvPr/>
          </p:nvSpPr>
          <p:spPr>
            <a:xfrm>
              <a:off x="5961241" y="2174025"/>
              <a:ext cx="384265" cy="144398"/>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6" name="Google Shape;2359;p74"/>
            <p:cNvGrpSpPr>
              <a:grpSpLocks/>
            </p:cNvGrpSpPr>
            <p:nvPr/>
          </p:nvGrpSpPr>
          <p:grpSpPr bwMode="auto">
            <a:xfrm>
              <a:off x="5254388" y="1293275"/>
              <a:ext cx="288250" cy="266800"/>
              <a:chOff x="7797563" y="3645950"/>
              <a:chExt cx="288250" cy="266800"/>
            </a:xfrm>
          </p:grpSpPr>
          <p:sp>
            <p:nvSpPr>
              <p:cNvPr id="63" name="Google Shape;2360;p74"/>
              <p:cNvSpPr/>
              <p:nvPr/>
            </p:nvSpPr>
            <p:spPr>
              <a:xfrm>
                <a:off x="7797813" y="3646027"/>
                <a:ext cx="287404"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 name="Google Shape;2361;p74"/>
              <p:cNvSpPr/>
              <p:nvPr/>
            </p:nvSpPr>
            <p:spPr>
              <a:xfrm>
                <a:off x="7881970" y="3745996"/>
                <a:ext cx="69866" cy="55537"/>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 name="Google Shape;2362;p74"/>
              <p:cNvSpPr/>
              <p:nvPr/>
            </p:nvSpPr>
            <p:spPr>
              <a:xfrm>
                <a:off x="7821631" y="3782492"/>
                <a:ext cx="66691" cy="61886"/>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 name="Google Shape;2363;p74"/>
              <p:cNvSpPr/>
              <p:nvPr/>
            </p:nvSpPr>
            <p:spPr>
              <a:xfrm>
                <a:off x="7894673" y="3809468"/>
                <a:ext cx="90509" cy="90447"/>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 name="Google Shape;2364;p74"/>
              <p:cNvSpPr/>
              <p:nvPr/>
            </p:nvSpPr>
            <p:spPr>
              <a:xfrm>
                <a:off x="7823219" y="3668242"/>
                <a:ext cx="241356"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sp>
        <p:nvSpPr>
          <p:cNvPr id="87043" name="Google Shape;2252;p74"/>
          <p:cNvSpPr txBox="1">
            <a:spLocks/>
          </p:cNvSpPr>
          <p:nvPr/>
        </p:nvSpPr>
        <p:spPr bwMode="auto">
          <a:xfrm>
            <a:off x="2493964" y="1019175"/>
            <a:ext cx="7140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500"/>
              <a:buFont typeface="Patrick Hand SC" charset="0"/>
              <a:buNone/>
            </a:pPr>
            <a:r>
              <a:rPr lang="vi-VN" altLang="vi-VN" sz="4800" b="1">
                <a:solidFill>
                  <a:srgbClr val="00B050"/>
                </a:solidFill>
                <a:latin typeface="Times New Roman" panose="02020603050405020304" pitchFamily="18" charset="0"/>
                <a:sym typeface="Patrick Hand SC" charset="0"/>
              </a:rPr>
              <a:t>HÁT VÀ VẬN ĐỘNG</a:t>
            </a:r>
          </a:p>
        </p:txBody>
      </p:sp>
      <p:grpSp>
        <p:nvGrpSpPr>
          <p:cNvPr id="87044" name="Google Shape;2253;p74"/>
          <p:cNvGrpSpPr>
            <a:grpSpLocks/>
          </p:cNvGrpSpPr>
          <p:nvPr/>
        </p:nvGrpSpPr>
        <p:grpSpPr bwMode="auto">
          <a:xfrm>
            <a:off x="2239964" y="2832100"/>
            <a:ext cx="1774825" cy="1841500"/>
            <a:chOff x="5904700" y="2250375"/>
            <a:chExt cx="2009225" cy="2083500"/>
          </a:xfrm>
        </p:grpSpPr>
        <p:sp>
          <p:nvSpPr>
            <p:cNvPr id="83" name="Google Shape;2254;p74"/>
            <p:cNvSpPr/>
            <p:nvPr/>
          </p:nvSpPr>
          <p:spPr>
            <a:xfrm>
              <a:off x="7358602" y="3636980"/>
              <a:ext cx="221051" cy="202962"/>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4" name="Google Shape;2255;p74"/>
            <p:cNvSpPr/>
            <p:nvPr/>
          </p:nvSpPr>
          <p:spPr>
            <a:xfrm>
              <a:off x="7380168" y="3841738"/>
              <a:ext cx="239023" cy="202962"/>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5" name="Google Shape;2256;p74"/>
            <p:cNvSpPr/>
            <p:nvPr/>
          </p:nvSpPr>
          <p:spPr>
            <a:xfrm>
              <a:off x="7561682" y="3581301"/>
              <a:ext cx="255197" cy="163446"/>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6" name="Google Shape;2257;p74"/>
            <p:cNvSpPr/>
            <p:nvPr/>
          </p:nvSpPr>
          <p:spPr>
            <a:xfrm>
              <a:off x="7612002" y="3868680"/>
              <a:ext cx="168933" cy="199369"/>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7" name="Google Shape;2258;p74"/>
            <p:cNvSpPr/>
            <p:nvPr/>
          </p:nvSpPr>
          <p:spPr>
            <a:xfrm>
              <a:off x="7728817" y="3726786"/>
              <a:ext cx="167136" cy="197573"/>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8" name="Google Shape;2259;p74"/>
            <p:cNvSpPr/>
            <p:nvPr/>
          </p:nvSpPr>
          <p:spPr>
            <a:xfrm>
              <a:off x="7565276" y="3719602"/>
              <a:ext cx="163541" cy="154466"/>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9" name="Google Shape;2260;p74"/>
            <p:cNvSpPr/>
            <p:nvPr/>
          </p:nvSpPr>
          <p:spPr>
            <a:xfrm>
              <a:off x="7522144" y="4008778"/>
              <a:ext cx="115018" cy="77233"/>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0" name="Google Shape;2261;p74"/>
            <p:cNvSpPr/>
            <p:nvPr/>
          </p:nvSpPr>
          <p:spPr>
            <a:xfrm>
              <a:off x="7347819" y="3827369"/>
              <a:ext cx="66495" cy="89806"/>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1" name="Google Shape;2262;p74"/>
            <p:cNvSpPr/>
            <p:nvPr/>
          </p:nvSpPr>
          <p:spPr>
            <a:xfrm>
              <a:off x="7484403" y="3590281"/>
              <a:ext cx="86264" cy="43107"/>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2" name="Google Shape;2263;p74"/>
            <p:cNvSpPr/>
            <p:nvPr/>
          </p:nvSpPr>
          <p:spPr>
            <a:xfrm>
              <a:off x="7797109" y="3938728"/>
              <a:ext cx="48524" cy="50291"/>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3" name="Google Shape;2264;p74"/>
            <p:cNvSpPr/>
            <p:nvPr/>
          </p:nvSpPr>
          <p:spPr>
            <a:xfrm>
              <a:off x="7831256" y="3681884"/>
              <a:ext cx="32349" cy="3233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4" name="Google Shape;2265;p74"/>
            <p:cNvSpPr/>
            <p:nvPr/>
          </p:nvSpPr>
          <p:spPr>
            <a:xfrm>
              <a:off x="7319064" y="3554359"/>
              <a:ext cx="594861" cy="553205"/>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5" name="Google Shape;2266;p74"/>
            <p:cNvSpPr/>
            <p:nvPr/>
          </p:nvSpPr>
          <p:spPr>
            <a:xfrm>
              <a:off x="7114188" y="3827369"/>
              <a:ext cx="116816" cy="152671"/>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6" name="Google Shape;2267;p74"/>
            <p:cNvSpPr/>
            <p:nvPr/>
          </p:nvSpPr>
          <p:spPr>
            <a:xfrm>
              <a:off x="7191467" y="3868680"/>
              <a:ext cx="64698" cy="68253"/>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7" name="Google Shape;2268;p74"/>
            <p:cNvSpPr/>
            <p:nvPr/>
          </p:nvSpPr>
          <p:spPr>
            <a:xfrm>
              <a:off x="6168882" y="2279113"/>
              <a:ext cx="770982" cy="57655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8" name="Google Shape;2269;p74"/>
            <p:cNvSpPr/>
            <p:nvPr/>
          </p:nvSpPr>
          <p:spPr>
            <a:xfrm>
              <a:off x="6172476" y="2555716"/>
              <a:ext cx="864435" cy="598109"/>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9" name="Google Shape;2270;p74"/>
            <p:cNvSpPr/>
            <p:nvPr/>
          </p:nvSpPr>
          <p:spPr>
            <a:xfrm>
              <a:off x="6431267" y="3112513"/>
              <a:ext cx="560714" cy="546021"/>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0" name="Google Shape;2271;p74"/>
            <p:cNvSpPr/>
            <p:nvPr/>
          </p:nvSpPr>
          <p:spPr>
            <a:xfrm>
              <a:off x="6398918" y="3649554"/>
              <a:ext cx="625412" cy="2891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1" name="Google Shape;2272;p74"/>
            <p:cNvSpPr/>
            <p:nvPr/>
          </p:nvSpPr>
          <p:spPr>
            <a:xfrm>
              <a:off x="5933455" y="2620376"/>
              <a:ext cx="287546" cy="246069"/>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2" name="Google Shape;2273;p74"/>
            <p:cNvSpPr/>
            <p:nvPr/>
          </p:nvSpPr>
          <p:spPr>
            <a:xfrm>
              <a:off x="6380947" y="3187950"/>
              <a:ext cx="168933" cy="186797"/>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3" name="Google Shape;2274;p74"/>
            <p:cNvSpPr/>
            <p:nvPr/>
          </p:nvSpPr>
          <p:spPr>
            <a:xfrm>
              <a:off x="6884152" y="3089164"/>
              <a:ext cx="190499" cy="190389"/>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4" name="Google Shape;2275;p74"/>
            <p:cNvSpPr/>
            <p:nvPr/>
          </p:nvSpPr>
          <p:spPr>
            <a:xfrm>
              <a:off x="7081839" y="4050088"/>
              <a:ext cx="167136" cy="138302"/>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5" name="Google Shape;2276;p74"/>
            <p:cNvSpPr/>
            <p:nvPr/>
          </p:nvSpPr>
          <p:spPr>
            <a:xfrm>
              <a:off x="6336018" y="4121933"/>
              <a:ext cx="77277" cy="188593"/>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6" name="Google Shape;2277;p74"/>
            <p:cNvSpPr/>
            <p:nvPr/>
          </p:nvSpPr>
          <p:spPr>
            <a:xfrm>
              <a:off x="6452833" y="2756881"/>
              <a:ext cx="314504" cy="170632"/>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7" name="Google Shape;2278;p74"/>
            <p:cNvSpPr/>
            <p:nvPr/>
          </p:nvSpPr>
          <p:spPr>
            <a:xfrm>
              <a:off x="6289292" y="2873629"/>
              <a:ext cx="138381" cy="66456"/>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8" name="Google Shape;2279;p74"/>
            <p:cNvSpPr/>
            <p:nvPr/>
          </p:nvSpPr>
          <p:spPr>
            <a:xfrm>
              <a:off x="6605592" y="2539551"/>
              <a:ext cx="176122" cy="15267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9" name="Google Shape;2280;p74"/>
            <p:cNvSpPr/>
            <p:nvPr/>
          </p:nvSpPr>
          <p:spPr>
            <a:xfrm>
              <a:off x="6485182" y="2949067"/>
              <a:ext cx="186905" cy="159854"/>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0" name="Google Shape;2281;p74"/>
            <p:cNvSpPr/>
            <p:nvPr/>
          </p:nvSpPr>
          <p:spPr>
            <a:xfrm>
              <a:off x="6934472" y="2742512"/>
              <a:ext cx="111424" cy="131117"/>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1" name="Google Shape;2282;p74"/>
            <p:cNvSpPr/>
            <p:nvPr/>
          </p:nvSpPr>
          <p:spPr>
            <a:xfrm>
              <a:off x="5904700" y="2250375"/>
              <a:ext cx="1468279"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2" name="Google Shape;2283;p74"/>
            <p:cNvSpPr/>
            <p:nvPr/>
          </p:nvSpPr>
          <p:spPr>
            <a:xfrm>
              <a:off x="6580432" y="2510813"/>
              <a:ext cx="226442" cy="206553"/>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3" name="Google Shape;2284;p74"/>
            <p:cNvSpPr/>
            <p:nvPr/>
          </p:nvSpPr>
          <p:spPr>
            <a:xfrm>
              <a:off x="6695450" y="2866445"/>
              <a:ext cx="237225" cy="181408"/>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4" name="Google Shape;2285;p74"/>
            <p:cNvSpPr/>
            <p:nvPr/>
          </p:nvSpPr>
          <p:spPr>
            <a:xfrm>
              <a:off x="6894935" y="2751493"/>
              <a:ext cx="43132" cy="50291"/>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5" name="Google Shape;2286;p74"/>
            <p:cNvSpPr/>
            <p:nvPr/>
          </p:nvSpPr>
          <p:spPr>
            <a:xfrm>
              <a:off x="6646927" y="2887998"/>
              <a:ext cx="43132" cy="44902"/>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045" name="Google Shape;2365;p74"/>
          <p:cNvGrpSpPr>
            <a:grpSpLocks/>
          </p:cNvGrpSpPr>
          <p:nvPr/>
        </p:nvGrpSpPr>
        <p:grpSpPr bwMode="auto">
          <a:xfrm>
            <a:off x="8402638" y="2909888"/>
            <a:ext cx="1549400" cy="1763712"/>
            <a:chOff x="5905355" y="2434425"/>
            <a:chExt cx="1753416" cy="1995456"/>
          </a:xfrm>
        </p:grpSpPr>
        <p:sp>
          <p:nvSpPr>
            <p:cNvPr id="117" name="Google Shape;2366;p74"/>
            <p:cNvSpPr/>
            <p:nvPr/>
          </p:nvSpPr>
          <p:spPr>
            <a:xfrm rot="631759">
              <a:off x="6289813" y="2712818"/>
              <a:ext cx="873115" cy="752562"/>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8" name="Google Shape;2367;p74"/>
            <p:cNvSpPr/>
            <p:nvPr/>
          </p:nvSpPr>
          <p:spPr>
            <a:xfrm rot="631759">
              <a:off x="6162259" y="2563744"/>
              <a:ext cx="1126427" cy="871103"/>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9" name="Google Shape;2368;p74"/>
            <p:cNvSpPr/>
            <p:nvPr/>
          </p:nvSpPr>
          <p:spPr>
            <a:xfrm rot="631759">
              <a:off x="6541328" y="3377372"/>
              <a:ext cx="528181" cy="52984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0" name="Google Shape;2369;p74"/>
            <p:cNvSpPr/>
            <p:nvPr/>
          </p:nvSpPr>
          <p:spPr>
            <a:xfrm rot="631759">
              <a:off x="6173038" y="3637806"/>
              <a:ext cx="1227032" cy="481352"/>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1" name="Google Shape;2370;p74"/>
            <p:cNvSpPr/>
            <p:nvPr/>
          </p:nvSpPr>
          <p:spPr>
            <a:xfrm rot="631759">
              <a:off x="6927582" y="4174836"/>
              <a:ext cx="159892" cy="84417"/>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2" name="Google Shape;2371;p74"/>
            <p:cNvSpPr/>
            <p:nvPr/>
          </p:nvSpPr>
          <p:spPr>
            <a:xfrm rot="631759">
              <a:off x="6491025" y="4173041"/>
              <a:ext cx="114978" cy="84416"/>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3" name="Google Shape;2372;p74"/>
            <p:cNvSpPr/>
            <p:nvPr/>
          </p:nvSpPr>
          <p:spPr>
            <a:xfrm rot="631759">
              <a:off x="6180224" y="3140288"/>
              <a:ext cx="77251" cy="98786"/>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4" name="Google Shape;2373;p74"/>
            <p:cNvSpPr/>
            <p:nvPr/>
          </p:nvSpPr>
          <p:spPr>
            <a:xfrm rot="631759">
              <a:off x="7184486" y="2955291"/>
              <a:ext cx="41320" cy="91600"/>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5" name="Google Shape;2374;p74"/>
            <p:cNvSpPr/>
            <p:nvPr/>
          </p:nvSpPr>
          <p:spPr>
            <a:xfrm rot="631759">
              <a:off x="6724574" y="3438439"/>
              <a:ext cx="43117" cy="48495"/>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375;p74"/>
            <p:cNvSpPr/>
            <p:nvPr/>
          </p:nvSpPr>
          <p:spPr>
            <a:xfrm rot="631759">
              <a:off x="6976089" y="3005582"/>
              <a:ext cx="179653" cy="222715"/>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376;p74"/>
            <p:cNvSpPr/>
            <p:nvPr/>
          </p:nvSpPr>
          <p:spPr>
            <a:xfrm rot="631759">
              <a:off x="6288016" y="3122327"/>
              <a:ext cx="194026" cy="237084"/>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377;p74"/>
            <p:cNvSpPr/>
            <p:nvPr/>
          </p:nvSpPr>
          <p:spPr>
            <a:xfrm rot="631759">
              <a:off x="5941286" y="3785085"/>
              <a:ext cx="129350" cy="23887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378;p74"/>
            <p:cNvSpPr/>
            <p:nvPr/>
          </p:nvSpPr>
          <p:spPr>
            <a:xfrm rot="631759">
              <a:off x="6040094" y="3889258"/>
              <a:ext cx="55693" cy="100581"/>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379;p74"/>
            <p:cNvSpPr/>
            <p:nvPr/>
          </p:nvSpPr>
          <p:spPr>
            <a:xfrm rot="631759">
              <a:off x="7484507" y="3630621"/>
              <a:ext cx="161688" cy="156259"/>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380;p74"/>
            <p:cNvSpPr/>
            <p:nvPr/>
          </p:nvSpPr>
          <p:spPr>
            <a:xfrm rot="631759">
              <a:off x="7540200" y="3544409"/>
              <a:ext cx="104199" cy="46698"/>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381;p74"/>
            <p:cNvSpPr/>
            <p:nvPr/>
          </p:nvSpPr>
          <p:spPr>
            <a:xfrm rot="631759">
              <a:off x="6054467" y="2552967"/>
              <a:ext cx="1453396" cy="1758372"/>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382;p74"/>
            <p:cNvSpPr/>
            <p:nvPr/>
          </p:nvSpPr>
          <p:spPr>
            <a:xfrm rot="631759">
              <a:off x="6471262" y="3073833"/>
              <a:ext cx="472489" cy="330481"/>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383;p74"/>
            <p:cNvSpPr/>
            <p:nvPr/>
          </p:nvSpPr>
          <p:spPr>
            <a:xfrm rot="631759">
              <a:off x="6841348" y="3037911"/>
              <a:ext cx="39524" cy="48494"/>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384;p74"/>
            <p:cNvSpPr/>
            <p:nvPr/>
          </p:nvSpPr>
          <p:spPr>
            <a:xfrm rot="631759">
              <a:off x="6464076" y="3107958"/>
              <a:ext cx="41321" cy="43106"/>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385965371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 2</a:t>
            </a:r>
          </a:p>
        </p:txBody>
      </p:sp>
      <p:grpSp>
        <p:nvGrpSpPr>
          <p:cNvPr id="8909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09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8" name="Google Shape;2184;p73"/>
          <p:cNvGrpSpPr>
            <a:grpSpLocks/>
          </p:cNvGrpSpPr>
          <p:nvPr/>
        </p:nvGrpSpPr>
        <p:grpSpPr bwMode="auto">
          <a:xfrm>
            <a:off x="9644063" y="87313"/>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1" name="Google Shape;2201;p73"/>
          <p:cNvGrpSpPr>
            <a:grpSpLocks/>
          </p:cNvGrpSpPr>
          <p:nvPr/>
        </p:nvGrpSpPr>
        <p:grpSpPr bwMode="auto">
          <a:xfrm>
            <a:off x="1836739" y="2619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4"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6"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89102" name="Google Shape;2224;p73"/>
          <p:cNvGrpSpPr>
            <a:grpSpLocks/>
          </p:cNvGrpSpPr>
          <p:nvPr/>
        </p:nvGrpSpPr>
        <p:grpSpPr bwMode="auto">
          <a:xfrm>
            <a:off x="8624888" y="268288"/>
            <a:ext cx="1562100" cy="1065212"/>
            <a:chOff x="6876425" y="1268933"/>
            <a:chExt cx="1561487" cy="1065909"/>
          </a:xfrm>
        </p:grpSpPr>
        <p:grpSp>
          <p:nvGrpSpPr>
            <p:cNvPr id="89105"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8"/>
                <a:ext cx="53955" cy="52422"/>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5"/>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0" y="2026915"/>
                <a:ext cx="49195" cy="42891"/>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6" y="2062088"/>
                <a:ext cx="58715"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5"/>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8" y="2145386"/>
                <a:ext cx="69824" cy="52422"/>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6"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5" y="1637474"/>
                <a:ext cx="336418" cy="287525"/>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8"/>
                <a:ext cx="306267"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2"/>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6" y="1651771"/>
                <a:ext cx="88865" cy="77839"/>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0" y="1726433"/>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5" y="1389662"/>
                <a:ext cx="626817" cy="654478"/>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5"/>
                <a:ext cx="68235" cy="7466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5"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22437" y="4412140"/>
            <a:ext cx="4458083" cy="831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9" name="Title 1"/>
          <p:cNvSpPr txBox="1">
            <a:spLocks/>
          </p:cNvSpPr>
          <p:nvPr/>
        </p:nvSpPr>
        <p:spPr bwMode="auto">
          <a:xfrm>
            <a:off x="2035176" y="1092201"/>
            <a:ext cx="82216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SzPts val="7500"/>
            </a:pPr>
            <a:r>
              <a:rPr lang="vi-VN" altLang="vi-VN" sz="3200" b="1">
                <a:solidFill>
                  <a:srgbClr val="002060"/>
                </a:solidFill>
                <a:latin typeface="Times New Roman" panose="02020603050405020304" pitchFamily="18" charset="0"/>
                <a:cs typeface="Times New Roman" panose="02020603050405020304" pitchFamily="18" charset="0"/>
              </a:rPr>
              <a:t>Bài  1 : Ghép tranh với tên bài đọc phù hợp.</a:t>
            </a:r>
          </a:p>
        </p:txBody>
      </p:sp>
    </p:spTree>
    <p:custDataLst>
      <p:tags r:id="rId1"/>
    </p:custDataLst>
    <p:extLst>
      <p:ext uri="{BB962C8B-B14F-4D97-AF65-F5344CB8AC3E}">
        <p14:creationId xmlns:p14="http://schemas.microsoft.com/office/powerpoint/2010/main" val="5616212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5474"/>
                                        </p:tgtEl>
                                        <p:attrNameLst>
                                          <p:attrName>style.visibility</p:attrName>
                                        </p:attrNameLst>
                                      </p:cBhvr>
                                      <p:to>
                                        <p:strVal val="visible"/>
                                      </p:to>
                                    </p:set>
                                    <p:animEffect transition="in" filter="barn(inVertical)">
                                      <p:cBhvr>
                                        <p:cTn id="14"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10" y="0"/>
            <a:ext cx="121032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2091;p73"/>
          <p:cNvSpPr txBox="1">
            <a:spLocks/>
          </p:cNvSpPr>
          <p:nvPr/>
        </p:nvSpPr>
        <p:spPr bwMode="auto">
          <a:xfrm>
            <a:off x="5003800" y="6116639"/>
            <a:ext cx="6153150"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CHUYỆN BỐN MÙA</a:t>
            </a:r>
          </a:p>
        </p:txBody>
      </p:sp>
    </p:spTree>
    <p:custDataLst>
      <p:tags r:id="rId1"/>
    </p:custDataLst>
    <p:extLst>
      <p:ext uri="{BB962C8B-B14F-4D97-AF65-F5344CB8AC3E}">
        <p14:creationId xmlns:p14="http://schemas.microsoft.com/office/powerpoint/2010/main" val="12306060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6129339"/>
            <a:ext cx="3473450" cy="708025"/>
          </a:xfrm>
          <a:prstGeom prst="rect">
            <a:avLst/>
          </a:prstGeom>
        </p:spPr>
        <p:txBody>
          <a:bodyPr>
            <a:spAutoFit/>
          </a:bodyPr>
          <a:lstStyle/>
          <a:p>
            <a:pPr algn="ctr" eaLnBrk="1" hangingPunct="1">
              <a:defRPr/>
            </a:pPr>
            <a:r>
              <a:rPr lang="vi-VN" altLang="vi-VN" sz="4000" b="1" dirty="0">
                <a:solidFill>
                  <a:schemeClr val="tx1">
                    <a:lumMod val="95000"/>
                    <a:lumOff val="5000"/>
                  </a:schemeClr>
                </a:solidFill>
                <a:latin typeface="Times New Roman" panose="02020603050405020304" pitchFamily="18" charset="0"/>
                <a:ea typeface="Patrick Hand SC" charset="0"/>
                <a:cs typeface="Times New Roman" panose="02020603050405020304" pitchFamily="18" charset="0"/>
                <a:sym typeface="Patrick Hand SC" charset="0"/>
              </a:rPr>
              <a:t>HỌA MI HÓT</a:t>
            </a:r>
          </a:p>
        </p:txBody>
      </p:sp>
    </p:spTree>
    <p:custDataLst>
      <p:tags r:id="rId1"/>
    </p:custDataLst>
    <p:extLst>
      <p:ext uri="{BB962C8B-B14F-4D97-AF65-F5344CB8AC3E}">
        <p14:creationId xmlns:p14="http://schemas.microsoft.com/office/powerpoint/2010/main" val="3103586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2091;p73"/>
          <p:cNvSpPr txBox="1">
            <a:spLocks/>
          </p:cNvSpPr>
          <p:nvPr/>
        </p:nvSpPr>
        <p:spPr bwMode="auto">
          <a:xfrm>
            <a:off x="5003801" y="6116639"/>
            <a:ext cx="560387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TẾT ĐẾN RỒI</a:t>
            </a:r>
          </a:p>
        </p:txBody>
      </p:sp>
      <p:pic>
        <p:nvPicPr>
          <p:cNvPr id="952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4" y="195309"/>
            <a:ext cx="4979987" cy="569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274" y="230018"/>
            <a:ext cx="52482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6237422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003800" y="6116639"/>
            <a:ext cx="57229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72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49400" y="184151"/>
            <a:ext cx="301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MÙA VÀNG</a:t>
            </a:r>
          </a:p>
        </p:txBody>
      </p:sp>
    </p:spTree>
    <p:custDataLst>
      <p:tags r:id="rId1"/>
    </p:custDataLst>
    <p:extLst>
      <p:ext uri="{BB962C8B-B14F-4D97-AF65-F5344CB8AC3E}">
        <p14:creationId xmlns:p14="http://schemas.microsoft.com/office/powerpoint/2010/main" val="28793009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441950" y="6003925"/>
            <a:ext cx="5722938"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93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4609"/>
            <a:ext cx="12304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650164" y="6056313"/>
            <a:ext cx="299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36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HẠT THÓC</a:t>
            </a:r>
          </a:p>
        </p:txBody>
      </p:sp>
    </p:spTree>
    <p:custDataLst>
      <p:tags r:id="rId1"/>
    </p:custDataLst>
    <p:extLst>
      <p:ext uri="{BB962C8B-B14F-4D97-AF65-F5344CB8AC3E}">
        <p14:creationId xmlns:p14="http://schemas.microsoft.com/office/powerpoint/2010/main" val="159476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a:xfrm>
            <a:off x="1981200" y="219075"/>
            <a:ext cx="8229600" cy="1143000"/>
          </a:xfrm>
        </p:spPr>
        <p:txBody>
          <a:bodyPr spcFirstLastPara="1" vert="horz" lIns="91425" tIns="91425" rIns="91425" bIns="91425" rtlCol="0" anchor="ctr">
            <a:noAutofit/>
          </a:bodyPr>
          <a:lstStyle/>
          <a:p>
            <a:pPr>
              <a:defRPr/>
            </a:pPr>
            <a:r>
              <a:rPr lang="en" dirty="0">
                <a:solidFill>
                  <a:schemeClr val="accent3"/>
                </a:solidFill>
              </a:rPr>
              <a:t>TABLET </a:t>
            </a:r>
            <a:endParaRPr dirty="0"/>
          </a:p>
        </p:txBody>
      </p:sp>
      <p:pic>
        <p:nvPicPr>
          <p:cNvPr id="1013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913"/>
            <a:ext cx="12192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072438" y="168276"/>
            <a:ext cx="241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LŨY TRE</a:t>
            </a:r>
          </a:p>
        </p:txBody>
      </p:sp>
    </p:spTree>
    <p:custDataLst>
      <p:tags r:id="rId1"/>
    </p:custDataLst>
    <p:extLst>
      <p:ext uri="{BB962C8B-B14F-4D97-AF65-F5344CB8AC3E}">
        <p14:creationId xmlns:p14="http://schemas.microsoft.com/office/powerpoint/2010/main" val="348669232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429B850-06C6-45F4-B5A7-96AB8DAADEB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7 - Ôn tập ( tiết 1 +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4FCCB9E-4398-4708-8FA1-CF75D848925E}: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626A625D-3CAB-4D12-9032-99E97B97731C}: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60B345CD-B64D-44DE-BC4C-FBCEEA4C811F}: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D418F451-8C2A-4DC2-98C3-A4D475D6F36A}: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2CE4A740-0087-4AD3-BEAF-8EFBADBEBBBF}:271"/>
</p:tagLst>
</file>

<file path=ppt/tags/tag2.xml><?xml version="1.0" encoding="utf-8"?>
<p:tagLst xmlns:a="http://schemas.openxmlformats.org/drawingml/2006/main" xmlns:r="http://schemas.openxmlformats.org/officeDocument/2006/relationships" xmlns:p="http://schemas.openxmlformats.org/presentationml/2006/main">
  <p:tag name="GENSWF_SLIDE_UID" val="{5A0DC414-1B7C-4F56-8AB8-38C41999EFEE}:258"/>
</p:tagLst>
</file>

<file path=ppt/tags/tag3.xml><?xml version="1.0" encoding="utf-8"?>
<p:tagLst xmlns:a="http://schemas.openxmlformats.org/drawingml/2006/main" xmlns:r="http://schemas.openxmlformats.org/officeDocument/2006/relationships" xmlns:p="http://schemas.openxmlformats.org/presentationml/2006/main">
  <p:tag name="GENSWF_SLIDE_UID" val="{AF8489F7-DC17-4206-B12D-75418BF56977}:260"/>
</p:tagLst>
</file>

<file path=ppt/tags/tag4.xml><?xml version="1.0" encoding="utf-8"?>
<p:tagLst xmlns:a="http://schemas.openxmlformats.org/drawingml/2006/main" xmlns:r="http://schemas.openxmlformats.org/officeDocument/2006/relationships" xmlns:p="http://schemas.openxmlformats.org/presentationml/2006/main">
  <p:tag name="GENSWF_SLIDE_UID" val="{370B39FE-8682-43C6-8B63-3DA9034DBDC6}:261"/>
</p:tagLst>
</file>

<file path=ppt/tags/tag5.xml><?xml version="1.0" encoding="utf-8"?>
<p:tagLst xmlns:a="http://schemas.openxmlformats.org/drawingml/2006/main" xmlns:r="http://schemas.openxmlformats.org/officeDocument/2006/relationships" xmlns:p="http://schemas.openxmlformats.org/presentationml/2006/main">
  <p:tag name="GENSWF_SLIDE_UID" val="{439B74DA-1E85-4565-B1AB-99D8797D314F}:262"/>
</p:tagLst>
</file>

<file path=ppt/tags/tag6.xml><?xml version="1.0" encoding="utf-8"?>
<p:tagLst xmlns:a="http://schemas.openxmlformats.org/drawingml/2006/main" xmlns:r="http://schemas.openxmlformats.org/officeDocument/2006/relationships" xmlns:p="http://schemas.openxmlformats.org/presentationml/2006/main">
  <p:tag name="GENSWF_SLIDE_UID" val="{4E892870-F1F3-4922-AA95-91A740C1A41B}:263"/>
</p:tagLst>
</file>

<file path=ppt/tags/tag7.xml><?xml version="1.0" encoding="utf-8"?>
<p:tagLst xmlns:a="http://schemas.openxmlformats.org/drawingml/2006/main" xmlns:r="http://schemas.openxmlformats.org/officeDocument/2006/relationships" xmlns:p="http://schemas.openxmlformats.org/presentationml/2006/main">
  <p:tag name="GENSWF_SLIDE_UID" val="{FB910398-30CA-4837-859B-30E361F87505}:264"/>
</p:tagLst>
</file>

<file path=ppt/tags/tag8.xml><?xml version="1.0" encoding="utf-8"?>
<p:tagLst xmlns:a="http://schemas.openxmlformats.org/drawingml/2006/main" xmlns:r="http://schemas.openxmlformats.org/officeDocument/2006/relationships" xmlns:p="http://schemas.openxmlformats.org/presentationml/2006/main">
  <p:tag name="GENSWF_SLIDE_UID" val="{2F2C408A-022A-4603-B41A-E12BE042ABD6}:265"/>
</p:tagLst>
</file>

<file path=ppt/tags/tag9.xml><?xml version="1.0" encoding="utf-8"?>
<p:tagLst xmlns:a="http://schemas.openxmlformats.org/drawingml/2006/main" xmlns:r="http://schemas.openxmlformats.org/officeDocument/2006/relationships" xmlns:p="http://schemas.openxmlformats.org/presentationml/2006/main">
  <p:tag name="GENSWF_SLIDE_UID" val="{0C723B19-7B0A-49B1-9FED-C5BA60FE9127}: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245</Words>
  <Application>Microsoft Office PowerPoint</Application>
  <PresentationFormat>Widescreen</PresentationFormat>
  <Paragraphs>42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Patrick Hand</vt:lpstr>
      <vt:lpstr>Patrick Hand SC</vt:lpstr>
      <vt:lpstr>Roboto Condensed</vt:lpstr>
      <vt:lpstr>SimHei</vt:lpstr>
      <vt:lpstr>Times New Roman</vt:lpstr>
      <vt:lpstr>Office Theme</vt:lpstr>
      <vt:lpstr>PowerPoint Presentation</vt:lpstr>
      <vt:lpstr>PowerPoint Presentation</vt:lpstr>
      <vt:lpstr>THẢO LUẬN NHÓM 2</vt:lpstr>
      <vt:lpstr>PowerPoint Presentation</vt:lpstr>
      <vt:lpstr>PowerPoint Presentation</vt:lpstr>
      <vt:lpstr>PowerPoint Presentation</vt:lpstr>
      <vt:lpstr>TABLET </vt:lpstr>
      <vt:lpstr>TABLET </vt:lpstr>
      <vt:lpstr>TABLET </vt:lpstr>
      <vt:lpstr>Bài  2 : Đọc bài em thích và thực hiện yêu cầu: a.Tìm trong bài đọc những câu văn, câu thơ hay nói về cây cối hoặc loài vật, cảnh vật. b. Nêu tên một nhân vật em yêu thích trong bài đọc và giải thích vì sao em yêu thích nhân vật đó.</vt:lpstr>
      <vt:lpstr>THẢO LUẬN NHÓM</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 Ôn tập ( tiết 1 + 2)</dc:title>
  <dc:creator>STD_NHA</dc:creator>
  <cp:lastModifiedBy>STD_NHA</cp:lastModifiedBy>
  <cp:revision>8</cp:revision>
  <dcterms:created xsi:type="dcterms:W3CDTF">2025-03-21T02:43:03Z</dcterms:created>
  <dcterms:modified xsi:type="dcterms:W3CDTF">2025-03-21T15:22:13Z</dcterms:modified>
</cp:coreProperties>
</file>