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42" r:id="rId2"/>
    <p:sldId id="417" r:id="rId3"/>
    <p:sldId id="423" r:id="rId4"/>
    <p:sldId id="419" r:id="rId5"/>
    <p:sldId id="435" r:id="rId6"/>
    <p:sldId id="421" r:id="rId7"/>
    <p:sldId id="424" r:id="rId8"/>
    <p:sldId id="437" r:id="rId9"/>
    <p:sldId id="438" r:id="rId10"/>
    <p:sldId id="428" r:id="rId11"/>
    <p:sldId id="434" r:id="rId12"/>
    <p:sldId id="439" r:id="rId13"/>
    <p:sldId id="429" r:id="rId14"/>
    <p:sldId id="440" r:id="rId15"/>
    <p:sldId id="441" r:id="rId16"/>
    <p:sldId id="3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86" autoAdjust="0"/>
  </p:normalViewPr>
  <p:slideViewPr>
    <p:cSldViewPr snapToGrid="0">
      <p:cViewPr varScale="1">
        <p:scale>
          <a:sx n="74" d="100"/>
          <a:sy n="74" d="100"/>
        </p:scale>
        <p:origin x="96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7DC31-CC71-4DCC-ADEB-9342BBD5534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09675-725C-43C5-946D-3F49CA42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6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76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700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98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158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230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945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950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78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54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60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59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3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93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9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27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9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C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7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400"/>
            <a:ext cx="12192000" cy="314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63" y="-260007"/>
            <a:ext cx="2503317" cy="25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00A2AD-B2CE-DC4F-8015-E18525983D45}" type="datetimeFigureOut">
              <a:rPr kumimoji="1" lang="zh-CN" altLang="en-US" smtClean="0"/>
              <a:t>2025/3/23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69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B8A989C-D1DD-4C6A-B8FA-CB2F4A0E961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691" y="293605"/>
            <a:ext cx="1369440" cy="13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6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9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82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3" name="Freeform 3"/>
          <p:cNvSpPr/>
          <p:nvPr/>
        </p:nvSpPr>
        <p:spPr>
          <a:xfrm>
            <a:off x="2573843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4" name="Freeform 4"/>
          <p:cNvSpPr/>
          <p:nvPr/>
        </p:nvSpPr>
        <p:spPr>
          <a:xfrm>
            <a:off x="4782607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5" name="Freeform 5"/>
          <p:cNvSpPr/>
          <p:nvPr/>
        </p:nvSpPr>
        <p:spPr>
          <a:xfrm>
            <a:off x="7341368" y="5469315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6" name="Freeform 6"/>
          <p:cNvSpPr/>
          <p:nvPr/>
        </p:nvSpPr>
        <p:spPr>
          <a:xfrm>
            <a:off x="9550131" y="5469315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24929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TRUNG</a:t>
            </a:r>
            <a:endParaRPr lang="en-US" sz="279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9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51000" y="4852861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defRPr/>
            </a:pP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lang="en-US" sz="3192" b="1" i="1" dirty="0">
              <a:solidFill>
                <a:srgbClr val="3333CC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26266" y="2210440"/>
            <a:ext cx="10688714" cy="11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359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lang="en-US" sz="359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VIỆT</a:t>
            </a:r>
            <a:endParaRPr lang="en-US" sz="3591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endParaRPr lang="en-US" sz="359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6173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4A87F1-F310-185D-3A7F-159AB2311513}"/>
              </a:ext>
            </a:extLst>
          </p:cNvPr>
          <p:cNvSpPr/>
          <p:nvPr/>
        </p:nvSpPr>
        <p:spPr>
          <a:xfrm>
            <a:off x="773146" y="556639"/>
            <a:ext cx="8392144" cy="22736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vi-VN" sz="4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 em, trạng ngữ chỉ phương tiện bổ sung thông tin gì cho câu?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2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422955" y="348792"/>
            <a:ext cx="11346089" cy="5307729"/>
          </a:xfrm>
          <a:custGeom>
            <a:avLst/>
            <a:gdLst>
              <a:gd name="connsiteX0" fmla="*/ 0 w 11346089"/>
              <a:gd name="connsiteY0" fmla="*/ 884639 h 5307729"/>
              <a:gd name="connsiteX1" fmla="*/ 884639 w 11346089"/>
              <a:gd name="connsiteY1" fmla="*/ 0 h 5307729"/>
              <a:gd name="connsiteX2" fmla="*/ 1291653 w 11346089"/>
              <a:gd name="connsiteY2" fmla="*/ 0 h 5307729"/>
              <a:gd name="connsiteX3" fmla="*/ 1890204 w 11346089"/>
              <a:gd name="connsiteY3" fmla="*/ 0 h 5307729"/>
              <a:gd name="connsiteX4" fmla="*/ 2680291 w 11346089"/>
              <a:gd name="connsiteY4" fmla="*/ 0 h 5307729"/>
              <a:gd name="connsiteX5" fmla="*/ 2991537 w 11346089"/>
              <a:gd name="connsiteY5" fmla="*/ 0 h 5307729"/>
              <a:gd name="connsiteX6" fmla="*/ 3494320 w 11346089"/>
              <a:gd name="connsiteY6" fmla="*/ 0 h 5307729"/>
              <a:gd name="connsiteX7" fmla="*/ 3805566 w 11346089"/>
              <a:gd name="connsiteY7" fmla="*/ 0 h 5307729"/>
              <a:gd name="connsiteX8" fmla="*/ 4404117 w 11346089"/>
              <a:gd name="connsiteY8" fmla="*/ 0 h 5307729"/>
              <a:gd name="connsiteX9" fmla="*/ 4811132 w 11346089"/>
              <a:gd name="connsiteY9" fmla="*/ 0 h 5307729"/>
              <a:gd name="connsiteX10" fmla="*/ 5505450 w 11346089"/>
              <a:gd name="connsiteY10" fmla="*/ 0 h 5307729"/>
              <a:gd name="connsiteX11" fmla="*/ 6104001 w 11346089"/>
              <a:gd name="connsiteY11" fmla="*/ 0 h 5307729"/>
              <a:gd name="connsiteX12" fmla="*/ 6894088 w 11346089"/>
              <a:gd name="connsiteY12" fmla="*/ 0 h 5307729"/>
              <a:gd name="connsiteX13" fmla="*/ 7301102 w 11346089"/>
              <a:gd name="connsiteY13" fmla="*/ 0 h 5307729"/>
              <a:gd name="connsiteX14" fmla="*/ 7899653 w 11346089"/>
              <a:gd name="connsiteY14" fmla="*/ 0 h 5307729"/>
              <a:gd name="connsiteX15" fmla="*/ 8689740 w 11346089"/>
              <a:gd name="connsiteY15" fmla="*/ 0 h 5307729"/>
              <a:gd name="connsiteX16" fmla="*/ 9096754 w 11346089"/>
              <a:gd name="connsiteY16" fmla="*/ 0 h 5307729"/>
              <a:gd name="connsiteX17" fmla="*/ 9791073 w 11346089"/>
              <a:gd name="connsiteY17" fmla="*/ 0 h 5307729"/>
              <a:gd name="connsiteX18" fmla="*/ 10461450 w 11346089"/>
              <a:gd name="connsiteY18" fmla="*/ 0 h 5307729"/>
              <a:gd name="connsiteX19" fmla="*/ 11346089 w 11346089"/>
              <a:gd name="connsiteY19" fmla="*/ 884639 h 5307729"/>
              <a:gd name="connsiteX20" fmla="*/ 11346089 w 11346089"/>
              <a:gd name="connsiteY20" fmla="*/ 1509765 h 5307729"/>
              <a:gd name="connsiteX21" fmla="*/ 11346089 w 11346089"/>
              <a:gd name="connsiteY21" fmla="*/ 2028738 h 5307729"/>
              <a:gd name="connsiteX22" fmla="*/ 11346089 w 11346089"/>
              <a:gd name="connsiteY22" fmla="*/ 2512326 h 5307729"/>
              <a:gd name="connsiteX23" fmla="*/ 11346089 w 11346089"/>
              <a:gd name="connsiteY23" fmla="*/ 3102068 h 5307729"/>
              <a:gd name="connsiteX24" fmla="*/ 11346089 w 11346089"/>
              <a:gd name="connsiteY24" fmla="*/ 3621041 h 5307729"/>
              <a:gd name="connsiteX25" fmla="*/ 11346089 w 11346089"/>
              <a:gd name="connsiteY25" fmla="*/ 4423090 h 5307729"/>
              <a:gd name="connsiteX26" fmla="*/ 10461450 w 11346089"/>
              <a:gd name="connsiteY26" fmla="*/ 5307729 h 5307729"/>
              <a:gd name="connsiteX27" fmla="*/ 9767131 w 11346089"/>
              <a:gd name="connsiteY27" fmla="*/ 5307729 h 5307729"/>
              <a:gd name="connsiteX28" fmla="*/ 9360117 w 11346089"/>
              <a:gd name="connsiteY28" fmla="*/ 5307729 h 5307729"/>
              <a:gd name="connsiteX29" fmla="*/ 9048870 w 11346089"/>
              <a:gd name="connsiteY29" fmla="*/ 5307729 h 5307729"/>
              <a:gd name="connsiteX30" fmla="*/ 8641856 w 11346089"/>
              <a:gd name="connsiteY30" fmla="*/ 5307729 h 5307729"/>
              <a:gd name="connsiteX31" fmla="*/ 7851769 w 11346089"/>
              <a:gd name="connsiteY31" fmla="*/ 5307729 h 5307729"/>
              <a:gd name="connsiteX32" fmla="*/ 7540523 w 11346089"/>
              <a:gd name="connsiteY32" fmla="*/ 5307729 h 5307729"/>
              <a:gd name="connsiteX33" fmla="*/ 7037740 w 11346089"/>
              <a:gd name="connsiteY33" fmla="*/ 5307729 h 5307729"/>
              <a:gd name="connsiteX34" fmla="*/ 6439189 w 11346089"/>
              <a:gd name="connsiteY34" fmla="*/ 5307729 h 5307729"/>
              <a:gd name="connsiteX35" fmla="*/ 5744871 w 11346089"/>
              <a:gd name="connsiteY35" fmla="*/ 5307729 h 5307729"/>
              <a:gd name="connsiteX36" fmla="*/ 5337856 w 11346089"/>
              <a:gd name="connsiteY36" fmla="*/ 5307729 h 5307729"/>
              <a:gd name="connsiteX37" fmla="*/ 4739305 w 11346089"/>
              <a:gd name="connsiteY37" fmla="*/ 5307729 h 5307729"/>
              <a:gd name="connsiteX38" fmla="*/ 4044987 w 11346089"/>
              <a:gd name="connsiteY38" fmla="*/ 5307729 h 5307729"/>
              <a:gd name="connsiteX39" fmla="*/ 3637972 w 11346089"/>
              <a:gd name="connsiteY39" fmla="*/ 5307729 h 5307729"/>
              <a:gd name="connsiteX40" fmla="*/ 2943653 w 11346089"/>
              <a:gd name="connsiteY40" fmla="*/ 5307729 h 5307729"/>
              <a:gd name="connsiteX41" fmla="*/ 2345103 w 11346089"/>
              <a:gd name="connsiteY41" fmla="*/ 5307729 h 5307729"/>
              <a:gd name="connsiteX42" fmla="*/ 2033856 w 11346089"/>
              <a:gd name="connsiteY42" fmla="*/ 5307729 h 5307729"/>
              <a:gd name="connsiteX43" fmla="*/ 884639 w 11346089"/>
              <a:gd name="connsiteY43" fmla="*/ 5307729 h 5307729"/>
              <a:gd name="connsiteX44" fmla="*/ 0 w 11346089"/>
              <a:gd name="connsiteY44" fmla="*/ 4423090 h 5307729"/>
              <a:gd name="connsiteX45" fmla="*/ 0 w 11346089"/>
              <a:gd name="connsiteY45" fmla="*/ 3868733 h 5307729"/>
              <a:gd name="connsiteX46" fmla="*/ 0 w 11346089"/>
              <a:gd name="connsiteY46" fmla="*/ 3208222 h 5307729"/>
              <a:gd name="connsiteX47" fmla="*/ 0 w 11346089"/>
              <a:gd name="connsiteY47" fmla="*/ 2689249 h 5307729"/>
              <a:gd name="connsiteX48" fmla="*/ 0 w 11346089"/>
              <a:gd name="connsiteY48" fmla="*/ 2134892 h 5307729"/>
              <a:gd name="connsiteX49" fmla="*/ 0 w 11346089"/>
              <a:gd name="connsiteY49" fmla="*/ 1651303 h 5307729"/>
              <a:gd name="connsiteX50" fmla="*/ 0 w 11346089"/>
              <a:gd name="connsiteY50" fmla="*/ 884639 h 530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46089" h="5307729" fill="none" extrusionOk="0">
                <a:moveTo>
                  <a:pt x="0" y="884639"/>
                </a:moveTo>
                <a:cubicBezTo>
                  <a:pt x="78265" y="410368"/>
                  <a:pt x="354761" y="70407"/>
                  <a:pt x="884639" y="0"/>
                </a:cubicBezTo>
                <a:cubicBezTo>
                  <a:pt x="977664" y="-3426"/>
                  <a:pt x="1175630" y="8756"/>
                  <a:pt x="1291653" y="0"/>
                </a:cubicBezTo>
                <a:cubicBezTo>
                  <a:pt x="1407676" y="-8756"/>
                  <a:pt x="1649707" y="15923"/>
                  <a:pt x="1890204" y="0"/>
                </a:cubicBezTo>
                <a:cubicBezTo>
                  <a:pt x="2130701" y="-15923"/>
                  <a:pt x="2352311" y="24065"/>
                  <a:pt x="2680291" y="0"/>
                </a:cubicBezTo>
                <a:cubicBezTo>
                  <a:pt x="3008271" y="-24065"/>
                  <a:pt x="2841899" y="33053"/>
                  <a:pt x="2991537" y="0"/>
                </a:cubicBezTo>
                <a:cubicBezTo>
                  <a:pt x="3141175" y="-33053"/>
                  <a:pt x="3278905" y="21535"/>
                  <a:pt x="3494320" y="0"/>
                </a:cubicBezTo>
                <a:cubicBezTo>
                  <a:pt x="3709735" y="-21535"/>
                  <a:pt x="3712026" y="13352"/>
                  <a:pt x="3805566" y="0"/>
                </a:cubicBezTo>
                <a:cubicBezTo>
                  <a:pt x="3899106" y="-13352"/>
                  <a:pt x="4251718" y="13010"/>
                  <a:pt x="4404117" y="0"/>
                </a:cubicBezTo>
                <a:cubicBezTo>
                  <a:pt x="4556516" y="-13010"/>
                  <a:pt x="4665906" y="16228"/>
                  <a:pt x="4811132" y="0"/>
                </a:cubicBezTo>
                <a:cubicBezTo>
                  <a:pt x="4956359" y="-16228"/>
                  <a:pt x="5204018" y="80039"/>
                  <a:pt x="5505450" y="0"/>
                </a:cubicBezTo>
                <a:cubicBezTo>
                  <a:pt x="5806882" y="-80039"/>
                  <a:pt x="5919108" y="26215"/>
                  <a:pt x="6104001" y="0"/>
                </a:cubicBezTo>
                <a:cubicBezTo>
                  <a:pt x="6288894" y="-26215"/>
                  <a:pt x="6702821" y="14704"/>
                  <a:pt x="6894088" y="0"/>
                </a:cubicBezTo>
                <a:cubicBezTo>
                  <a:pt x="7085355" y="-14704"/>
                  <a:pt x="7140194" y="36248"/>
                  <a:pt x="7301102" y="0"/>
                </a:cubicBezTo>
                <a:cubicBezTo>
                  <a:pt x="7462010" y="-36248"/>
                  <a:pt x="7710412" y="71040"/>
                  <a:pt x="7899653" y="0"/>
                </a:cubicBezTo>
                <a:cubicBezTo>
                  <a:pt x="8088894" y="-71040"/>
                  <a:pt x="8500030" y="65834"/>
                  <a:pt x="8689740" y="0"/>
                </a:cubicBezTo>
                <a:cubicBezTo>
                  <a:pt x="8879450" y="-65834"/>
                  <a:pt x="8998330" y="32780"/>
                  <a:pt x="9096754" y="0"/>
                </a:cubicBezTo>
                <a:cubicBezTo>
                  <a:pt x="9195178" y="-32780"/>
                  <a:pt x="9479981" y="802"/>
                  <a:pt x="9791073" y="0"/>
                </a:cubicBezTo>
                <a:cubicBezTo>
                  <a:pt x="10102165" y="-802"/>
                  <a:pt x="10218965" y="40261"/>
                  <a:pt x="10461450" y="0"/>
                </a:cubicBezTo>
                <a:cubicBezTo>
                  <a:pt x="10883387" y="128006"/>
                  <a:pt x="11216036" y="354517"/>
                  <a:pt x="11346089" y="884639"/>
                </a:cubicBezTo>
                <a:cubicBezTo>
                  <a:pt x="11382269" y="1159936"/>
                  <a:pt x="11325475" y="1352904"/>
                  <a:pt x="11346089" y="1509765"/>
                </a:cubicBezTo>
                <a:cubicBezTo>
                  <a:pt x="11366703" y="1666626"/>
                  <a:pt x="11335289" y="1908044"/>
                  <a:pt x="11346089" y="2028738"/>
                </a:cubicBezTo>
                <a:cubicBezTo>
                  <a:pt x="11356889" y="2149432"/>
                  <a:pt x="11336372" y="2362747"/>
                  <a:pt x="11346089" y="2512326"/>
                </a:cubicBezTo>
                <a:cubicBezTo>
                  <a:pt x="11355806" y="2661905"/>
                  <a:pt x="11316552" y="2955020"/>
                  <a:pt x="11346089" y="3102068"/>
                </a:cubicBezTo>
                <a:cubicBezTo>
                  <a:pt x="11375626" y="3249116"/>
                  <a:pt x="11319308" y="3404660"/>
                  <a:pt x="11346089" y="3621041"/>
                </a:cubicBezTo>
                <a:cubicBezTo>
                  <a:pt x="11372870" y="3837422"/>
                  <a:pt x="11302984" y="4056827"/>
                  <a:pt x="11346089" y="4423090"/>
                </a:cubicBezTo>
                <a:cubicBezTo>
                  <a:pt x="11417573" y="4952598"/>
                  <a:pt x="10921922" y="5306759"/>
                  <a:pt x="10461450" y="5307729"/>
                </a:cubicBezTo>
                <a:cubicBezTo>
                  <a:pt x="10224234" y="5349734"/>
                  <a:pt x="9936160" y="5250886"/>
                  <a:pt x="9767131" y="5307729"/>
                </a:cubicBezTo>
                <a:cubicBezTo>
                  <a:pt x="9598102" y="5364572"/>
                  <a:pt x="9523738" y="5275777"/>
                  <a:pt x="9360117" y="5307729"/>
                </a:cubicBezTo>
                <a:cubicBezTo>
                  <a:pt x="9196496" y="5339681"/>
                  <a:pt x="9146882" y="5303289"/>
                  <a:pt x="9048870" y="5307729"/>
                </a:cubicBezTo>
                <a:cubicBezTo>
                  <a:pt x="8950858" y="5312169"/>
                  <a:pt x="8800843" y="5274616"/>
                  <a:pt x="8641856" y="5307729"/>
                </a:cubicBezTo>
                <a:cubicBezTo>
                  <a:pt x="8482869" y="5340842"/>
                  <a:pt x="8094045" y="5271872"/>
                  <a:pt x="7851769" y="5307729"/>
                </a:cubicBezTo>
                <a:cubicBezTo>
                  <a:pt x="7609493" y="5343586"/>
                  <a:pt x="7610934" y="5286718"/>
                  <a:pt x="7540523" y="5307729"/>
                </a:cubicBezTo>
                <a:cubicBezTo>
                  <a:pt x="7470112" y="5328740"/>
                  <a:pt x="7210872" y="5297584"/>
                  <a:pt x="7037740" y="5307729"/>
                </a:cubicBezTo>
                <a:cubicBezTo>
                  <a:pt x="6864608" y="5317874"/>
                  <a:pt x="6662605" y="5244624"/>
                  <a:pt x="6439189" y="5307729"/>
                </a:cubicBezTo>
                <a:cubicBezTo>
                  <a:pt x="6215773" y="5370834"/>
                  <a:pt x="5962908" y="5297824"/>
                  <a:pt x="5744871" y="5307729"/>
                </a:cubicBezTo>
                <a:cubicBezTo>
                  <a:pt x="5526834" y="5317634"/>
                  <a:pt x="5506808" y="5282429"/>
                  <a:pt x="5337856" y="5307729"/>
                </a:cubicBezTo>
                <a:cubicBezTo>
                  <a:pt x="5168905" y="5333029"/>
                  <a:pt x="5019712" y="5291058"/>
                  <a:pt x="4739305" y="5307729"/>
                </a:cubicBezTo>
                <a:cubicBezTo>
                  <a:pt x="4458898" y="5324400"/>
                  <a:pt x="4270930" y="5231468"/>
                  <a:pt x="4044987" y="5307729"/>
                </a:cubicBezTo>
                <a:cubicBezTo>
                  <a:pt x="3819044" y="5383990"/>
                  <a:pt x="3726103" y="5275049"/>
                  <a:pt x="3637972" y="5307729"/>
                </a:cubicBezTo>
                <a:cubicBezTo>
                  <a:pt x="3549842" y="5340409"/>
                  <a:pt x="3091152" y="5266357"/>
                  <a:pt x="2943653" y="5307729"/>
                </a:cubicBezTo>
                <a:cubicBezTo>
                  <a:pt x="2796154" y="5349101"/>
                  <a:pt x="2476640" y="5257728"/>
                  <a:pt x="2345103" y="5307729"/>
                </a:cubicBezTo>
                <a:cubicBezTo>
                  <a:pt x="2213566" y="5357730"/>
                  <a:pt x="2130487" y="5272063"/>
                  <a:pt x="2033856" y="5307729"/>
                </a:cubicBezTo>
                <a:cubicBezTo>
                  <a:pt x="1937225" y="5343395"/>
                  <a:pt x="1328927" y="5264588"/>
                  <a:pt x="884639" y="5307729"/>
                </a:cubicBezTo>
                <a:cubicBezTo>
                  <a:pt x="519143" y="5384312"/>
                  <a:pt x="-113190" y="4899490"/>
                  <a:pt x="0" y="4423090"/>
                </a:cubicBezTo>
                <a:cubicBezTo>
                  <a:pt x="-28502" y="4280664"/>
                  <a:pt x="5442" y="4080435"/>
                  <a:pt x="0" y="3868733"/>
                </a:cubicBezTo>
                <a:cubicBezTo>
                  <a:pt x="-5442" y="3657031"/>
                  <a:pt x="24648" y="3375319"/>
                  <a:pt x="0" y="3208222"/>
                </a:cubicBezTo>
                <a:cubicBezTo>
                  <a:pt x="-24648" y="3041125"/>
                  <a:pt x="10958" y="2885230"/>
                  <a:pt x="0" y="2689249"/>
                </a:cubicBezTo>
                <a:cubicBezTo>
                  <a:pt x="-10958" y="2493268"/>
                  <a:pt x="7472" y="2366869"/>
                  <a:pt x="0" y="2134892"/>
                </a:cubicBezTo>
                <a:cubicBezTo>
                  <a:pt x="-7472" y="1902915"/>
                  <a:pt x="21002" y="1752194"/>
                  <a:pt x="0" y="1651303"/>
                </a:cubicBezTo>
                <a:cubicBezTo>
                  <a:pt x="-21002" y="1550412"/>
                  <a:pt x="32030" y="1116616"/>
                  <a:pt x="0" y="884639"/>
                </a:cubicBezTo>
                <a:close/>
              </a:path>
              <a:path w="11346089" h="5307729" stroke="0" extrusionOk="0">
                <a:moveTo>
                  <a:pt x="0" y="884639"/>
                </a:moveTo>
                <a:cubicBezTo>
                  <a:pt x="-100391" y="496530"/>
                  <a:pt x="479645" y="-53770"/>
                  <a:pt x="884639" y="0"/>
                </a:cubicBezTo>
                <a:cubicBezTo>
                  <a:pt x="1085803" y="-35905"/>
                  <a:pt x="1170033" y="28040"/>
                  <a:pt x="1291653" y="0"/>
                </a:cubicBezTo>
                <a:cubicBezTo>
                  <a:pt x="1413273" y="-28040"/>
                  <a:pt x="1603459" y="7041"/>
                  <a:pt x="1698668" y="0"/>
                </a:cubicBezTo>
                <a:cubicBezTo>
                  <a:pt x="1793877" y="-7041"/>
                  <a:pt x="2057917" y="6332"/>
                  <a:pt x="2392987" y="0"/>
                </a:cubicBezTo>
                <a:cubicBezTo>
                  <a:pt x="2728057" y="-6332"/>
                  <a:pt x="2934933" y="31828"/>
                  <a:pt x="3087306" y="0"/>
                </a:cubicBezTo>
                <a:cubicBezTo>
                  <a:pt x="3239679" y="-31828"/>
                  <a:pt x="3600643" y="53815"/>
                  <a:pt x="3781624" y="0"/>
                </a:cubicBezTo>
                <a:cubicBezTo>
                  <a:pt x="3962605" y="-53815"/>
                  <a:pt x="4076353" y="44952"/>
                  <a:pt x="4188639" y="0"/>
                </a:cubicBezTo>
                <a:cubicBezTo>
                  <a:pt x="4300925" y="-44952"/>
                  <a:pt x="4557355" y="31634"/>
                  <a:pt x="4691421" y="0"/>
                </a:cubicBezTo>
                <a:cubicBezTo>
                  <a:pt x="4825487" y="-31634"/>
                  <a:pt x="5078102" y="25351"/>
                  <a:pt x="5289972" y="0"/>
                </a:cubicBezTo>
                <a:cubicBezTo>
                  <a:pt x="5501842" y="-25351"/>
                  <a:pt x="5769153" y="44950"/>
                  <a:pt x="6080059" y="0"/>
                </a:cubicBezTo>
                <a:cubicBezTo>
                  <a:pt x="6390965" y="-44950"/>
                  <a:pt x="6364021" y="43742"/>
                  <a:pt x="6487073" y="0"/>
                </a:cubicBezTo>
                <a:cubicBezTo>
                  <a:pt x="6610125" y="-43742"/>
                  <a:pt x="6939326" y="34137"/>
                  <a:pt x="7181392" y="0"/>
                </a:cubicBezTo>
                <a:cubicBezTo>
                  <a:pt x="7423458" y="-34137"/>
                  <a:pt x="7732889" y="81706"/>
                  <a:pt x="7875711" y="0"/>
                </a:cubicBezTo>
                <a:cubicBezTo>
                  <a:pt x="8018533" y="-81706"/>
                  <a:pt x="8190704" y="2149"/>
                  <a:pt x="8282725" y="0"/>
                </a:cubicBezTo>
                <a:cubicBezTo>
                  <a:pt x="8374746" y="-2149"/>
                  <a:pt x="8898609" y="48230"/>
                  <a:pt x="9072812" y="0"/>
                </a:cubicBezTo>
                <a:cubicBezTo>
                  <a:pt x="9247015" y="-48230"/>
                  <a:pt x="9664752" y="44154"/>
                  <a:pt x="9862899" y="0"/>
                </a:cubicBezTo>
                <a:cubicBezTo>
                  <a:pt x="10061046" y="-44154"/>
                  <a:pt x="10236058" y="45919"/>
                  <a:pt x="10461450" y="0"/>
                </a:cubicBezTo>
                <a:cubicBezTo>
                  <a:pt x="10911475" y="13473"/>
                  <a:pt x="11407939" y="519060"/>
                  <a:pt x="11346089" y="884639"/>
                </a:cubicBezTo>
                <a:cubicBezTo>
                  <a:pt x="11362071" y="1193150"/>
                  <a:pt x="11340551" y="1332064"/>
                  <a:pt x="11346089" y="1509765"/>
                </a:cubicBezTo>
                <a:cubicBezTo>
                  <a:pt x="11351627" y="1687466"/>
                  <a:pt x="11330388" y="1788167"/>
                  <a:pt x="11346089" y="1993354"/>
                </a:cubicBezTo>
                <a:cubicBezTo>
                  <a:pt x="11361790" y="2198541"/>
                  <a:pt x="11305214" y="2333336"/>
                  <a:pt x="11346089" y="2583095"/>
                </a:cubicBezTo>
                <a:cubicBezTo>
                  <a:pt x="11386964" y="2832854"/>
                  <a:pt x="11301596" y="2933931"/>
                  <a:pt x="11346089" y="3208222"/>
                </a:cubicBezTo>
                <a:cubicBezTo>
                  <a:pt x="11390582" y="3482513"/>
                  <a:pt x="11293243" y="3552332"/>
                  <a:pt x="11346089" y="3762579"/>
                </a:cubicBezTo>
                <a:cubicBezTo>
                  <a:pt x="11398935" y="3972826"/>
                  <a:pt x="11332229" y="4175918"/>
                  <a:pt x="11346089" y="4423090"/>
                </a:cubicBezTo>
                <a:cubicBezTo>
                  <a:pt x="11277029" y="4869208"/>
                  <a:pt x="10877957" y="5295747"/>
                  <a:pt x="10461450" y="5307729"/>
                </a:cubicBezTo>
                <a:cubicBezTo>
                  <a:pt x="10322512" y="5309408"/>
                  <a:pt x="10293809" y="5285693"/>
                  <a:pt x="10150204" y="5307729"/>
                </a:cubicBezTo>
                <a:cubicBezTo>
                  <a:pt x="10006599" y="5329765"/>
                  <a:pt x="9905606" y="5262729"/>
                  <a:pt x="9743189" y="5307729"/>
                </a:cubicBezTo>
                <a:cubicBezTo>
                  <a:pt x="9580773" y="5352729"/>
                  <a:pt x="9178181" y="5222748"/>
                  <a:pt x="8953102" y="5307729"/>
                </a:cubicBezTo>
                <a:cubicBezTo>
                  <a:pt x="8728023" y="5392710"/>
                  <a:pt x="8534353" y="5253319"/>
                  <a:pt x="8258783" y="5307729"/>
                </a:cubicBezTo>
                <a:cubicBezTo>
                  <a:pt x="7983213" y="5362139"/>
                  <a:pt x="7899877" y="5230378"/>
                  <a:pt x="7564465" y="5307729"/>
                </a:cubicBezTo>
                <a:cubicBezTo>
                  <a:pt x="7229053" y="5385080"/>
                  <a:pt x="7178728" y="5232291"/>
                  <a:pt x="6870146" y="5307729"/>
                </a:cubicBezTo>
                <a:cubicBezTo>
                  <a:pt x="6561564" y="5383167"/>
                  <a:pt x="6573050" y="5300414"/>
                  <a:pt x="6463131" y="5307729"/>
                </a:cubicBezTo>
                <a:cubicBezTo>
                  <a:pt x="6353212" y="5315044"/>
                  <a:pt x="5968360" y="5223423"/>
                  <a:pt x="5673045" y="5307729"/>
                </a:cubicBezTo>
                <a:cubicBezTo>
                  <a:pt x="5377730" y="5392035"/>
                  <a:pt x="5085447" y="5280625"/>
                  <a:pt x="4882958" y="5307729"/>
                </a:cubicBezTo>
                <a:cubicBezTo>
                  <a:pt x="4680469" y="5334833"/>
                  <a:pt x="4492591" y="5263108"/>
                  <a:pt x="4284407" y="5307729"/>
                </a:cubicBezTo>
                <a:cubicBezTo>
                  <a:pt x="4076223" y="5352350"/>
                  <a:pt x="3966151" y="5293237"/>
                  <a:pt x="3781624" y="5307729"/>
                </a:cubicBezTo>
                <a:cubicBezTo>
                  <a:pt x="3597097" y="5322221"/>
                  <a:pt x="3491226" y="5269191"/>
                  <a:pt x="3374610" y="5307729"/>
                </a:cubicBezTo>
                <a:cubicBezTo>
                  <a:pt x="3257994" y="5346267"/>
                  <a:pt x="2749725" y="5227992"/>
                  <a:pt x="2584523" y="5307729"/>
                </a:cubicBezTo>
                <a:cubicBezTo>
                  <a:pt x="2419321" y="5387466"/>
                  <a:pt x="2299827" y="5256871"/>
                  <a:pt x="2081740" y="5307729"/>
                </a:cubicBezTo>
                <a:cubicBezTo>
                  <a:pt x="1863653" y="5358587"/>
                  <a:pt x="1691391" y="5268851"/>
                  <a:pt x="1578958" y="5307729"/>
                </a:cubicBezTo>
                <a:cubicBezTo>
                  <a:pt x="1466525" y="5346607"/>
                  <a:pt x="1048161" y="5306842"/>
                  <a:pt x="884639" y="5307729"/>
                </a:cubicBezTo>
                <a:cubicBezTo>
                  <a:pt x="310949" y="5351446"/>
                  <a:pt x="-30932" y="4798836"/>
                  <a:pt x="0" y="4423090"/>
                </a:cubicBezTo>
                <a:cubicBezTo>
                  <a:pt x="-12152" y="4253493"/>
                  <a:pt x="70214" y="4022428"/>
                  <a:pt x="0" y="3833348"/>
                </a:cubicBezTo>
                <a:cubicBezTo>
                  <a:pt x="-70214" y="3644268"/>
                  <a:pt x="11266" y="3516695"/>
                  <a:pt x="0" y="3349760"/>
                </a:cubicBezTo>
                <a:cubicBezTo>
                  <a:pt x="-11266" y="3182825"/>
                  <a:pt x="15951" y="3016821"/>
                  <a:pt x="0" y="2689249"/>
                </a:cubicBezTo>
                <a:cubicBezTo>
                  <a:pt x="-15951" y="2361677"/>
                  <a:pt x="46766" y="2249002"/>
                  <a:pt x="0" y="2064123"/>
                </a:cubicBezTo>
                <a:cubicBezTo>
                  <a:pt x="-46766" y="1879244"/>
                  <a:pt x="72168" y="1733460"/>
                  <a:pt x="0" y="1403612"/>
                </a:cubicBezTo>
                <a:cubicBezTo>
                  <a:pt x="-72168" y="1073764"/>
                  <a:pt x="41279" y="1075295"/>
                  <a:pt x="0" y="88463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9AFE05-8D90-4C6C-AFC9-387CCA22DBF6}"/>
              </a:ext>
            </a:extLst>
          </p:cNvPr>
          <p:cNvSpPr txBox="1"/>
          <p:nvPr/>
        </p:nvSpPr>
        <p:spPr>
          <a:xfrm>
            <a:off x="1019885" y="1738304"/>
            <a:ext cx="10377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400" b="1" i="1" dirty="0">
                <a:solidFill>
                  <a:srgbClr val="ED1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Trạng ngữ chỉ phương tiện bổ sung thông tin về phương tiện thực hiện hoạt động được nói đến trong câu; trả lời câu hỏi Bằng gì? Bằng cái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169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AAFD5E-222F-22AE-74BF-9FA19DA5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516" y="363525"/>
            <a:ext cx="447485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72D925-0345-EDE1-D70D-829B9BFDB4C5}"/>
              </a:ext>
            </a:extLst>
          </p:cNvPr>
          <p:cNvGrpSpPr/>
          <p:nvPr/>
        </p:nvGrpSpPr>
        <p:grpSpPr>
          <a:xfrm>
            <a:off x="1025292" y="728993"/>
            <a:ext cx="10151418" cy="3970318"/>
            <a:chOff x="1025292" y="728993"/>
            <a:chExt cx="10151418" cy="3970318"/>
          </a:xfrm>
        </p:grpSpPr>
        <p:sp>
          <p:nvSpPr>
            <p:cNvPr id="2" name="TextBox 1"/>
            <p:cNvSpPr txBox="1"/>
            <p:nvPr/>
          </p:nvSpPr>
          <p:spPr>
            <a:xfrm>
              <a:off x="1025292" y="728993"/>
              <a:ext cx="1015141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</a:t>
              </a:r>
              <a:r>
                <a:rPr lang="vi-VN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 từ ngữ thích hợp để hoàn thành các câu có trạng ngữ chỉ phương tiện.</a:t>
              </a:r>
            </a:p>
            <a:p>
              <a:pPr lvl="0" algn="just">
                <a:defRPr/>
              </a:pP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 Bằng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chuồn chuồn bay lượn khắp đó đây.</a:t>
              </a:r>
            </a:p>
            <a:p>
              <a:pPr lvl="0" algn="just">
                <a:defRPr/>
              </a:pP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 Với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chim gõ kiến có thể đục thủng bất kì thân cây nào.</a:t>
              </a:r>
            </a:p>
            <a:p>
              <a:pPr lvl="0" algn="just">
                <a:defRPr/>
              </a:pP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 Bằng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voi có thể dễ dàng kéo lá cây, cành cây từ trên cao xuống.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88382A1-ED52-B4C1-FBBE-94EC67192FA8}"/>
                </a:ext>
              </a:extLst>
            </p:cNvPr>
            <p:cNvSpPr/>
            <p:nvPr/>
          </p:nvSpPr>
          <p:spPr>
            <a:xfrm>
              <a:off x="2569029" y="1959429"/>
              <a:ext cx="413657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5D69BB5-4D9A-303A-5898-9505C47FFF8D}"/>
                </a:ext>
              </a:extLst>
            </p:cNvPr>
            <p:cNvSpPr/>
            <p:nvPr/>
          </p:nvSpPr>
          <p:spPr>
            <a:xfrm>
              <a:off x="2362201" y="2525486"/>
              <a:ext cx="413657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3ED6506-C09E-12EB-3DE7-23D54F73AC8D}"/>
                </a:ext>
              </a:extLst>
            </p:cNvPr>
            <p:cNvSpPr/>
            <p:nvPr/>
          </p:nvSpPr>
          <p:spPr>
            <a:xfrm>
              <a:off x="2569030" y="3581401"/>
              <a:ext cx="413657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4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65768-E8A8-BE3A-ABFB-8E777760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17" y="363525"/>
            <a:ext cx="4474852" cy="134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59EEA-C6FF-5403-D159-8FE95BFB154F}"/>
              </a:ext>
            </a:extLst>
          </p:cNvPr>
          <p:cNvSpPr txBox="1"/>
          <p:nvPr/>
        </p:nvSpPr>
        <p:spPr>
          <a:xfrm>
            <a:off x="1068835" y="1665164"/>
            <a:ext cx="1015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Bằng 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chuồn chuồn bay lượn khắp đó đây.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688F3D-1492-F5A3-83FD-131A0A0BFC0D}"/>
              </a:ext>
            </a:extLst>
          </p:cNvPr>
          <p:cNvSpPr/>
          <p:nvPr/>
        </p:nvSpPr>
        <p:spPr>
          <a:xfrm>
            <a:off x="2579915" y="1752600"/>
            <a:ext cx="413657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22E82A2-AA02-0912-CC52-90CFA15BB512}"/>
              </a:ext>
            </a:extLst>
          </p:cNvPr>
          <p:cNvSpPr/>
          <p:nvPr/>
        </p:nvSpPr>
        <p:spPr>
          <a:xfrm>
            <a:off x="2579916" y="2296886"/>
            <a:ext cx="457198" cy="674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CA1AB-2E5E-442B-FFE9-9ACE9AB83091}"/>
              </a:ext>
            </a:extLst>
          </p:cNvPr>
          <p:cNvSpPr txBox="1"/>
          <p:nvPr/>
        </p:nvSpPr>
        <p:spPr>
          <a:xfrm>
            <a:off x="1066800" y="3058887"/>
            <a:ext cx="1028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 hai cặp cánh mỏng/ Bằng những cặp cánh mỏng manh, trong suốt/ Bằng hai đôi cánh bé nhỏ,..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65768-E8A8-BE3A-ABFB-8E777760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17" y="363525"/>
            <a:ext cx="4474852" cy="134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59EEA-C6FF-5403-D159-8FE95BFB154F}"/>
              </a:ext>
            </a:extLst>
          </p:cNvPr>
          <p:cNvSpPr txBox="1"/>
          <p:nvPr/>
        </p:nvSpPr>
        <p:spPr>
          <a:xfrm>
            <a:off x="1068835" y="1665164"/>
            <a:ext cx="10263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Với     , chim gõ kiến có thể đục thủng bất kì thân cây nào.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688F3D-1492-F5A3-83FD-131A0A0BFC0D}"/>
              </a:ext>
            </a:extLst>
          </p:cNvPr>
          <p:cNvSpPr/>
          <p:nvPr/>
        </p:nvSpPr>
        <p:spPr>
          <a:xfrm>
            <a:off x="2427515" y="1752600"/>
            <a:ext cx="413657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22E82A2-AA02-0912-CC52-90CFA15BB512}"/>
              </a:ext>
            </a:extLst>
          </p:cNvPr>
          <p:cNvSpPr/>
          <p:nvPr/>
        </p:nvSpPr>
        <p:spPr>
          <a:xfrm>
            <a:off x="2373087" y="2830286"/>
            <a:ext cx="457198" cy="674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CA1AB-2E5E-442B-FFE9-9ACE9AB83091}"/>
              </a:ext>
            </a:extLst>
          </p:cNvPr>
          <p:cNvSpPr txBox="1"/>
          <p:nvPr/>
        </p:nvSpPr>
        <p:spPr>
          <a:xfrm>
            <a:off x="838200" y="3505201"/>
            <a:ext cx="1028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 chiếc mỏ cứng/ Với cái mỏ cứng như thép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65768-E8A8-BE3A-ABFB-8E777760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17" y="363525"/>
            <a:ext cx="4474852" cy="134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59EEA-C6FF-5403-D159-8FE95BFB154F}"/>
              </a:ext>
            </a:extLst>
          </p:cNvPr>
          <p:cNvSpPr txBox="1"/>
          <p:nvPr/>
        </p:nvSpPr>
        <p:spPr>
          <a:xfrm>
            <a:off x="1068835" y="1665164"/>
            <a:ext cx="10263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 Bằng     , voi có thể dễ dàng kéo lá cây, cành cây từ trên cao xuống.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688F3D-1492-F5A3-83FD-131A0A0BFC0D}"/>
              </a:ext>
            </a:extLst>
          </p:cNvPr>
          <p:cNvSpPr/>
          <p:nvPr/>
        </p:nvSpPr>
        <p:spPr>
          <a:xfrm>
            <a:off x="2590801" y="1763486"/>
            <a:ext cx="413657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22E82A2-AA02-0912-CC52-90CFA15BB512}"/>
              </a:ext>
            </a:extLst>
          </p:cNvPr>
          <p:cNvSpPr/>
          <p:nvPr/>
        </p:nvSpPr>
        <p:spPr>
          <a:xfrm>
            <a:off x="2373087" y="2830286"/>
            <a:ext cx="457198" cy="674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CA1AB-2E5E-442B-FFE9-9ACE9AB83091}"/>
              </a:ext>
            </a:extLst>
          </p:cNvPr>
          <p:cNvSpPr txBox="1"/>
          <p:nvPr/>
        </p:nvSpPr>
        <p:spPr>
          <a:xfrm>
            <a:off x="838200" y="3505201"/>
            <a:ext cx="1028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 chiếc vòi dài/ Bằng chiếc vòi dài khoảng 1 m,..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EBBBA1-02CE-4B03-9F48-9F37679F3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" y="689443"/>
            <a:ext cx="12065030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96884-9C22-4ACF-A882-57D58B55D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02" y="1478367"/>
            <a:ext cx="9394750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1CEF94-E96A-D99A-273F-C0431619E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678" y="1111245"/>
            <a:ext cx="7626757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84C8B-767E-A500-9A9E-1675F6935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145" y="341753"/>
            <a:ext cx="4474852" cy="134123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8C4667-CDC6-6705-8EF0-C29F866B4E58}"/>
              </a:ext>
            </a:extLst>
          </p:cNvPr>
          <p:cNvSpPr/>
          <p:nvPr/>
        </p:nvSpPr>
        <p:spPr>
          <a:xfrm>
            <a:off x="957943" y="1491342"/>
            <a:ext cx="2862942" cy="77288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chốn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2923F-B8EF-7014-7BB3-90187D66FF0B}"/>
              </a:ext>
            </a:extLst>
          </p:cNvPr>
          <p:cNvSpPr txBox="1"/>
          <p:nvPr/>
        </p:nvSpPr>
        <p:spPr>
          <a:xfrm>
            <a:off x="3918857" y="1545772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ở vùng sông nước miền Tây</a:t>
            </a:r>
            <a:endParaRPr lang="en-US" sz="3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B9BA93-C133-4265-B45B-F6FDACB7B23A}"/>
              </a:ext>
            </a:extLst>
          </p:cNvPr>
          <p:cNvSpPr/>
          <p:nvPr/>
        </p:nvSpPr>
        <p:spPr>
          <a:xfrm>
            <a:off x="1055915" y="2917372"/>
            <a:ext cx="2862942" cy="772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20C82B-45EA-EBE6-5D03-0A1415BDC021}"/>
              </a:ext>
            </a:extLst>
          </p:cNvPr>
          <p:cNvSpPr txBox="1"/>
          <p:nvPr/>
        </p:nvSpPr>
        <p:spPr>
          <a:xfrm>
            <a:off x="3973286" y="3069772"/>
            <a:ext cx="254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xưa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4B8054-B94A-B2E2-3598-3EA7BF533DCA}"/>
              </a:ext>
            </a:extLst>
          </p:cNvPr>
          <p:cNvSpPr txBox="1"/>
          <p:nvPr/>
        </p:nvSpPr>
        <p:spPr>
          <a:xfrm>
            <a:off x="5998029" y="3058886"/>
            <a:ext cx="254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lâu</a:t>
            </a:r>
            <a:endParaRPr lang="en-US" sz="36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E3890C-4005-7AE6-28F9-72A8BB42E260}"/>
              </a:ext>
            </a:extLst>
          </p:cNvPr>
          <p:cNvSpPr/>
          <p:nvPr/>
        </p:nvSpPr>
        <p:spPr>
          <a:xfrm>
            <a:off x="968828" y="4430485"/>
            <a:ext cx="3298371" cy="772886"/>
          </a:xfrm>
          <a:prstGeom prst="roundRect">
            <a:avLst/>
          </a:prstGeom>
          <a:solidFill>
            <a:srgbClr val="FFC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tiện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6BC34D-9CBC-B11C-C82B-CD74793A5E96}"/>
              </a:ext>
            </a:extLst>
          </p:cNvPr>
          <p:cNvSpPr txBox="1"/>
          <p:nvPr/>
        </p:nvSpPr>
        <p:spPr>
          <a:xfrm>
            <a:off x="4495800" y="4495801"/>
            <a:ext cx="47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 vài cây tre già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133BD-241D-BC69-65BF-C176EAEF7DFB}"/>
              </a:ext>
            </a:extLst>
          </p:cNvPr>
          <p:cNvSpPr txBox="1"/>
          <p:nvPr/>
        </p:nvSpPr>
        <p:spPr>
          <a:xfrm>
            <a:off x="4517571" y="5246915"/>
            <a:ext cx="47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 chiếc nón lá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54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5035" y="576593"/>
            <a:ext cx="1015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ED1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600" b="1" dirty="0">
                <a:solidFill>
                  <a:srgbClr val="ED1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câu hỏi cho trạng ngữ chỉ phương tiện của mỗi câu dưới đây: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420D7-9DED-AF50-B89A-41EEB34ECC80}"/>
              </a:ext>
            </a:extLst>
          </p:cNvPr>
          <p:cNvSpPr txBox="1"/>
          <p:nvPr/>
        </p:nvSpPr>
        <p:spPr>
          <a:xfrm>
            <a:off x="1055915" y="1992087"/>
            <a:ext cx="1013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Bằng lá cọ non phơi khô, người thợ thủ công đã khâu thành những chiếc nón che nắng, che mưa.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Với những chiếc khăn piêu kết hợp độc đáo giữa màu sắc và hoa văn, các cô gái Thái đã chứng tỏ sự khéo, đảm đang của mình.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Bằng một số ống tre, nứa thô sơ, người dân Tây Nguyên đã làm ra cây đàn trưng có âm thanh thánh thót như tiếng chim hót, tiếng suối reo...</a:t>
            </a:r>
          </a:p>
        </p:txBody>
      </p:sp>
    </p:spTree>
    <p:extLst>
      <p:ext uri="{BB962C8B-B14F-4D97-AF65-F5344CB8AC3E}">
        <p14:creationId xmlns:p14="http://schemas.microsoft.com/office/powerpoint/2010/main" val="21008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2182CD-F93E-6AC3-7814-00E2088F39F2}"/>
              </a:ext>
            </a:extLst>
          </p:cNvPr>
          <p:cNvSpPr/>
          <p:nvPr/>
        </p:nvSpPr>
        <p:spPr>
          <a:xfrm>
            <a:off x="849086" y="990600"/>
            <a:ext cx="7380514" cy="156754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1: Xác định trạng ngữ chỉ phương tiện trong 3 câu.</a:t>
            </a:r>
            <a:endParaRPr lang="en-US" sz="4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5C908D-8EE1-20A9-83E6-597D9A950F80}"/>
              </a:ext>
            </a:extLst>
          </p:cNvPr>
          <p:cNvSpPr/>
          <p:nvPr/>
        </p:nvSpPr>
        <p:spPr>
          <a:xfrm>
            <a:off x="849086" y="2906486"/>
            <a:ext cx="7609114" cy="156754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2: Đặt câu hỏi cho trạng ngữ chỉ phương tiện trong câu.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6A881-7D50-CB69-31D2-5A83E7E8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145" y="341753"/>
            <a:ext cx="4474852" cy="1341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7B365-7BA3-30E2-6289-E6FF9D872010}"/>
              </a:ext>
            </a:extLst>
          </p:cNvPr>
          <p:cNvSpPr txBox="1"/>
          <p:nvPr/>
        </p:nvSpPr>
        <p:spPr>
          <a:xfrm>
            <a:off x="1023257" y="1643743"/>
            <a:ext cx="10450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Bằng lá cọ non phơi khô, người thợ thủ công đã khâu thành những chiếc nón che nắng, che mưa.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8DE55B-26F7-6DFF-61E3-573660BBC1F0}"/>
              </a:ext>
            </a:extLst>
          </p:cNvPr>
          <p:cNvCxnSpPr/>
          <p:nvPr/>
        </p:nvCxnSpPr>
        <p:spPr>
          <a:xfrm>
            <a:off x="1632857" y="2188028"/>
            <a:ext cx="49312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451735D2-D00E-1498-B889-D85937046671}"/>
              </a:ext>
            </a:extLst>
          </p:cNvPr>
          <p:cNvSpPr/>
          <p:nvPr/>
        </p:nvSpPr>
        <p:spPr>
          <a:xfrm>
            <a:off x="3624943" y="2786743"/>
            <a:ext cx="979715" cy="11212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235A-30E5-344D-CBFE-C238AD04C6D6}"/>
              </a:ext>
            </a:extLst>
          </p:cNvPr>
          <p:cNvSpPr txBox="1"/>
          <p:nvPr/>
        </p:nvSpPr>
        <p:spPr>
          <a:xfrm>
            <a:off x="1251857" y="3940629"/>
            <a:ext cx="896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thợ thủ công đã khâu thành những chiếc nón che nắng, che mưa bằng gì?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6A881-7D50-CB69-31D2-5A83E7E8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145" y="341753"/>
            <a:ext cx="4474852" cy="1341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7B365-7BA3-30E2-6289-E6FF9D872010}"/>
              </a:ext>
            </a:extLst>
          </p:cNvPr>
          <p:cNvSpPr txBox="1"/>
          <p:nvPr/>
        </p:nvSpPr>
        <p:spPr>
          <a:xfrm>
            <a:off x="1023257" y="1643743"/>
            <a:ext cx="10450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Với những chiếc khăn piêu kết hợp độc đáo giữa màu sắc và hoa văn, các cô gái Thái đã chứng tỏ sự khéo, đảm đang của mình.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51735D2-D00E-1498-B889-D85937046671}"/>
              </a:ext>
            </a:extLst>
          </p:cNvPr>
          <p:cNvSpPr/>
          <p:nvPr/>
        </p:nvSpPr>
        <p:spPr>
          <a:xfrm>
            <a:off x="3624943" y="3320143"/>
            <a:ext cx="979715" cy="11212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235A-30E5-344D-CBFE-C238AD04C6D6}"/>
              </a:ext>
            </a:extLst>
          </p:cNvPr>
          <p:cNvSpPr txBox="1"/>
          <p:nvPr/>
        </p:nvSpPr>
        <p:spPr>
          <a:xfrm>
            <a:off x="1230086" y="4419601"/>
            <a:ext cx="896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Các cô gái Thái đã chứng tỏ sự khéo, đảm đang của mình với cái gì?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C441F-3A02-D1E9-B40B-953A0D4E308D}"/>
              </a:ext>
            </a:extLst>
          </p:cNvPr>
          <p:cNvCxnSpPr>
            <a:cxnSpLocks/>
          </p:cNvCxnSpPr>
          <p:nvPr/>
        </p:nvCxnSpPr>
        <p:spPr>
          <a:xfrm>
            <a:off x="1698171" y="2177142"/>
            <a:ext cx="96120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055C1-DC07-4751-87E5-888B8A58511B}"/>
              </a:ext>
            </a:extLst>
          </p:cNvPr>
          <p:cNvCxnSpPr>
            <a:cxnSpLocks/>
          </p:cNvCxnSpPr>
          <p:nvPr/>
        </p:nvCxnSpPr>
        <p:spPr>
          <a:xfrm>
            <a:off x="1099457" y="2754085"/>
            <a:ext cx="40168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6A881-7D50-CB69-31D2-5A83E7E8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145" y="341753"/>
            <a:ext cx="4474852" cy="1341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7B365-7BA3-30E2-6289-E6FF9D872010}"/>
              </a:ext>
            </a:extLst>
          </p:cNvPr>
          <p:cNvSpPr txBox="1"/>
          <p:nvPr/>
        </p:nvSpPr>
        <p:spPr>
          <a:xfrm>
            <a:off x="1023257" y="1643743"/>
            <a:ext cx="10450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Bằng một số ống tre, nứa thô sơ, người dân Tây Nguyên đã làm ra cây đàn trưng có âm thanh thánh thót như tiếng chim hót, tiếng suối reo...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8DE55B-26F7-6DFF-61E3-573660BBC1F0}"/>
              </a:ext>
            </a:extLst>
          </p:cNvPr>
          <p:cNvCxnSpPr>
            <a:cxnSpLocks/>
          </p:cNvCxnSpPr>
          <p:nvPr/>
        </p:nvCxnSpPr>
        <p:spPr>
          <a:xfrm>
            <a:off x="1632857" y="2188028"/>
            <a:ext cx="6596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451735D2-D00E-1498-B889-D85937046671}"/>
              </a:ext>
            </a:extLst>
          </p:cNvPr>
          <p:cNvSpPr/>
          <p:nvPr/>
        </p:nvSpPr>
        <p:spPr>
          <a:xfrm>
            <a:off x="3657600" y="3341914"/>
            <a:ext cx="979715" cy="11212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235A-30E5-344D-CBFE-C238AD04C6D6}"/>
              </a:ext>
            </a:extLst>
          </p:cNvPr>
          <p:cNvSpPr txBox="1"/>
          <p:nvPr/>
        </p:nvSpPr>
        <p:spPr>
          <a:xfrm>
            <a:off x="1045028" y="4430486"/>
            <a:ext cx="8969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Bằng cái gì người dân Tây Nguyên đã làm ra cây đàn trưng có âm thanh thánh thót như tiếng chim hót, tiếng suối reo...?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5D52D9-92CF-4B48-991E-48F586CC45EB}:926"/>
</p:tagLst>
</file>

<file path=ppt/theme/theme1.xml><?xml version="1.0" encoding="utf-8"?>
<a:theme xmlns:a="http://schemas.openxmlformats.org/drawingml/2006/main" name="Office 主题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5nlu3zs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607</Words>
  <Application>Microsoft Office PowerPoint</Application>
  <PresentationFormat>Widescreen</PresentationFormat>
  <Paragraphs>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#9Slide07 SVNAppleberry</vt:lpstr>
      <vt:lpstr>Arial</vt:lpstr>
      <vt:lpstr>Calibri</vt:lpstr>
      <vt:lpstr>等线</vt:lpstr>
      <vt:lpstr>等线</vt:lpstr>
      <vt:lpstr>Times New Roman</vt:lpstr>
      <vt:lpstr>Wingdings</vt:lpstr>
      <vt:lpstr>字魂27号-布丁体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36</cp:revision>
  <dcterms:created xsi:type="dcterms:W3CDTF">2023-12-16T12:45:33Z</dcterms:created>
  <dcterms:modified xsi:type="dcterms:W3CDTF">2025-03-23T08:02:41Z</dcterms:modified>
</cp:coreProperties>
</file>