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374" r:id="rId4"/>
    <p:sldId id="373" r:id="rId5"/>
    <p:sldId id="375" r:id="rId6"/>
    <p:sldId id="376" r:id="rId7"/>
    <p:sldId id="377" r:id="rId8"/>
    <p:sldId id="378" r:id="rId9"/>
    <p:sldId id="379" r:id="rId10"/>
    <p:sldId id="380" r:id="rId11"/>
    <p:sldId id="330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290" autoAdjust="0"/>
  </p:normalViewPr>
  <p:slideViewPr>
    <p:cSldViewPr snapToGrid="0">
      <p:cViewPr varScale="1">
        <p:scale>
          <a:sx n="76" d="100"/>
          <a:sy n="76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177A1-7511-4536-A47B-07388187B11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F4B50-01CD-455D-9BDA-59BF64425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1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Để nhận biết đâu là thực phẩm an toàn, chúng ta cùng đi vào bài học ngày hôm nay –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vi-VN" b="1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Thực phẩm an toàn.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F4B50-01CD-455D-9BDA-59BF644251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3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0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5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6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FBE710-961C-4977-978C-E1122BEE6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CE977D-5FA3-4234-AB65-1D63D0CA4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05983B-546A-464D-A813-E24C908B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18C6A6-CBBC-446D-9E02-B706812F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0A8272-073A-40A0-A9FE-A442848C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5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DCBDCB-7E61-48C9-B174-1F451728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8D7751-AF27-4343-93D1-73E389102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A9BA33-A56B-45F8-AD29-29BD75B7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3BE454-0D23-4C29-99D1-9A36A06E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C68E6E-5B81-4FB8-A944-DA2F055D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95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31B747-79C6-42AB-82D4-7D3F83D8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05F319-E096-48CF-9C77-1ED21D008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2AE697-1F71-4732-A36A-6551BFD71C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DDE977-0311-4678-A120-BFD93950D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1D38CA-992C-401F-B1C3-CE25D986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71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DD0389-B66F-4310-8575-2003AEFC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332D64-3E17-465F-9AE1-9F2DB1B57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E10C05-783B-47A8-B404-4FB0F241F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F0F8A1-DD19-46D1-AA03-9B8A42AC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244CF5-3AAA-49EC-AA75-AD480CE7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BEC7C4-9D71-4D2C-B8A1-3163469E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3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8DFFD-2989-4504-A97A-339ADF956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7F65DE-E59C-4F07-B091-1A1417D56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9278C5-655A-4DDA-B522-51EB23C5B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D4CDE3-A121-4E7F-BA4C-57A72E7B9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0AC2F6F-B373-4829-9E4F-313B4A4DF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B9E9641-2554-4511-9189-CFA52E91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20D0A0-8237-450B-BF18-A842E20A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F8D47FC-9AC5-47BD-A387-F4F20090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66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500F94-0596-4701-A156-6E5C2E54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B072A26-9194-42A2-ABBB-C4023A4F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D1E1D4-7220-4532-96B4-7919B0B8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87007FD-35ED-48AC-9A70-D35521BFB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4F95C5BF-2658-4D06-8037-FFFEF43A3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243193" y="94727"/>
            <a:ext cx="1945532" cy="194553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443A0074-2E6B-49A2-BB02-D4A76CDC3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3396552" y="-400188"/>
            <a:ext cx="3063875" cy="306387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838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2F258B-18A2-4260-B9C4-630BC8AF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B00A833-6A78-400F-BE66-9F29BB6C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2AC2AD-AAEF-40D1-A7C9-AF53260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10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75AE83-500B-4334-8790-14B3D4EE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439C09-EA01-4B0A-83EA-BEA1C8F48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D9EDB7B-74DD-4EDF-BFBC-9E484474B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418AE7-C5CE-4791-8FC4-C2B398C3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417B40-3D82-4FFE-A42E-56D0BB85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3EAD41-AD34-4C87-8668-9698E165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17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2FB7E9-9B1C-4ECF-9075-522A74EE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50EAA11-11EA-40B2-A21C-D448A4577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70845C-8CD5-4D65-96C6-FA62631DC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08D563-39CA-4F37-BED3-7361BB20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334885-9AA1-4E74-A0AB-9D3EAECB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5CBC2A-CA50-4A3A-A376-499E3AB3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48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A4127-CFC2-46CA-9D7B-E1FB80A7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2A36AA5-6073-4CC0-ADFE-5E141305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95BB2-B8B0-4B19-A058-36603B540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2C45C3-68F2-403B-8B81-BE81D28BA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12C0B1-F2C0-4F7B-87B3-3C80A86E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2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57C4E77-CE52-4A3B-8CDA-D4ADEA773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186DB6-BB72-4A96-8CD1-18CB85B81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162ABB-DB81-4AE4-A3AC-44581F10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D0983-3F7F-4C11-93D8-F40CC683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C2A6E-C6FE-4901-A8B8-BC8FDB92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5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2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5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5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2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5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5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8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71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9.svg"/><Relationship Id="rId18" Type="http://schemas.openxmlformats.org/officeDocument/2006/relationships/image" Target="../media/image11.png"/><Relationship Id="rId3" Type="http://schemas.openxmlformats.org/officeDocument/2006/relationships/image" Target="../media/image3.jpeg"/><Relationship Id="rId21" Type="http://schemas.openxmlformats.org/officeDocument/2006/relationships/image" Target="../media/image57.svg"/><Relationship Id="rId7" Type="http://schemas.openxmlformats.org/officeDocument/2006/relationships/image" Target="../media/image43.svg"/><Relationship Id="rId12" Type="http://schemas.openxmlformats.org/officeDocument/2006/relationships/image" Target="../media/image8.png"/><Relationship Id="rId17" Type="http://schemas.openxmlformats.org/officeDocument/2006/relationships/image" Target="../media/image53.svg"/><Relationship Id="rId25" Type="http://schemas.openxmlformats.org/officeDocument/2006/relationships/image" Target="../media/image6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7.svg"/><Relationship Id="rId24" Type="http://schemas.openxmlformats.org/officeDocument/2006/relationships/image" Target="../media/image14.png"/><Relationship Id="rId5" Type="http://schemas.openxmlformats.org/officeDocument/2006/relationships/image" Target="../media/image41.svg"/><Relationship Id="rId15" Type="http://schemas.openxmlformats.org/officeDocument/2006/relationships/image" Target="../media/image51.svg"/><Relationship Id="rId23" Type="http://schemas.openxmlformats.org/officeDocument/2006/relationships/image" Target="../media/image59.svg"/><Relationship Id="rId10" Type="http://schemas.openxmlformats.org/officeDocument/2006/relationships/image" Target="../media/image7.png"/><Relationship Id="rId19" Type="http://schemas.openxmlformats.org/officeDocument/2006/relationships/image" Target="../media/image55.svg"/><Relationship Id="rId4" Type="http://schemas.openxmlformats.org/officeDocument/2006/relationships/image" Target="../media/image4.png"/><Relationship Id="rId9" Type="http://schemas.openxmlformats.org/officeDocument/2006/relationships/image" Target="../media/image45.svg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5.png"/><Relationship Id="rId18" Type="http://schemas.openxmlformats.org/officeDocument/2006/relationships/image" Target="../media/image130.svg"/><Relationship Id="rId26" Type="http://schemas.openxmlformats.org/officeDocument/2006/relationships/image" Target="../media/image135.svg"/><Relationship Id="rId3" Type="http://schemas.openxmlformats.org/officeDocument/2006/relationships/image" Target="../media/image24.png"/><Relationship Id="rId21" Type="http://schemas.openxmlformats.org/officeDocument/2006/relationships/image" Target="../media/image31.png"/><Relationship Id="rId7" Type="http://schemas.openxmlformats.org/officeDocument/2006/relationships/image" Target="../media/image26.png"/><Relationship Id="rId12" Type="http://schemas.openxmlformats.org/officeDocument/2006/relationships/image" Target="../media/image9.svg"/><Relationship Id="rId17" Type="http://schemas.openxmlformats.org/officeDocument/2006/relationships/image" Target="../media/image30.png"/><Relationship Id="rId25" Type="http://schemas.openxmlformats.org/officeDocument/2006/relationships/image" Target="../media/image32.png"/><Relationship Id="rId2" Type="http://schemas.openxmlformats.org/officeDocument/2006/relationships/image" Target="../media/image3.jpeg"/><Relationship Id="rId16" Type="http://schemas.openxmlformats.org/officeDocument/2006/relationships/image" Target="../media/image128.svg"/><Relationship Id="rId20" Type="http://schemas.openxmlformats.org/officeDocument/2006/relationships/image" Target="../media/image131.sv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svg"/><Relationship Id="rId11" Type="http://schemas.openxmlformats.org/officeDocument/2006/relationships/image" Target="../media/image28.png"/><Relationship Id="rId24" Type="http://schemas.openxmlformats.org/officeDocument/2006/relationships/image" Target="../media/image35.svg"/><Relationship Id="rId5" Type="http://schemas.openxmlformats.org/officeDocument/2006/relationships/image" Target="../media/image25.png"/><Relationship Id="rId15" Type="http://schemas.openxmlformats.org/officeDocument/2006/relationships/image" Target="../media/image29.png"/><Relationship Id="rId23" Type="http://schemas.openxmlformats.org/officeDocument/2006/relationships/image" Target="../media/image14.png"/><Relationship Id="rId28" Type="http://schemas.openxmlformats.org/officeDocument/2006/relationships/image" Target="../media/image27.svg"/><Relationship Id="rId10" Type="http://schemas.openxmlformats.org/officeDocument/2006/relationships/image" Target="../media/image125.svg"/><Relationship Id="rId19" Type="http://schemas.openxmlformats.org/officeDocument/2006/relationships/image" Target="../media/image10.png"/><Relationship Id="rId31" Type="http://schemas.openxmlformats.org/officeDocument/2006/relationships/image" Target="../media/image35.png"/><Relationship Id="rId4" Type="http://schemas.openxmlformats.org/officeDocument/2006/relationships/image" Target="../media/image121.svg"/><Relationship Id="rId9" Type="http://schemas.openxmlformats.org/officeDocument/2006/relationships/image" Target="../media/image27.png"/><Relationship Id="rId14" Type="http://schemas.openxmlformats.org/officeDocument/2006/relationships/image" Target="../media/image126.svg"/><Relationship Id="rId22" Type="http://schemas.openxmlformats.org/officeDocument/2006/relationships/image" Target="../media/image133.svg"/><Relationship Id="rId27" Type="http://schemas.openxmlformats.org/officeDocument/2006/relationships/image" Target="../media/image33.png"/><Relationship Id="rId30" Type="http://schemas.openxmlformats.org/officeDocument/2006/relationships/image" Target="../media/image13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111" b="-8111"/>
            </a:stretch>
          </a:blipFill>
        </p:spPr>
      </p:sp>
      <p:sp>
        <p:nvSpPr>
          <p:cNvPr id="4" name="Freeform 4"/>
          <p:cNvSpPr/>
          <p:nvPr/>
        </p:nvSpPr>
        <p:spPr>
          <a:xfrm rot="1414536">
            <a:off x="2497641" y="5304274"/>
            <a:ext cx="2764900" cy="2581725"/>
          </a:xfrm>
          <a:custGeom>
            <a:avLst/>
            <a:gdLst/>
            <a:ahLst/>
            <a:cxnLst/>
            <a:rect l="l" t="t" r="r" b="b"/>
            <a:pathLst>
              <a:path w="4147350" h="3872588">
                <a:moveTo>
                  <a:pt x="0" y="0"/>
                </a:moveTo>
                <a:lnTo>
                  <a:pt x="4147350" y="0"/>
                </a:lnTo>
                <a:lnTo>
                  <a:pt x="4147350" y="3872588"/>
                </a:lnTo>
                <a:lnTo>
                  <a:pt x="0" y="3872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935715" y="4746750"/>
            <a:ext cx="3477908" cy="2743200"/>
          </a:xfrm>
          <a:custGeom>
            <a:avLst/>
            <a:gdLst/>
            <a:ahLst/>
            <a:cxnLst/>
            <a:rect l="l" t="t" r="r" b="b"/>
            <a:pathLst>
              <a:path w="5216862" h="4114800">
                <a:moveTo>
                  <a:pt x="0" y="0"/>
                </a:moveTo>
                <a:lnTo>
                  <a:pt x="5216862" y="0"/>
                </a:lnTo>
                <a:lnTo>
                  <a:pt x="52168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354844">
            <a:off x="-688274" y="1792399"/>
            <a:ext cx="2009394" cy="2743200"/>
          </a:xfrm>
          <a:custGeom>
            <a:avLst/>
            <a:gdLst/>
            <a:ahLst/>
            <a:cxnLst/>
            <a:rect l="l" t="t" r="r" b="b"/>
            <a:pathLst>
              <a:path w="3014091" h="4114800">
                <a:moveTo>
                  <a:pt x="0" y="0"/>
                </a:moveTo>
                <a:lnTo>
                  <a:pt x="3014091" y="0"/>
                </a:lnTo>
                <a:lnTo>
                  <a:pt x="30140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16722" flipH="1">
            <a:off x="10234041" y="4563423"/>
            <a:ext cx="2544318" cy="2743200"/>
          </a:xfrm>
          <a:custGeom>
            <a:avLst/>
            <a:gdLst/>
            <a:ahLst/>
            <a:cxnLst/>
            <a:rect l="l" t="t" r="r" b="b"/>
            <a:pathLst>
              <a:path w="3816477" h="4114800">
                <a:moveTo>
                  <a:pt x="3816477" y="0"/>
                </a:moveTo>
                <a:lnTo>
                  <a:pt x="0" y="0"/>
                </a:lnTo>
                <a:lnTo>
                  <a:pt x="0" y="4114800"/>
                </a:lnTo>
                <a:lnTo>
                  <a:pt x="3816477" y="4114800"/>
                </a:lnTo>
                <a:lnTo>
                  <a:pt x="381647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18374" y="5521597"/>
            <a:ext cx="3259323" cy="2147079"/>
          </a:xfrm>
          <a:custGeom>
            <a:avLst/>
            <a:gdLst/>
            <a:ahLst/>
            <a:cxnLst/>
            <a:rect l="l" t="t" r="r" b="b"/>
            <a:pathLst>
              <a:path w="4888984" h="3220618">
                <a:moveTo>
                  <a:pt x="0" y="0"/>
                </a:moveTo>
                <a:lnTo>
                  <a:pt x="4888984" y="0"/>
                </a:lnTo>
                <a:lnTo>
                  <a:pt x="4888984" y="3220618"/>
                </a:lnTo>
                <a:lnTo>
                  <a:pt x="0" y="32206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48244">
            <a:off x="10585002" y="1711519"/>
            <a:ext cx="2295130" cy="2668755"/>
          </a:xfrm>
          <a:custGeom>
            <a:avLst/>
            <a:gdLst/>
            <a:ahLst/>
            <a:cxnLst/>
            <a:rect l="l" t="t" r="r" b="b"/>
            <a:pathLst>
              <a:path w="3442695" h="4003133">
                <a:moveTo>
                  <a:pt x="0" y="0"/>
                </a:moveTo>
                <a:lnTo>
                  <a:pt x="3442695" y="0"/>
                </a:lnTo>
                <a:lnTo>
                  <a:pt x="3442695" y="4003133"/>
                </a:lnTo>
                <a:lnTo>
                  <a:pt x="0" y="40031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208545">
            <a:off x="10588909" y="-226166"/>
            <a:ext cx="2287316" cy="2027134"/>
          </a:xfrm>
          <a:custGeom>
            <a:avLst/>
            <a:gdLst/>
            <a:ahLst/>
            <a:cxnLst/>
            <a:rect l="l" t="t" r="r" b="b"/>
            <a:pathLst>
              <a:path w="3430974" h="3040701">
                <a:moveTo>
                  <a:pt x="0" y="0"/>
                </a:moveTo>
                <a:lnTo>
                  <a:pt x="3430974" y="0"/>
                </a:lnTo>
                <a:lnTo>
                  <a:pt x="3430974" y="3040700"/>
                </a:lnTo>
                <a:lnTo>
                  <a:pt x="0" y="304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3287953">
            <a:off x="1548778" y="3297391"/>
            <a:ext cx="999164" cy="1889672"/>
          </a:xfrm>
          <a:custGeom>
            <a:avLst/>
            <a:gdLst/>
            <a:ahLst/>
            <a:cxnLst/>
            <a:rect l="l" t="t" r="r" b="b"/>
            <a:pathLst>
              <a:path w="1498746" h="2834508">
                <a:moveTo>
                  <a:pt x="0" y="0"/>
                </a:moveTo>
                <a:lnTo>
                  <a:pt x="1498746" y="0"/>
                </a:lnTo>
                <a:lnTo>
                  <a:pt x="1498746" y="2834508"/>
                </a:lnTo>
                <a:lnTo>
                  <a:pt x="0" y="283450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-574191" y="-414455"/>
            <a:ext cx="1781229" cy="2071197"/>
          </a:xfrm>
          <a:custGeom>
            <a:avLst/>
            <a:gdLst/>
            <a:ahLst/>
            <a:cxnLst/>
            <a:rect l="l" t="t" r="r" b="b"/>
            <a:pathLst>
              <a:path w="2671843" h="3106795">
                <a:moveTo>
                  <a:pt x="0" y="0"/>
                </a:moveTo>
                <a:lnTo>
                  <a:pt x="2671843" y="0"/>
                </a:lnTo>
                <a:lnTo>
                  <a:pt x="2671843" y="3106795"/>
                </a:lnTo>
                <a:lnTo>
                  <a:pt x="0" y="31067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213172">
            <a:off x="5690910" y="5175614"/>
            <a:ext cx="810182" cy="2624071"/>
          </a:xfrm>
          <a:custGeom>
            <a:avLst/>
            <a:gdLst/>
            <a:ahLst/>
            <a:cxnLst/>
            <a:rect l="l" t="t" r="r" b="b"/>
            <a:pathLst>
              <a:path w="1215273" h="3936106">
                <a:moveTo>
                  <a:pt x="0" y="0"/>
                </a:moveTo>
                <a:lnTo>
                  <a:pt x="1215272" y="0"/>
                </a:lnTo>
                <a:lnTo>
                  <a:pt x="1215272" y="3936106"/>
                </a:lnTo>
                <a:lnTo>
                  <a:pt x="0" y="39361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613246" y="3861550"/>
            <a:ext cx="1086870" cy="1902617"/>
          </a:xfrm>
          <a:custGeom>
            <a:avLst/>
            <a:gdLst/>
            <a:ahLst/>
            <a:cxnLst/>
            <a:rect l="l" t="t" r="r" b="b"/>
            <a:pathLst>
              <a:path w="1630305" h="2853926">
                <a:moveTo>
                  <a:pt x="0" y="0"/>
                </a:moveTo>
                <a:lnTo>
                  <a:pt x="1630305" y="0"/>
                </a:lnTo>
                <a:lnTo>
                  <a:pt x="1630305" y="2853926"/>
                </a:lnTo>
                <a:lnTo>
                  <a:pt x="0" y="28539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8100000">
            <a:off x="1248057" y="-372528"/>
            <a:ext cx="1600607" cy="1544586"/>
          </a:xfrm>
          <a:custGeom>
            <a:avLst/>
            <a:gdLst/>
            <a:ahLst/>
            <a:cxnLst/>
            <a:rect l="l" t="t" r="r" b="b"/>
            <a:pathLst>
              <a:path w="2400911" h="2316879">
                <a:moveTo>
                  <a:pt x="0" y="0"/>
                </a:moveTo>
                <a:lnTo>
                  <a:pt x="2400912" y="0"/>
                </a:lnTo>
                <a:lnTo>
                  <a:pt x="2400912" y="2316879"/>
                </a:lnTo>
                <a:lnTo>
                  <a:pt x="0" y="231687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8100000" flipH="1">
            <a:off x="9066126" y="-372528"/>
            <a:ext cx="1600607" cy="1544586"/>
          </a:xfrm>
          <a:custGeom>
            <a:avLst/>
            <a:gdLst/>
            <a:ahLst/>
            <a:cxnLst/>
            <a:rect l="l" t="t" r="r" b="b"/>
            <a:pathLst>
              <a:path w="2400911" h="2316879">
                <a:moveTo>
                  <a:pt x="2400911" y="0"/>
                </a:moveTo>
                <a:lnTo>
                  <a:pt x="0" y="0"/>
                </a:lnTo>
                <a:lnTo>
                  <a:pt x="0" y="2316879"/>
                </a:lnTo>
                <a:lnTo>
                  <a:pt x="2400911" y="2316879"/>
                </a:lnTo>
                <a:lnTo>
                  <a:pt x="2400911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7"/>
          <p:cNvSpPr txBox="1"/>
          <p:nvPr/>
        </p:nvSpPr>
        <p:spPr>
          <a:xfrm>
            <a:off x="3646967" y="318977"/>
            <a:ext cx="498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8310" y="1744930"/>
            <a:ext cx="284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7577" y="3081499"/>
            <a:ext cx="580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AN TOÀN ( TIẾT 1)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46329" y="4880157"/>
            <a:ext cx="4802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kids in a field&#10;&#10;Description automatically generated">
            <a:extLst>
              <a:ext uri="{FF2B5EF4-FFF2-40B4-BE49-F238E27FC236}">
                <a16:creationId xmlns:a16="http://schemas.microsoft.com/office/drawing/2014/main" xmlns="" id="{25CA31A1-CD82-4758-9DCA-24AF22601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1464"/>
            <a:ext cx="12192000" cy="74894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4F7877-26D3-5CAB-C577-F0CA98B1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79" y="206925"/>
            <a:ext cx="10418967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95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4" name="Freeform 4"/>
          <p:cNvSpPr/>
          <p:nvPr/>
        </p:nvSpPr>
        <p:spPr>
          <a:xfrm rot="-430790">
            <a:off x="-35878" y="3342767"/>
            <a:ext cx="995835" cy="1844139"/>
          </a:xfrm>
          <a:custGeom>
            <a:avLst/>
            <a:gdLst/>
            <a:ahLst/>
            <a:cxnLst/>
            <a:rect l="l" t="t" r="r" b="b"/>
            <a:pathLst>
              <a:path w="1493753" h="2766209">
                <a:moveTo>
                  <a:pt x="0" y="0"/>
                </a:moveTo>
                <a:lnTo>
                  <a:pt x="1493753" y="0"/>
                </a:lnTo>
                <a:lnTo>
                  <a:pt x="1493753" y="2766209"/>
                </a:lnTo>
                <a:lnTo>
                  <a:pt x="0" y="27662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73285">
            <a:off x="-96944" y="-91055"/>
            <a:ext cx="1286090" cy="2041413"/>
          </a:xfrm>
          <a:custGeom>
            <a:avLst/>
            <a:gdLst/>
            <a:ahLst/>
            <a:cxnLst/>
            <a:rect l="l" t="t" r="r" b="b"/>
            <a:pathLst>
              <a:path w="1929135" h="3062119">
                <a:moveTo>
                  <a:pt x="0" y="0"/>
                </a:moveTo>
                <a:lnTo>
                  <a:pt x="1929134" y="0"/>
                </a:lnTo>
                <a:lnTo>
                  <a:pt x="1929134" y="3062119"/>
                </a:lnTo>
                <a:lnTo>
                  <a:pt x="0" y="30621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8876" y="496063"/>
            <a:ext cx="992623" cy="1644095"/>
          </a:xfrm>
          <a:custGeom>
            <a:avLst/>
            <a:gdLst/>
            <a:ahLst/>
            <a:cxnLst/>
            <a:rect l="l" t="t" r="r" b="b"/>
            <a:pathLst>
              <a:path w="1488934" h="2466143">
                <a:moveTo>
                  <a:pt x="0" y="0"/>
                </a:moveTo>
                <a:lnTo>
                  <a:pt x="1488934" y="0"/>
                </a:lnTo>
                <a:lnTo>
                  <a:pt x="1488934" y="2466142"/>
                </a:lnTo>
                <a:lnTo>
                  <a:pt x="0" y="24661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7218" y="5241907"/>
            <a:ext cx="2623316" cy="2072420"/>
          </a:xfrm>
          <a:custGeom>
            <a:avLst/>
            <a:gdLst/>
            <a:ahLst/>
            <a:cxnLst/>
            <a:rect l="l" t="t" r="r" b="b"/>
            <a:pathLst>
              <a:path w="3934974" h="3108630">
                <a:moveTo>
                  <a:pt x="0" y="0"/>
                </a:moveTo>
                <a:lnTo>
                  <a:pt x="3934975" y="0"/>
                </a:lnTo>
                <a:lnTo>
                  <a:pt x="3934975" y="3108630"/>
                </a:lnTo>
                <a:lnTo>
                  <a:pt x="0" y="31086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974112">
            <a:off x="9364635" y="1404818"/>
            <a:ext cx="1524389" cy="651677"/>
          </a:xfrm>
          <a:custGeom>
            <a:avLst/>
            <a:gdLst/>
            <a:ahLst/>
            <a:cxnLst/>
            <a:rect l="l" t="t" r="r" b="b"/>
            <a:pathLst>
              <a:path w="2286584" h="977515">
                <a:moveTo>
                  <a:pt x="0" y="0"/>
                </a:moveTo>
                <a:lnTo>
                  <a:pt x="2286584" y="0"/>
                </a:lnTo>
                <a:lnTo>
                  <a:pt x="2286584" y="977515"/>
                </a:lnTo>
                <a:lnTo>
                  <a:pt x="0" y="9775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853409">
            <a:off x="2628576" y="5902440"/>
            <a:ext cx="1661732" cy="1310691"/>
          </a:xfrm>
          <a:custGeom>
            <a:avLst/>
            <a:gdLst/>
            <a:ahLst/>
            <a:cxnLst/>
            <a:rect l="l" t="t" r="r" b="b"/>
            <a:pathLst>
              <a:path w="2492598" h="1966037">
                <a:moveTo>
                  <a:pt x="0" y="0"/>
                </a:moveTo>
                <a:lnTo>
                  <a:pt x="2492598" y="0"/>
                </a:lnTo>
                <a:lnTo>
                  <a:pt x="2492598" y="1966037"/>
                </a:lnTo>
                <a:lnTo>
                  <a:pt x="0" y="19660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320838">
            <a:off x="233718" y="2127548"/>
            <a:ext cx="1675159" cy="1304530"/>
          </a:xfrm>
          <a:custGeom>
            <a:avLst/>
            <a:gdLst/>
            <a:ahLst/>
            <a:cxnLst/>
            <a:rect l="l" t="t" r="r" b="b"/>
            <a:pathLst>
              <a:path w="2512738" h="1956795">
                <a:moveTo>
                  <a:pt x="0" y="0"/>
                </a:moveTo>
                <a:lnTo>
                  <a:pt x="2512738" y="0"/>
                </a:lnTo>
                <a:lnTo>
                  <a:pt x="2512738" y="1956795"/>
                </a:lnTo>
                <a:lnTo>
                  <a:pt x="0" y="19567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517207">
            <a:off x="10622164" y="-95038"/>
            <a:ext cx="1761485" cy="1899175"/>
          </a:xfrm>
          <a:custGeom>
            <a:avLst/>
            <a:gdLst/>
            <a:ahLst/>
            <a:cxnLst/>
            <a:rect l="l" t="t" r="r" b="b"/>
            <a:pathLst>
              <a:path w="2642228" h="2848763">
                <a:moveTo>
                  <a:pt x="0" y="0"/>
                </a:moveTo>
                <a:lnTo>
                  <a:pt x="2642228" y="0"/>
                </a:lnTo>
                <a:lnTo>
                  <a:pt x="2642228" y="2848763"/>
                </a:lnTo>
                <a:lnTo>
                  <a:pt x="0" y="284876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663933">
            <a:off x="10956574" y="1971052"/>
            <a:ext cx="1629725" cy="1444345"/>
          </a:xfrm>
          <a:custGeom>
            <a:avLst/>
            <a:gdLst/>
            <a:ahLst/>
            <a:cxnLst/>
            <a:rect l="l" t="t" r="r" b="b"/>
            <a:pathLst>
              <a:path w="2444588" h="2166517">
                <a:moveTo>
                  <a:pt x="0" y="0"/>
                </a:moveTo>
                <a:lnTo>
                  <a:pt x="2444588" y="0"/>
                </a:lnTo>
                <a:lnTo>
                  <a:pt x="2444588" y="2166517"/>
                </a:lnTo>
                <a:lnTo>
                  <a:pt x="0" y="216651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550233">
            <a:off x="8612679" y="-285597"/>
            <a:ext cx="1481807" cy="1287320"/>
          </a:xfrm>
          <a:custGeom>
            <a:avLst/>
            <a:gdLst/>
            <a:ahLst/>
            <a:cxnLst/>
            <a:rect l="l" t="t" r="r" b="b"/>
            <a:pathLst>
              <a:path w="2222711" h="1930980">
                <a:moveTo>
                  <a:pt x="0" y="0"/>
                </a:moveTo>
                <a:lnTo>
                  <a:pt x="2222711" y="0"/>
                </a:lnTo>
                <a:lnTo>
                  <a:pt x="2222711" y="1930980"/>
                </a:lnTo>
                <a:lnTo>
                  <a:pt x="0" y="193098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37476">
            <a:off x="10337577" y="5330545"/>
            <a:ext cx="1744363" cy="1683311"/>
          </a:xfrm>
          <a:custGeom>
            <a:avLst/>
            <a:gdLst/>
            <a:ahLst/>
            <a:cxnLst/>
            <a:rect l="l" t="t" r="r" b="b"/>
            <a:pathLst>
              <a:path w="2616545" h="2524966">
                <a:moveTo>
                  <a:pt x="0" y="0"/>
                </a:moveTo>
                <a:lnTo>
                  <a:pt x="2616545" y="0"/>
                </a:lnTo>
                <a:lnTo>
                  <a:pt x="2616545" y="2524966"/>
                </a:lnTo>
                <a:lnTo>
                  <a:pt x="0" y="252496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422532" y="3617343"/>
            <a:ext cx="1574453" cy="1294987"/>
          </a:xfrm>
          <a:custGeom>
            <a:avLst/>
            <a:gdLst/>
            <a:ahLst/>
            <a:cxnLst/>
            <a:rect l="l" t="t" r="r" b="b"/>
            <a:pathLst>
              <a:path w="2361679" h="1942481">
                <a:moveTo>
                  <a:pt x="0" y="0"/>
                </a:moveTo>
                <a:lnTo>
                  <a:pt x="2361679" y="0"/>
                </a:lnTo>
                <a:lnTo>
                  <a:pt x="2361679" y="1942482"/>
                </a:lnTo>
                <a:lnTo>
                  <a:pt x="0" y="194248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609592">
            <a:off x="8925977" y="4978786"/>
            <a:ext cx="919448" cy="1866900"/>
          </a:xfrm>
          <a:custGeom>
            <a:avLst/>
            <a:gdLst/>
            <a:ahLst/>
            <a:cxnLst/>
            <a:rect l="l" t="t" r="r" b="b"/>
            <a:pathLst>
              <a:path w="1379172" h="2800350">
                <a:moveTo>
                  <a:pt x="0" y="0"/>
                </a:moveTo>
                <a:lnTo>
                  <a:pt x="1379172" y="0"/>
                </a:lnTo>
                <a:lnTo>
                  <a:pt x="1379172" y="2800350"/>
                </a:lnTo>
                <a:lnTo>
                  <a:pt x="0" y="280035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4398014">
            <a:off x="1585583" y="4068563"/>
            <a:ext cx="1071019" cy="1807627"/>
          </a:xfrm>
          <a:custGeom>
            <a:avLst/>
            <a:gdLst/>
            <a:ahLst/>
            <a:cxnLst/>
            <a:rect l="l" t="t" r="r" b="b"/>
            <a:pathLst>
              <a:path w="1606529" h="2711441">
                <a:moveTo>
                  <a:pt x="0" y="0"/>
                </a:moveTo>
                <a:lnTo>
                  <a:pt x="1606529" y="0"/>
                </a:lnTo>
                <a:lnTo>
                  <a:pt x="1606529" y="2711441"/>
                </a:lnTo>
                <a:lnTo>
                  <a:pt x="0" y="271144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38FF785-2CD5-BCA1-FF7E-43B85B71AF1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366582" y="1425927"/>
            <a:ext cx="9480102" cy="4218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73BBA3-D628-6451-0C42-FB9D49CD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432" y="1555164"/>
            <a:ext cx="13650940" cy="3948723"/>
          </a:xfrm>
          <a:prstGeom prst="rect">
            <a:avLst/>
          </a:prstGeom>
        </p:spPr>
      </p:pic>
      <p:sp>
        <p:nvSpPr>
          <p:cNvPr id="3" name="Hình chữ nhật: Góc Tròn 29">
            <a:extLst>
              <a:ext uri="{FF2B5EF4-FFF2-40B4-BE49-F238E27FC236}">
                <a16:creationId xmlns:a16="http://schemas.microsoft.com/office/drawing/2014/main" xmlns="" id="{9ECAD972-91F1-BEA3-EB50-314DE7B39497}"/>
              </a:ext>
            </a:extLst>
          </p:cNvPr>
          <p:cNvSpPr/>
          <p:nvPr/>
        </p:nvSpPr>
        <p:spPr>
          <a:xfrm>
            <a:off x="511365" y="504825"/>
            <a:ext cx="9212237" cy="1323975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506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</a:rPr>
              <a:t>Hãy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kể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một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số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lí</a:t>
            </a:r>
            <a:r>
              <a:rPr lang="en-US" sz="4000" dirty="0">
                <a:solidFill>
                  <a:srgbClr val="002060"/>
                </a:solidFill>
              </a:rPr>
              <a:t> do </a:t>
            </a:r>
            <a:r>
              <a:rPr lang="en-US" sz="4000" dirty="0" err="1">
                <a:solidFill>
                  <a:srgbClr val="002060"/>
                </a:solidFill>
              </a:rPr>
              <a:t>khiến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chúng</a:t>
            </a:r>
            <a:r>
              <a:rPr lang="en-US" sz="4000" dirty="0">
                <a:solidFill>
                  <a:srgbClr val="002060"/>
                </a:solidFill>
              </a:rPr>
              <a:t> ta </a:t>
            </a:r>
            <a:r>
              <a:rPr lang="en-US" sz="4000" dirty="0" err="1">
                <a:solidFill>
                  <a:srgbClr val="002060"/>
                </a:solidFill>
              </a:rPr>
              <a:t>có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thể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bị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đau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bụng</a:t>
            </a:r>
            <a:r>
              <a:rPr lang="en-US" sz="4000" dirty="0">
                <a:solidFill>
                  <a:srgbClr val="002060"/>
                </a:solidFill>
              </a:rPr>
              <a:t>, </a:t>
            </a:r>
            <a:r>
              <a:rPr lang="en-US" sz="4000" dirty="0" err="1">
                <a:solidFill>
                  <a:srgbClr val="002060"/>
                </a:solidFill>
              </a:rPr>
              <a:t>tiêu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chảy</a:t>
            </a:r>
            <a:r>
              <a:rPr lang="en-US" sz="4000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9BD863-9364-4CDE-BAC7-C6A071C230E7}"/>
              </a:ext>
            </a:extLst>
          </p:cNvPr>
          <p:cNvSpPr txBox="1"/>
          <p:nvPr/>
        </p:nvSpPr>
        <p:spPr>
          <a:xfrm>
            <a:off x="1454053" y="2868676"/>
            <a:ext cx="6362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FF0000"/>
                </a:solidFill>
                <a:effectLst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lí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do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khiến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chúng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ta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bị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đau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bụng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tiêu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chảy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chứng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khó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tiêu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căng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thẳng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ngộ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độc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phẩm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73BBA3-D628-6451-0C42-FB9D49CD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432" y="1553622"/>
            <a:ext cx="13650940" cy="3948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9BD863-9364-4CDE-BAC7-C6A071C230E7}"/>
              </a:ext>
            </a:extLst>
          </p:cNvPr>
          <p:cNvSpPr txBox="1"/>
          <p:nvPr/>
        </p:nvSpPr>
        <p:spPr>
          <a:xfrm>
            <a:off x="1454052" y="2743096"/>
            <a:ext cx="7424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phẩm hằng ngày cần đảm bảo các yêu cầu: thực phẩm an toàn được nuôi trồng, chế biến và bảo quản hợp vệ sinh; có tem nhãn ghi nguồn gốc rõ ràng,....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Hình chữ nhật: Góc Tròn 29">
            <a:extLst>
              <a:ext uri="{FF2B5EF4-FFF2-40B4-BE49-F238E27FC236}">
                <a16:creationId xmlns:a16="http://schemas.microsoft.com/office/drawing/2014/main" xmlns="" id="{9ECAD972-91F1-BEA3-EB50-314DE7B39497}"/>
              </a:ext>
            </a:extLst>
          </p:cNvPr>
          <p:cNvSpPr/>
          <p:nvPr/>
        </p:nvSpPr>
        <p:spPr>
          <a:xfrm>
            <a:off x="511365" y="504825"/>
            <a:ext cx="9212237" cy="1323975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506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rgbClr val="002060"/>
                </a:solidFill>
              </a:rPr>
              <a:t>Thực phẩm chúng ta ăn uống hàng ngày cần đảm bảo những yêu cầu gì?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9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1">
            <a:extLst>
              <a:ext uri="{FF2B5EF4-FFF2-40B4-BE49-F238E27FC236}">
                <a16:creationId xmlns:a16="http://schemas.microsoft.com/office/drawing/2014/main" xmlns="" id="{0BB29809-F5C7-1CAF-5151-57927526E1E9}"/>
              </a:ext>
            </a:extLst>
          </p:cNvPr>
          <p:cNvGrpSpPr/>
          <p:nvPr/>
        </p:nvGrpSpPr>
        <p:grpSpPr>
          <a:xfrm>
            <a:off x="467833" y="181201"/>
            <a:ext cx="11398102" cy="1902782"/>
            <a:chOff x="1513192" y="1554345"/>
            <a:chExt cx="9542584" cy="2489152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xmlns="" id="{21301E5C-548F-189D-9022-A70A26DDFE2C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xmlns="" id="{1009E465-E252-3D64-2FB6-0B5BB45F26A6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组合 41">
            <a:extLst>
              <a:ext uri="{FF2B5EF4-FFF2-40B4-BE49-F238E27FC236}">
                <a16:creationId xmlns:a16="http://schemas.microsoft.com/office/drawing/2014/main" xmlns="" id="{0BB29809-F5C7-1CAF-5151-57927526E1E9}"/>
              </a:ext>
            </a:extLst>
          </p:cNvPr>
          <p:cNvGrpSpPr/>
          <p:nvPr/>
        </p:nvGrpSpPr>
        <p:grpSpPr>
          <a:xfrm>
            <a:off x="467833" y="117405"/>
            <a:ext cx="11398102" cy="1902782"/>
            <a:chOff x="1513192" y="1554345"/>
            <a:chExt cx="9542584" cy="2489152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21301E5C-548F-189D-9022-A70A26DDFE2C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xmlns="" id="{1009E465-E252-3D64-2FB6-0B5BB45F26A6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0E597C-3096-7AEB-0E0C-803486F70651}"/>
              </a:ext>
            </a:extLst>
          </p:cNvPr>
          <p:cNvSpPr txBox="1"/>
          <p:nvPr/>
        </p:nvSpPr>
        <p:spPr>
          <a:xfrm>
            <a:off x="1105786" y="318978"/>
            <a:ext cx="10154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Quan sát hình 1 và lựa chọn những thực phẩm </a:t>
            </a:r>
            <a:r>
              <a:rPr lang="nl-NL" sz="32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có thể sử dụng để chế biến thức ăn an toàn. Giải thích được vì sao lại chọn những thực phẩm đó</a:t>
            </a:r>
            <a:endParaRPr lang="en-US" sz="32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197308-ADF7-04B7-64F9-AB5E727E8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30" y="2083983"/>
            <a:ext cx="6420625" cy="4551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954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0C20A6-8325-F8C7-CFA8-8771BEC14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40" y="526976"/>
            <a:ext cx="4769146" cy="2900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8953ED-BDBD-269D-803F-101043C47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18" y="3603440"/>
            <a:ext cx="4229764" cy="3119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: Rounded Corners 17">
            <a:extLst>
              <a:ext uri="{FF2B5EF4-FFF2-40B4-BE49-F238E27FC236}">
                <a16:creationId xmlns:a16="http://schemas.microsoft.com/office/drawing/2014/main" xmlns="" id="{41844026-765F-63D0-C2AC-EBA2A0DEA732}"/>
              </a:ext>
            </a:extLst>
          </p:cNvPr>
          <p:cNvSpPr/>
          <p:nvPr/>
        </p:nvSpPr>
        <p:spPr>
          <a:xfrm>
            <a:off x="5922335" y="1458269"/>
            <a:ext cx="5944436" cy="380484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Hình 1b,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d thực phẩm có thể sử dụng để chế biến thức ăn an toàn vì không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bị dập, nát, thối, bảo quản hơp vệ sinh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096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29">
            <a:extLst>
              <a:ext uri="{FF2B5EF4-FFF2-40B4-BE49-F238E27FC236}">
                <a16:creationId xmlns:a16="http://schemas.microsoft.com/office/drawing/2014/main" xmlns="" id="{15D32785-3959-F1FF-1F28-C30130C6E66D}"/>
              </a:ext>
            </a:extLst>
          </p:cNvPr>
          <p:cNvSpPr/>
          <p:nvPr/>
        </p:nvSpPr>
        <p:spPr>
          <a:xfrm>
            <a:off x="1304154" y="1212111"/>
            <a:ext cx="9455994" cy="39553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506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5400" dirty="0">
                <a:solidFill>
                  <a:srgbClr val="002060"/>
                </a:solidFill>
              </a:rPr>
              <a:t>Thực phẩm dập nát, thối được coi là những thực phẩm không an toàn để chế biến đồ ăn.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7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1">
            <a:extLst>
              <a:ext uri="{FF2B5EF4-FFF2-40B4-BE49-F238E27FC236}">
                <a16:creationId xmlns:a16="http://schemas.microsoft.com/office/drawing/2014/main" xmlns="" id="{FB7D048F-66A5-522D-3C63-29F3A84F737E}"/>
              </a:ext>
            </a:extLst>
          </p:cNvPr>
          <p:cNvGrpSpPr/>
          <p:nvPr/>
        </p:nvGrpSpPr>
        <p:grpSpPr>
          <a:xfrm>
            <a:off x="148856" y="435935"/>
            <a:ext cx="6145618" cy="5847907"/>
            <a:chOff x="1513192" y="1554345"/>
            <a:chExt cx="9542584" cy="2489152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xmlns="" id="{8F5D92B9-F51E-D650-6EA2-9C9FD54B1B76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27273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xmlns="" id="{A5E32480-8606-D78A-24D2-34BA2B68D1B2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26436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F3CE3E-87A9-1F0D-7145-AE9BC52BD688}"/>
              </a:ext>
            </a:extLst>
          </p:cNvPr>
          <p:cNvSpPr txBox="1"/>
          <p:nvPr/>
        </p:nvSpPr>
        <p:spPr>
          <a:xfrm>
            <a:off x="832884" y="1250937"/>
            <a:ext cx="5263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 sát hình 2, thảo luận và xác định một số dấu hiệu của thực phẩm an toàn theo: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Nơi nuôi trồng, nguồn gốc xuất xứ của thực phẩm.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Nơi bày bán, bảo quản thực phẩm tươi sống và thực phẩm đã chế biến.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 chế biến thực phẩm.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05EB5E-080B-1D5F-5B69-A86B5BF56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596" y="1428464"/>
            <a:ext cx="5641236" cy="4346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48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1">
            <a:extLst>
              <a:ext uri="{FF2B5EF4-FFF2-40B4-BE49-F238E27FC236}">
                <a16:creationId xmlns:a16="http://schemas.microsoft.com/office/drawing/2014/main" xmlns="" id="{4232101A-BEDB-19B0-CED3-3AA3C8EBAD09}"/>
              </a:ext>
            </a:extLst>
          </p:cNvPr>
          <p:cNvSpPr/>
          <p:nvPr/>
        </p:nvSpPr>
        <p:spPr>
          <a:xfrm rot="10800000" flipH="1">
            <a:off x="1627887" y="232610"/>
            <a:ext cx="9109889" cy="120404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>
              <a:lumMod val="95000"/>
              <a:alpha val="83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marL="0" marR="0" lvl="0" indent="0" algn="ctr" defTabSz="963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" name="Hộp Văn bản 10">
            <a:extLst>
              <a:ext uri="{FF2B5EF4-FFF2-40B4-BE49-F238E27FC236}">
                <a16:creationId xmlns:a16="http://schemas.microsoft.com/office/drawing/2014/main" xmlns="" id="{80BD2069-AA67-0C50-4C81-5F69686CEDE1}"/>
              </a:ext>
            </a:extLst>
          </p:cNvPr>
          <p:cNvSpPr txBox="1"/>
          <p:nvPr/>
        </p:nvSpPr>
        <p:spPr>
          <a:xfrm>
            <a:off x="2190307" y="299932"/>
            <a:ext cx="7985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b="1" dirty="0" err="1">
                <a:solidFill>
                  <a:srgbClr val="FF0000"/>
                </a:solidFill>
              </a:rPr>
              <a:t>Dấu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hiệu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của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thực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phẩm</a:t>
            </a:r>
            <a:r>
              <a:rPr lang="en-US" sz="4400" b="1" dirty="0">
                <a:solidFill>
                  <a:srgbClr val="FF0000"/>
                </a:solidFill>
              </a:rPr>
              <a:t> an </a:t>
            </a:r>
            <a:r>
              <a:rPr lang="en-US" sz="4400" b="1" dirty="0" err="1">
                <a:solidFill>
                  <a:srgbClr val="FF0000"/>
                </a:solidFill>
              </a:rPr>
              <a:t>toàn</a:t>
            </a:r>
            <a:r>
              <a:rPr lang="en-US" sz="4400" b="1" dirty="0">
                <a:solidFill>
                  <a:srgbClr val="FF0000"/>
                </a:solidFill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ộp Văn bản 10">
            <a:extLst>
              <a:ext uri="{FF2B5EF4-FFF2-40B4-BE49-F238E27FC236}">
                <a16:creationId xmlns:a16="http://schemas.microsoft.com/office/drawing/2014/main" xmlns="" id="{D7FF63E9-728D-D5D0-CA05-49B61052F8B4}"/>
              </a:ext>
            </a:extLst>
          </p:cNvPr>
          <p:cNvSpPr txBox="1"/>
          <p:nvPr/>
        </p:nvSpPr>
        <p:spPr>
          <a:xfrm>
            <a:off x="3890542" y="1730923"/>
            <a:ext cx="8301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có nguồn gốc sản xuất, nuôi trồng ở những nơi đảm bảo vệ sinh an toàn thực phẩm.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Hộp Văn bản 10">
            <a:extLst>
              <a:ext uri="{FF2B5EF4-FFF2-40B4-BE49-F238E27FC236}">
                <a16:creationId xmlns:a16="http://schemas.microsoft.com/office/drawing/2014/main" xmlns="" id="{5F9A2F82-1660-6F82-3DE8-BB84459D06E9}"/>
              </a:ext>
            </a:extLst>
          </p:cNvPr>
          <p:cNvSpPr txBox="1"/>
          <p:nvPr/>
        </p:nvSpPr>
        <p:spPr>
          <a:xfrm>
            <a:off x="3804171" y="3263410"/>
            <a:ext cx="7943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tươi sống, thực phẩm chế biến sẵn được bày bán, bảo quản nơi hợp vệ sinh, ở nhiệt độ phù hợp, có hạn sử dụng rõ ràng.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Hộp Văn bản 10">
            <a:extLst>
              <a:ext uri="{FF2B5EF4-FFF2-40B4-BE49-F238E27FC236}">
                <a16:creationId xmlns:a16="http://schemas.microsoft.com/office/drawing/2014/main" xmlns="" id="{85F199C1-4DFC-7482-2358-60F42EE435CF}"/>
              </a:ext>
            </a:extLst>
          </p:cNvPr>
          <p:cNvSpPr txBox="1"/>
          <p:nvPr/>
        </p:nvSpPr>
        <p:spPr>
          <a:xfrm>
            <a:off x="3890542" y="5189349"/>
            <a:ext cx="8301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được chế biến vệ sinh, an toàn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049C61D6-35C6-E84F-24A8-71D23D0E5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680940" y="1123611"/>
            <a:ext cx="4485111" cy="57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7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82CDE67-175B-860F-E1A7-22C1BFFAD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31" y="1268596"/>
            <a:ext cx="11515120" cy="4589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492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362</Words>
  <Application>Microsoft Office PowerPoint</Application>
  <PresentationFormat>Widescreen</PresentationFormat>
  <Paragraphs>22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Open Sans</vt:lpstr>
      <vt:lpstr>Times New Roman</vt:lpstr>
      <vt:lpstr>等线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STD_NHA</cp:lastModifiedBy>
  <cp:revision>24</cp:revision>
  <dcterms:created xsi:type="dcterms:W3CDTF">2024-01-29T09:07:23Z</dcterms:created>
  <dcterms:modified xsi:type="dcterms:W3CDTF">2025-03-25T09:33:17Z</dcterms:modified>
</cp:coreProperties>
</file>