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0" r:id="rId2"/>
  </p:sldMasterIdLst>
  <p:notesMasterIdLst>
    <p:notesMasterId r:id="rId17"/>
  </p:notesMasterIdLst>
  <p:sldIdLst>
    <p:sldId id="601" r:id="rId3"/>
    <p:sldId id="588" r:id="rId4"/>
    <p:sldId id="589" r:id="rId5"/>
    <p:sldId id="590" r:id="rId6"/>
    <p:sldId id="591" r:id="rId7"/>
    <p:sldId id="592" r:id="rId8"/>
    <p:sldId id="593" r:id="rId9"/>
    <p:sldId id="594" r:id="rId10"/>
    <p:sldId id="595" r:id="rId11"/>
    <p:sldId id="596" r:id="rId12"/>
    <p:sldId id="597" r:id="rId13"/>
    <p:sldId id="598" r:id="rId14"/>
    <p:sldId id="599" r:id="rId15"/>
    <p:sldId id="54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snapToGrid="0" showGuides="1">
      <p:cViewPr varScale="1">
        <p:scale>
          <a:sx n="83" d="100"/>
          <a:sy n="83" d="100"/>
        </p:scale>
        <p:origin x="614" y="10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extLst>
      <p:ext uri="{BB962C8B-B14F-4D97-AF65-F5344CB8AC3E}">
        <p14:creationId xmlns:p14="http://schemas.microsoft.com/office/powerpoint/2010/main" val="101720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31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927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736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341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38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197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7929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617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85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5447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686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57AA8698-2815-B436-1816-84282C257BED}"/>
              </a:ext>
            </a:extLst>
          </p:cNvPr>
          <p:cNvSpPr txBox="1"/>
          <p:nvPr userDrawn="1"/>
        </p:nvSpPr>
        <p:spPr>
          <a:xfrm>
            <a:off x="0" y="-1192887"/>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18" name="Picture 17">
            <a:extLst>
              <a:ext uri="{FF2B5EF4-FFF2-40B4-BE49-F238E27FC236}">
                <a16:creationId xmlns:a16="http://schemas.microsoft.com/office/drawing/2014/main" xmlns="" id="{AA598EC0-3C46-4B43-3F61-317A139233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79200" y="1265725"/>
            <a:ext cx="1307882" cy="1309729"/>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xmlns="" id="{179253A9-0BA2-C280-5317-3B71D988162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spTree>
    <p:extLst>
      <p:ext uri="{BB962C8B-B14F-4D97-AF65-F5344CB8AC3E}">
        <p14:creationId xmlns:p14="http://schemas.microsoft.com/office/powerpoint/2010/main" val="25917947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74.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slideLayout" Target="../slideLayouts/slideLayout18.xml"/><Relationship Id="rId4" Type="http://schemas.openxmlformats.org/officeDocument/2006/relationships/tags" Target="../tags/tag1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0.sv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2" name="图片 11" descr="组 54"/>
          <p:cNvPicPr>
            <a:picLocks noChangeAspect="1"/>
          </p:cNvPicPr>
          <p:nvPr/>
        </p:nvPicPr>
        <p:blipFill>
          <a:blip r:embed="rId5"/>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6"/>
          <a:srcRect/>
          <a:stretch>
            <a:fillRect/>
          </a:stretch>
        </p:blipFill>
        <p:spPr>
          <a:xfrm>
            <a:off x="102235" y="1936115"/>
            <a:ext cx="1838325" cy="713740"/>
          </a:xfrm>
          <a:prstGeom prst="rect">
            <a:avLst/>
          </a:prstGeom>
        </p:spPr>
      </p:pic>
      <p:sp>
        <p:nvSpPr>
          <p:cNvPr id="3" name="TextBox 2"/>
          <p:cNvSpPr txBox="1"/>
          <p:nvPr/>
        </p:nvSpPr>
        <p:spPr>
          <a:xfrm>
            <a:off x="3834581" y="462116"/>
            <a:ext cx="4876800"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ỦY BAN NHÂN DÂN HUYỆN AN LÃO</a:t>
            </a:r>
          </a:p>
          <a:p>
            <a:r>
              <a:rPr lang="en-US" sz="2000" b="1" u="sng" dirty="0" smtClean="0">
                <a:latin typeface="Times New Roman" panose="02020603050405020304" pitchFamily="18" charset="0"/>
                <a:cs typeface="Times New Roman" panose="02020603050405020304" pitchFamily="18" charset="0"/>
              </a:rPr>
              <a:t>TRƯỜNG TIỂU HỌC QUANG TRUNG</a:t>
            </a:r>
            <a:endParaRPr lang="en-US" sz="20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50426" y="2043266"/>
            <a:ext cx="301850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KHOA HỌC</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58064" y="3070970"/>
            <a:ext cx="8603226"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CHĂM SÓC SỨC KHỎE TUỔI DẬY THÌ ( TIẾT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886632" y="5909188"/>
            <a:ext cx="449334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GV: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657843"/>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ox(in)">
                                      <p:cBhvr>
                                        <p:cTn id="10" dur="2000"/>
                                        <p:tgtEl>
                                          <p:spTgt spid="32"/>
                                        </p:tgtEl>
                                      </p:cBhvr>
                                    </p:animEffect>
                                  </p:childTnLst>
                                </p:cTn>
                              </p:par>
                              <p:par>
                                <p:cTn id="11" presetID="3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900" decel="100000" fill="hold"/>
                                        <p:tgtEl>
                                          <p:spTgt spid="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193" y="324465"/>
            <a:ext cx="8829368" cy="6247864"/>
          </a:xfrm>
          <a:prstGeom prst="rect">
            <a:avLst/>
          </a:prstGeom>
          <a:noFill/>
        </p:spPr>
        <p:txBody>
          <a:bodyPr wrap="square" rtlCol="0">
            <a:spAutoFit/>
          </a:bodyPr>
          <a:lstStyle/>
          <a:p>
            <a:pPr marL="571500" indent="-571500" algn="just" defTabSz="609630">
              <a:lnSpc>
                <a:spcPct val="100000"/>
              </a:lnSpc>
              <a:buFont typeface="Arial" panose="020B0604020202020204" pitchFamily="34" charset="0"/>
              <a:buChar char="•"/>
            </a:pPr>
            <a:r>
              <a:rPr lang="vi-VN" sz="4000" dirty="0">
                <a:solidFill>
                  <a:srgbClr val="FF0000"/>
                </a:solidFill>
                <a:latin typeface="Cambria" panose="02040503050406030204" pitchFamily="18" charset="0"/>
                <a:ea typeface="Cambria" panose="02040503050406030204" pitchFamily="18" charset="0"/>
                <a:cs typeface="Calibri" panose="020F0502020204030204" pitchFamily="34" charset="0"/>
              </a:rPr>
              <a:t>Thường xuyên rửa mặt, tắm và gội đầu bằng nước sạch vì nguồn nước bẩn có nhiều vi khuẩn có hại sẽ xâm nhập vào cơ thể gây nên các bệnh viêm nhiễm.</a:t>
            </a:r>
            <a:endParaRPr lang="en-US" sz="40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571500" indent="-571500" algn="just" defTabSz="609630">
              <a:lnSpc>
                <a:spcPct val="100000"/>
              </a:lnSpc>
              <a:buFont typeface="Arial" panose="020B0604020202020204" pitchFamily="34" charset="0"/>
              <a:buChar char="•"/>
            </a:pPr>
            <a:r>
              <a:rPr lang="vi-VN" sz="4000" dirty="0">
                <a:solidFill>
                  <a:srgbClr val="FF0000"/>
                </a:solidFill>
                <a:latin typeface="Cambria" panose="02040503050406030204" pitchFamily="18" charset="0"/>
                <a:ea typeface="Cambria" panose="02040503050406030204" pitchFamily="18" charset="0"/>
                <a:cs typeface="Calibri" panose="020F0502020204030204" pitchFamily="34" charset="0"/>
              </a:rPr>
              <a:t>Thường xuyên giữ vệ sinh cơ thể, đặc biệt ở tuổi dậy thì vì ở tuổi dậy thì đang có sự phát triển nhanh của cơ thể nên cần giữ vệ sinh để bảo vệ cơ thể.</a:t>
            </a:r>
          </a:p>
        </p:txBody>
      </p:sp>
    </p:spTree>
    <p:extLst>
      <p:ext uri="{BB962C8B-B14F-4D97-AF65-F5344CB8AC3E}">
        <p14:creationId xmlns:p14="http://schemas.microsoft.com/office/powerpoint/2010/main" val="150320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3E1C201F-FC9A-86A1-5C94-6D725A5137E3}"/>
              </a:ext>
            </a:extLst>
          </p:cNvPr>
          <p:cNvSpPr/>
          <p:nvPr/>
        </p:nvSpPr>
        <p:spPr>
          <a:xfrm>
            <a:off x="2276422" y="84355"/>
            <a:ext cx="7324778" cy="1632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prstClr val="black"/>
                </a:solidFill>
                <a:latin typeface="Cambria" panose="02040503050406030204" pitchFamily="18" charset="0"/>
                <a:ea typeface="Cambria" panose="02040503050406030204" pitchFamily="18" charset="0"/>
              </a:rPr>
              <a:t>Quan sát hình 12, 13 và cho biết:</a:t>
            </a:r>
          </a:p>
          <a:p>
            <a:pPr lvl="0" algn="just"/>
            <a:r>
              <a:rPr lang="vi-VN" sz="3000" dirty="0">
                <a:solidFill>
                  <a:prstClr val="black"/>
                </a:solidFill>
                <a:latin typeface="Cambria" panose="02040503050406030204" pitchFamily="18" charset="0"/>
                <a:ea typeface="Cambria" panose="02040503050406030204" pitchFamily="18" charset="0"/>
              </a:rPr>
              <a:t>- Các bạn làm chưa đúng điều gì?</a:t>
            </a:r>
          </a:p>
          <a:p>
            <a:pPr lvl="0" algn="just"/>
            <a:r>
              <a:rPr lang="vi-VN" sz="3000" dirty="0">
                <a:solidFill>
                  <a:prstClr val="black"/>
                </a:solidFill>
                <a:latin typeface="Cambria" panose="02040503050406030204" pitchFamily="18" charset="0"/>
                <a:ea typeface="Cambria" panose="02040503050406030204" pitchFamily="18" charset="0"/>
              </a:rPr>
              <a:t>- Cách làm đúng để giữ vệ sinh cơ thể.</a:t>
            </a:r>
            <a:endParaRPr kumimoji="0" lang="zh-CN" altLang="en-US" sz="3000" i="0" u="none" strike="noStrike" kern="1200" cap="none" spc="0" normalizeH="0" baseline="0" noProof="0" dirty="0">
              <a:ln>
                <a:noFill/>
              </a:ln>
              <a:solidFill>
                <a:prstClr val="black"/>
              </a:solidFill>
              <a:effectLst/>
              <a:uLnTx/>
              <a:uFillTx/>
              <a:latin typeface="Cambria" panose="02040503050406030204" pitchFamily="18" charset="0"/>
              <a:ea typeface="标小智龙珠体" panose="02020500000000000000" pitchFamily="18" charset="-122"/>
              <a:cs typeface="阿里巴巴普惠体" panose="00020600040101010101" pitchFamily="18" charset="-122"/>
            </a:endParaRPr>
          </a:p>
        </p:txBody>
      </p:sp>
      <p:pic>
        <p:nvPicPr>
          <p:cNvPr id="3" name="Picture 2">
            <a:extLst>
              <a:ext uri="{FF2B5EF4-FFF2-40B4-BE49-F238E27FC236}">
                <a16:creationId xmlns:a16="http://schemas.microsoft.com/office/drawing/2014/main" xmlns="" id="{B4AF1CD7-C586-DB08-4A9D-67A854A9DC52}"/>
              </a:ext>
            </a:extLst>
          </p:cNvPr>
          <p:cNvPicPr>
            <a:picLocks noChangeAspect="1"/>
          </p:cNvPicPr>
          <p:nvPr/>
        </p:nvPicPr>
        <p:blipFill>
          <a:blip r:embed="rId2"/>
          <a:stretch>
            <a:fillRect/>
          </a:stretch>
        </p:blipFill>
        <p:spPr>
          <a:xfrm>
            <a:off x="1715640" y="1981200"/>
            <a:ext cx="8820280" cy="4539394"/>
          </a:xfrm>
          <a:prstGeom prst="rect">
            <a:avLst/>
          </a:prstGeom>
        </p:spPr>
      </p:pic>
    </p:spTree>
    <p:extLst>
      <p:ext uri="{BB962C8B-B14F-4D97-AF65-F5344CB8AC3E}">
        <p14:creationId xmlns:p14="http://schemas.microsoft.com/office/powerpoint/2010/main" val="27722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49CCB69-0F22-0F85-2355-55A1C00065B1}"/>
              </a:ext>
            </a:extLst>
          </p:cNvPr>
          <p:cNvPicPr>
            <a:picLocks noChangeAspect="1"/>
          </p:cNvPicPr>
          <p:nvPr/>
        </p:nvPicPr>
        <p:blipFill>
          <a:blip r:embed="rId2"/>
          <a:stretch>
            <a:fillRect/>
          </a:stretch>
        </p:blipFill>
        <p:spPr>
          <a:xfrm>
            <a:off x="1931987" y="1366837"/>
            <a:ext cx="7963853" cy="5016521"/>
          </a:xfrm>
          <a:prstGeom prst="rect">
            <a:avLst/>
          </a:prstGeom>
        </p:spPr>
      </p:pic>
      <p:sp>
        <p:nvSpPr>
          <p:cNvPr id="3" name="矩形: 圆角 10">
            <a:extLst>
              <a:ext uri="{FF2B5EF4-FFF2-40B4-BE49-F238E27FC236}">
                <a16:creationId xmlns:a16="http://schemas.microsoft.com/office/drawing/2014/main" xmlns="" id="{3E1C201F-FC9A-86A1-5C94-6D725A5137E3}"/>
              </a:ext>
            </a:extLst>
          </p:cNvPr>
          <p:cNvSpPr/>
          <p:nvPr/>
        </p:nvSpPr>
        <p:spPr>
          <a:xfrm>
            <a:off x="1113313" y="191352"/>
            <a:ext cx="9601200" cy="11754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black"/>
                </a:solidFill>
                <a:latin typeface="Cambria" panose="02040503050406030204" pitchFamily="18" charset="0"/>
                <a:ea typeface="Cambria" panose="02040503050406030204" pitchFamily="18" charset="0"/>
              </a:rPr>
              <a:t>Đọc thông tin và nêu cách giữ vệ sinh cơ thể của nam và nữ.</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标小智龙珠体" panose="02020500000000000000" pitchFamily="18" charset="-122"/>
              <a:cs typeface="阿里巴巴普惠体" panose="00020600040101010101" pitchFamily="18" charset="-122"/>
            </a:endParaRPr>
          </a:p>
        </p:txBody>
      </p:sp>
    </p:spTree>
    <p:extLst>
      <p:ext uri="{BB962C8B-B14F-4D97-AF65-F5344CB8AC3E}">
        <p14:creationId xmlns:p14="http://schemas.microsoft.com/office/powerpoint/2010/main" val="41940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28FDA4F-ECA3-15E1-4CA9-F5D4B9CA9435}"/>
              </a:ext>
            </a:extLst>
          </p:cNvPr>
          <p:cNvPicPr>
            <a:picLocks noChangeAspect="1"/>
          </p:cNvPicPr>
          <p:nvPr/>
        </p:nvPicPr>
        <p:blipFill>
          <a:blip r:embed="rId2"/>
          <a:stretch>
            <a:fillRect/>
          </a:stretch>
        </p:blipFill>
        <p:spPr>
          <a:xfrm>
            <a:off x="481467" y="1212947"/>
            <a:ext cx="2694666" cy="963251"/>
          </a:xfrm>
          <a:prstGeom prst="rect">
            <a:avLst/>
          </a:prstGeom>
        </p:spPr>
      </p:pic>
      <p:grpSp>
        <p:nvGrpSpPr>
          <p:cNvPr id="3" name="Group 2">
            <a:extLst>
              <a:ext uri="{FF2B5EF4-FFF2-40B4-BE49-F238E27FC236}">
                <a16:creationId xmlns:a16="http://schemas.microsoft.com/office/drawing/2014/main" xmlns="" id="{676EF2DA-39C6-CF77-FD74-2A33E1A92A17}"/>
              </a:ext>
            </a:extLst>
          </p:cNvPr>
          <p:cNvGrpSpPr/>
          <p:nvPr/>
        </p:nvGrpSpPr>
        <p:grpSpPr>
          <a:xfrm>
            <a:off x="2802194" y="741680"/>
            <a:ext cx="9036881" cy="5534113"/>
            <a:chOff x="5005137" y="1487008"/>
            <a:chExt cx="6833937" cy="4788785"/>
          </a:xfrm>
        </p:grpSpPr>
        <p:sp>
          <p:nvSpPr>
            <p:cNvPr id="4" name="思想气泡: 云 7">
              <a:extLst>
                <a:ext uri="{FF2B5EF4-FFF2-40B4-BE49-F238E27FC236}">
                  <a16:creationId xmlns:a16="http://schemas.microsoft.com/office/drawing/2014/main" xmlns="" id="{04420730-AB35-26E1-8184-61DD89F6810F}"/>
                </a:ext>
              </a:extLst>
            </p:cNvPr>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a:extLst>
                <a:ext uri="{FF2B5EF4-FFF2-40B4-BE49-F238E27FC236}">
                  <a16:creationId xmlns:a16="http://schemas.microsoft.com/office/drawing/2014/main" xmlns="" id="{6ECEBD65-C6E9-726F-119B-302CD8EAAAA7}"/>
                </a:ext>
              </a:extLst>
            </p:cNvPr>
            <p:cNvSpPr txBox="1"/>
            <p:nvPr/>
          </p:nvSpPr>
          <p:spPr>
            <a:xfrm>
              <a:off x="5559288" y="2414709"/>
              <a:ext cx="6043723" cy="2956214"/>
            </a:xfrm>
            <a:prstGeom prst="rect">
              <a:avLst/>
            </a:prstGeom>
            <a:noFill/>
          </p:spPr>
          <p:txBody>
            <a:bodyPr wrap="square" rtlCol="0">
              <a:spAutoFit/>
            </a:bodyPr>
            <a:lstStyle/>
            <a:p>
              <a:pPr algn="ctr" rtl="0">
                <a:spcBef>
                  <a:spcPts val="0"/>
                </a:spcBef>
                <a:spcAft>
                  <a:spcPts val="500"/>
                </a:spcAft>
              </a:pPr>
              <a:r>
                <a:rPr lang="vi-VN" sz="3600" b="1" i="0" u="none" strike="noStrike" dirty="0">
                  <a:solidFill>
                    <a:srgbClr val="FF0000"/>
                  </a:solidFill>
                  <a:effectLst/>
                  <a:latin typeface="Cambria" panose="02040503050406030204" pitchFamily="18" charset="0"/>
                  <a:ea typeface="Cambria" panose="02040503050406030204" pitchFamily="18" charset="0"/>
                </a:rPr>
                <a:t>Mồ hôi và các chất bài tiết có thể tích tụ ở cơ quan sinh dục nên cần vệ sinh mỗi ngày. Tuy nhiên, không sử dụng các loại xà phòng để rửa vì dễ gây dị ứng, mẩn ngứa cơ quan sinh dục.</a:t>
              </a:r>
              <a:endParaRPr lang="vi-VN" sz="5400" b="1" dirty="0">
                <a:solidFill>
                  <a:srgbClr val="FF0000"/>
                </a:solidFill>
                <a:effectLst/>
                <a:latin typeface="Cambria" panose="02040503050406030204" pitchFamily="18" charset="0"/>
                <a:ea typeface="Cambria" panose="02040503050406030204" pitchFamily="18" charset="0"/>
              </a:endParaRPr>
            </a:p>
          </p:txBody>
        </p:sp>
      </p:grpSp>
      <p:pic>
        <p:nvPicPr>
          <p:cNvPr id="6" name="Đồ họa 6">
            <a:extLst>
              <a:ext uri="{FF2B5EF4-FFF2-40B4-BE49-F238E27FC236}">
                <a16:creationId xmlns:a16="http://schemas.microsoft.com/office/drawing/2014/main" xmlns="" id="{65F2220A-BB67-9ABF-075A-09950C443544}"/>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490929" y="2172714"/>
            <a:ext cx="3291192" cy="4685286"/>
          </a:xfrm>
          <a:prstGeom prst="rect">
            <a:avLst/>
          </a:prstGeom>
        </p:spPr>
      </p:pic>
    </p:spTree>
    <p:extLst>
      <p:ext uri="{BB962C8B-B14F-4D97-AF65-F5344CB8AC3E}">
        <p14:creationId xmlns:p14="http://schemas.microsoft.com/office/powerpoint/2010/main" val="32974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635"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2" name="Picture 1">
            <a:extLst>
              <a:ext uri="{FF2B5EF4-FFF2-40B4-BE49-F238E27FC236}">
                <a16:creationId xmlns:a16="http://schemas.microsoft.com/office/drawing/2014/main" xmlns="" id="{F264C930-B47F-E312-710C-5C65AFA035A0}"/>
              </a:ext>
            </a:extLst>
          </p:cNvPr>
          <p:cNvPicPr>
            <a:picLocks noChangeAspect="1"/>
          </p:cNvPicPr>
          <p:nvPr/>
        </p:nvPicPr>
        <p:blipFill rotWithShape="1">
          <a:blip r:embed="rId8"/>
          <a:srcRect l="14469" r="14633" b="41954"/>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7F3C7F-74FE-D54B-C168-A3229E08297D}"/>
              </a:ext>
            </a:extLst>
          </p:cNvPr>
          <p:cNvSpPr txBox="1"/>
          <p:nvPr/>
        </p:nvSpPr>
        <p:spPr>
          <a:xfrm>
            <a:off x="1140541" y="601836"/>
            <a:ext cx="10138666" cy="1446550"/>
          </a:xfrm>
          <a:prstGeom prst="rect">
            <a:avLst/>
          </a:prstGeom>
          <a:noFill/>
        </p:spPr>
        <p:txBody>
          <a:bodyPr wrap="square" rtlCol="0">
            <a:spAutoFit/>
          </a:bodyPr>
          <a:lstStyle/>
          <a:p>
            <a:pPr algn="ctr"/>
            <a:r>
              <a:rPr lang="vi-VN" sz="4400" b="1" dirty="0"/>
              <a:t>Hoạt động </a:t>
            </a:r>
            <a:r>
              <a:rPr lang="en-US" sz="4400" b="1" dirty="0"/>
              <a:t>1</a:t>
            </a:r>
            <a:r>
              <a:rPr lang="vi-VN" sz="4400" b="1" dirty="0"/>
              <a:t>: Sự cần thiết phải giữ vệ sinh cơ thể ở tuổi dậy thì.</a:t>
            </a:r>
            <a:endParaRPr lang="en-US" sz="4400" b="1" dirty="0"/>
          </a:p>
        </p:txBody>
      </p:sp>
      <p:pic>
        <p:nvPicPr>
          <p:cNvPr id="3" name="图片 9" descr="C:\Users\Am'be'r\Desktop\千库网_弹奏尤克里里的小女生_元素编号12279769.png千库网_弹奏尤克里里的小女生_元素编号12279769">
            <a:extLst>
              <a:ext uri="{FF2B5EF4-FFF2-40B4-BE49-F238E27FC236}">
                <a16:creationId xmlns:a16="http://schemas.microsoft.com/office/drawing/2014/main" xmlns="" id="{4D2CB38C-75D8-2809-353E-F0D9C873875B}"/>
              </a:ext>
            </a:extLst>
          </p:cNvPr>
          <p:cNvPicPr>
            <a:picLocks noChangeAspect="1"/>
          </p:cNvPicPr>
          <p:nvPr/>
        </p:nvPicPr>
        <p:blipFill>
          <a:blip r:embed="rId2"/>
          <a:srcRect/>
          <a:stretch>
            <a:fillRect/>
          </a:stretch>
        </p:blipFill>
        <p:spPr>
          <a:xfrm>
            <a:off x="-6504" y="1550917"/>
            <a:ext cx="5350433" cy="5350433"/>
          </a:xfrm>
          <a:prstGeom prst="rect">
            <a:avLst/>
          </a:prstGeom>
          <a:effectLst>
            <a:outerShdw blurRad="88900" dist="127000" dir="5400000" algn="t" rotWithShape="0">
              <a:prstClr val="black">
                <a:alpha val="40000"/>
              </a:prstClr>
            </a:outerShdw>
          </a:effectLst>
        </p:spPr>
      </p:pic>
    </p:spTree>
    <p:extLst>
      <p:ext uri="{BB962C8B-B14F-4D97-AF65-F5344CB8AC3E}">
        <p14:creationId xmlns:p14="http://schemas.microsoft.com/office/powerpoint/2010/main" val="23815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3E1C201F-FC9A-86A1-5C94-6D725A5137E3}"/>
              </a:ext>
            </a:extLst>
          </p:cNvPr>
          <p:cNvSpPr/>
          <p:nvPr/>
        </p:nvSpPr>
        <p:spPr>
          <a:xfrm>
            <a:off x="92022" y="1547395"/>
            <a:ext cx="5620520" cy="32074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chemeClr val="tx1"/>
                </a:solidFill>
                <a:latin typeface="Cambria" panose="02040503050406030204" pitchFamily="18" charset="0"/>
                <a:ea typeface="Cambria" panose="02040503050406030204" pitchFamily="18" charset="0"/>
              </a:rPr>
              <a:t>Quan sát hình 9 đến hình 11 và cho biết:</a:t>
            </a:r>
          </a:p>
          <a:p>
            <a:pPr algn="just"/>
            <a:r>
              <a:rPr lang="vi-VN" sz="3000" dirty="0">
                <a:solidFill>
                  <a:schemeClr val="tx1"/>
                </a:solidFill>
                <a:latin typeface="Cambria" panose="02040503050406030204" pitchFamily="18" charset="0"/>
                <a:ea typeface="Cambria" panose="02040503050406030204" pitchFamily="18" charset="0"/>
              </a:rPr>
              <a:t>- Các bạn trong hình đang gặp vấn đề gì?</a:t>
            </a:r>
          </a:p>
          <a:p>
            <a:pPr algn="just"/>
            <a:r>
              <a:rPr lang="vi-VN" sz="3000" dirty="0">
                <a:solidFill>
                  <a:schemeClr val="tx1"/>
                </a:solidFill>
                <a:latin typeface="Cambria" panose="02040503050406030204" pitchFamily="18" charset="0"/>
                <a:ea typeface="Cambria" panose="02040503050406030204" pitchFamily="18" charset="0"/>
              </a:rPr>
              <a:t>- Các bạn cần làm gì? Ý nghĩa của việc làm đó.</a:t>
            </a:r>
            <a:endParaRPr lang="zh-CN" altLang="en-US" sz="30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pic>
        <p:nvPicPr>
          <p:cNvPr id="3" name="Picture 2">
            <a:extLst>
              <a:ext uri="{FF2B5EF4-FFF2-40B4-BE49-F238E27FC236}">
                <a16:creationId xmlns:a16="http://schemas.microsoft.com/office/drawing/2014/main" xmlns="" id="{B83BA0B6-B19D-6EDB-D74C-6648845FBA4A}"/>
              </a:ext>
            </a:extLst>
          </p:cNvPr>
          <p:cNvPicPr>
            <a:picLocks noChangeAspect="1"/>
          </p:cNvPicPr>
          <p:nvPr/>
        </p:nvPicPr>
        <p:blipFill>
          <a:blip r:embed="rId2"/>
          <a:stretch>
            <a:fillRect/>
          </a:stretch>
        </p:blipFill>
        <p:spPr>
          <a:xfrm>
            <a:off x="5643716" y="167149"/>
            <a:ext cx="6368452" cy="6690852"/>
          </a:xfrm>
          <a:prstGeom prst="rect">
            <a:avLst/>
          </a:prstGeom>
        </p:spPr>
      </p:pic>
    </p:spTree>
    <p:extLst>
      <p:ext uri="{BB962C8B-B14F-4D97-AF65-F5344CB8AC3E}">
        <p14:creationId xmlns:p14="http://schemas.microsoft.com/office/powerpoint/2010/main" val="20450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A61B50E-D7E6-9C9F-BE5B-B76F59D40292}"/>
              </a:ext>
            </a:extLst>
          </p:cNvPr>
          <p:cNvPicPr>
            <a:picLocks noChangeAspect="1"/>
          </p:cNvPicPr>
          <p:nvPr/>
        </p:nvPicPr>
        <p:blipFill>
          <a:blip r:embed="rId2"/>
          <a:stretch>
            <a:fillRect/>
          </a:stretch>
        </p:blipFill>
        <p:spPr>
          <a:xfrm>
            <a:off x="766127" y="1456372"/>
            <a:ext cx="4803386" cy="3918268"/>
          </a:xfrm>
          <a:prstGeom prst="rect">
            <a:avLst/>
          </a:prstGeom>
        </p:spPr>
      </p:pic>
      <p:sp>
        <p:nvSpPr>
          <p:cNvPr id="3" name="Speech Bubble: Rectangle with Corners Rounded 8">
            <a:extLst>
              <a:ext uri="{FF2B5EF4-FFF2-40B4-BE49-F238E27FC236}">
                <a16:creationId xmlns:a16="http://schemas.microsoft.com/office/drawing/2014/main" xmlns="" id="{8DB4BA8E-F5DB-C16E-78F5-8C06CDF7BAA2}"/>
              </a:ext>
            </a:extLst>
          </p:cNvPr>
          <p:cNvSpPr/>
          <p:nvPr/>
        </p:nvSpPr>
        <p:spPr>
          <a:xfrm>
            <a:off x="6261362" y="1026160"/>
            <a:ext cx="5534398" cy="4582159"/>
          </a:xfrm>
          <a:prstGeom prst="wedgeRoundRectCallout">
            <a:avLst>
              <a:gd name="adj1" fmla="val -60706"/>
              <a:gd name="adj2" fmla="val -32130"/>
              <a:gd name="adj3" fmla="val 16667"/>
            </a:avLst>
          </a:prstGeom>
          <a:solidFill>
            <a:schemeClr val="accent4">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mbria" panose="02040503050406030204" pitchFamily="18" charset="0"/>
                <a:ea typeface="Cambria" panose="02040503050406030204" pitchFamily="18" charset="0"/>
              </a:rPr>
              <a:t>Hình 9: vấn đề ngứa da do không tắm. </a:t>
            </a:r>
          </a:p>
          <a:p>
            <a:pPr marL="571500" indent="-571500" algn="just">
              <a:buFont typeface="Wingdings" panose="05000000000000000000" pitchFamily="2" charset="2"/>
              <a:buChar char="à"/>
            </a:pPr>
            <a:r>
              <a:rPr lang="vi-VN" sz="3600" dirty="0">
                <a:solidFill>
                  <a:schemeClr val="tx1"/>
                </a:solidFill>
                <a:latin typeface="Cambria" panose="02040503050406030204" pitchFamily="18" charset="0"/>
                <a:ea typeface="Cambria" panose="02040503050406030204" pitchFamily="18" charset="0"/>
              </a:rPr>
              <a:t>Việc cần làm tắm rửa thường xuyên bằng nước ấm, nơi kín gió. </a:t>
            </a:r>
            <a:endParaRPr lang="en-US" sz="3600" dirty="0">
              <a:solidFill>
                <a:schemeClr val="tx1"/>
              </a:solidFill>
              <a:latin typeface="Cambria" panose="02040503050406030204" pitchFamily="18" charset="0"/>
              <a:ea typeface="Cambria" panose="02040503050406030204" pitchFamily="18" charset="0"/>
            </a:endParaRPr>
          </a:p>
          <a:p>
            <a:pPr marL="571500" indent="-571500" algn="just">
              <a:buFont typeface="Wingdings" panose="05000000000000000000" pitchFamily="2" charset="2"/>
              <a:buChar char="à"/>
            </a:pPr>
            <a:r>
              <a:rPr lang="vi-VN" sz="3600" dirty="0">
                <a:solidFill>
                  <a:schemeClr val="tx1"/>
                </a:solidFill>
                <a:latin typeface="Cambria" panose="02040503050406030204" pitchFamily="18" charset="0"/>
                <a:ea typeface="Cambria" panose="02040503050406030204" pitchFamily="18" charset="0"/>
              </a:rPr>
              <a:t>Ý nghĩa da (cơ thể) sạch sẽ da thông thoáng không bị ngứa.</a:t>
            </a:r>
          </a:p>
        </p:txBody>
      </p:sp>
    </p:spTree>
    <p:extLst>
      <p:ext uri="{BB962C8B-B14F-4D97-AF65-F5344CB8AC3E}">
        <p14:creationId xmlns:p14="http://schemas.microsoft.com/office/powerpoint/2010/main" val="30171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276527-C57D-6FBE-C040-8C83FEE4574A}"/>
              </a:ext>
            </a:extLst>
          </p:cNvPr>
          <p:cNvPicPr>
            <a:picLocks noChangeAspect="1"/>
          </p:cNvPicPr>
          <p:nvPr/>
        </p:nvPicPr>
        <p:blipFill>
          <a:blip r:embed="rId2"/>
          <a:stretch>
            <a:fillRect/>
          </a:stretch>
        </p:blipFill>
        <p:spPr>
          <a:xfrm>
            <a:off x="760729" y="1395094"/>
            <a:ext cx="4485597" cy="4142105"/>
          </a:xfrm>
          <a:prstGeom prst="rect">
            <a:avLst/>
          </a:prstGeom>
        </p:spPr>
      </p:pic>
      <p:sp>
        <p:nvSpPr>
          <p:cNvPr id="3" name="Speech Bubble: Rectangle with Corners Rounded 8">
            <a:extLst>
              <a:ext uri="{FF2B5EF4-FFF2-40B4-BE49-F238E27FC236}">
                <a16:creationId xmlns:a16="http://schemas.microsoft.com/office/drawing/2014/main" xmlns="" id="{8DB4BA8E-F5DB-C16E-78F5-8C06CDF7BAA2}"/>
              </a:ext>
            </a:extLst>
          </p:cNvPr>
          <p:cNvSpPr/>
          <p:nvPr/>
        </p:nvSpPr>
        <p:spPr>
          <a:xfrm>
            <a:off x="5882640" y="540680"/>
            <a:ext cx="5913120" cy="5394960"/>
          </a:xfrm>
          <a:prstGeom prst="wedgeRoundRectCallout">
            <a:avLst>
              <a:gd name="adj1" fmla="val -61050"/>
              <a:gd name="adj2" fmla="val -7836"/>
              <a:gd name="adj3" fmla="val 16667"/>
            </a:avLst>
          </a:prstGeom>
          <a:solidFill>
            <a:schemeClr val="accent4">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mbria" panose="02040503050406030204" pitchFamily="18" charset="0"/>
                <a:ea typeface="Cambria" panose="02040503050406030204" pitchFamily="18" charset="0"/>
              </a:rPr>
              <a:t>Hình 10: Da mặt dính nổi mụn đỏ, vệ sinh da mặt chưa phù hợp.</a:t>
            </a:r>
          </a:p>
          <a:p>
            <a:pPr lvl="0" algn="just"/>
            <a:r>
              <a:rPr lang="en-US" sz="3600"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3600" dirty="0">
                <a:solidFill>
                  <a:prstClr val="black"/>
                </a:solidFill>
                <a:latin typeface="Cambria" panose="02040503050406030204" pitchFamily="18" charset="0"/>
                <a:ea typeface="Cambria" panose="02040503050406030204" pitchFamily="18" charset="0"/>
              </a:rPr>
              <a:t>Việc cần làm rữa mặt với nước sạch sẽ thường xuyên, ít nhất 2 lần/ngày.</a:t>
            </a:r>
          </a:p>
          <a:p>
            <a:pPr lvl="0" algn="just"/>
            <a:r>
              <a:rPr lang="en-US" sz="3600" dirty="0">
                <a:solidFill>
                  <a:prstClr val="black"/>
                </a:solidFill>
                <a:latin typeface="Cambria" panose="02040503050406030204" pitchFamily="18" charset="0"/>
                <a:ea typeface="Cambria" panose="02040503050406030204" pitchFamily="18" charset="0"/>
                <a:sym typeface="Wingdings" panose="05000000000000000000" pitchFamily="2" charset="2"/>
              </a:rPr>
              <a:t> </a:t>
            </a:r>
            <a:r>
              <a:rPr lang="vi-VN" sz="3600" dirty="0">
                <a:solidFill>
                  <a:prstClr val="black"/>
                </a:solidFill>
                <a:latin typeface="Cambria" panose="02040503050406030204" pitchFamily="18" charset="0"/>
                <a:ea typeface="Cambria" panose="02040503050406030204" pitchFamily="18" charset="0"/>
              </a:rPr>
              <a:t>Ý nghĩa sạch  chất nhờn trên da không gây tắc lỗ chân lông.</a:t>
            </a:r>
          </a:p>
        </p:txBody>
      </p:sp>
    </p:spTree>
    <p:extLst>
      <p:ext uri="{BB962C8B-B14F-4D97-AF65-F5344CB8AC3E}">
        <p14:creationId xmlns:p14="http://schemas.microsoft.com/office/powerpoint/2010/main" val="75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EC1FC9-89E3-95CC-84DA-02C8DD051FA5}"/>
              </a:ext>
            </a:extLst>
          </p:cNvPr>
          <p:cNvPicPr>
            <a:picLocks noChangeAspect="1"/>
          </p:cNvPicPr>
          <p:nvPr/>
        </p:nvPicPr>
        <p:blipFill>
          <a:blip r:embed="rId2"/>
          <a:stretch>
            <a:fillRect/>
          </a:stretch>
        </p:blipFill>
        <p:spPr>
          <a:xfrm>
            <a:off x="3029267" y="406793"/>
            <a:ext cx="6978333" cy="2739585"/>
          </a:xfrm>
          <a:prstGeom prst="rect">
            <a:avLst/>
          </a:prstGeom>
        </p:spPr>
      </p:pic>
      <p:sp>
        <p:nvSpPr>
          <p:cNvPr id="3" name="Speech Bubble: Rectangle with Corners Rounded 4">
            <a:extLst>
              <a:ext uri="{FF2B5EF4-FFF2-40B4-BE49-F238E27FC236}">
                <a16:creationId xmlns:a16="http://schemas.microsoft.com/office/drawing/2014/main" xmlns="" id="{8DB4BA8E-F5DB-C16E-78F5-8C06CDF7BAA2}"/>
              </a:ext>
            </a:extLst>
          </p:cNvPr>
          <p:cNvSpPr/>
          <p:nvPr/>
        </p:nvSpPr>
        <p:spPr>
          <a:xfrm>
            <a:off x="1818640" y="3525520"/>
            <a:ext cx="9113520" cy="2844800"/>
          </a:xfrm>
          <a:prstGeom prst="wedgeRoundRectCallout">
            <a:avLst>
              <a:gd name="adj1" fmla="val -18798"/>
              <a:gd name="adj2" fmla="val -71765"/>
              <a:gd name="adj3" fmla="val 16667"/>
            </a:avLst>
          </a:prstGeom>
          <a:solidFill>
            <a:schemeClr val="accent4">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b="1" dirty="0">
                <a:solidFill>
                  <a:prstClr val="black"/>
                </a:solidFill>
                <a:latin typeface="Cambria" panose="02040503050406030204" pitchFamily="18" charset="0"/>
                <a:ea typeface="Cambria" panose="02040503050406030204" pitchFamily="18" charset="0"/>
              </a:rPr>
              <a:t>Hình 11: vấn đề ngứa xuất hiện mùi khác lạ do bị viêm cơ quan sinh dục.</a:t>
            </a:r>
          </a:p>
          <a:p>
            <a:pPr lvl="0" algn="just"/>
            <a:r>
              <a:rPr lang="en-US" sz="2800" dirty="0">
                <a:solidFill>
                  <a:prstClr val="black"/>
                </a:solidFill>
                <a:latin typeface="Cambria" panose="02040503050406030204" pitchFamily="18" charset="0"/>
                <a:ea typeface="Cambria" panose="02040503050406030204" pitchFamily="18" charset="0"/>
                <a:sym typeface="Wingdings" panose="05000000000000000000" pitchFamily="2" charset="2"/>
              </a:rPr>
              <a:t></a:t>
            </a:r>
            <a:r>
              <a:rPr lang="vi-VN" sz="2800" dirty="0">
                <a:solidFill>
                  <a:prstClr val="black"/>
                </a:solidFill>
                <a:latin typeface="Cambria" panose="02040503050406030204" pitchFamily="18" charset="0"/>
                <a:ea typeface="Cambria" panose="02040503050406030204" pitchFamily="18" charset="0"/>
              </a:rPr>
              <a:t> Việc cần làm tắm rửa bằng nguồn nước sạch, vệ sinh cơ quan sinh dục, thay quần áo lót hàng ngày, cơ quan sinh dục luôn khô thoáng, phòng tránh viêm nhiễm, hạn chế vi khuẩn.</a:t>
            </a:r>
          </a:p>
        </p:txBody>
      </p:sp>
    </p:spTree>
    <p:extLst>
      <p:ext uri="{BB962C8B-B14F-4D97-AF65-F5344CB8AC3E}">
        <p14:creationId xmlns:p14="http://schemas.microsoft.com/office/powerpoint/2010/main" val="12900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C34F028-EC66-4B3F-AEC2-87F475F6B0FA}"/>
              </a:ext>
            </a:extLst>
          </p:cNvPr>
          <p:cNvGrpSpPr/>
          <p:nvPr/>
        </p:nvGrpSpPr>
        <p:grpSpPr>
          <a:xfrm>
            <a:off x="266262" y="786701"/>
            <a:ext cx="11666483" cy="1722819"/>
            <a:chOff x="367862" y="461581"/>
            <a:chExt cx="11666483" cy="2271110"/>
          </a:xfrm>
        </p:grpSpPr>
        <p:sp>
          <p:nvSpPr>
            <p:cNvPr id="3" name="椭圆 2">
              <a:extLst>
                <a:ext uri="{FF2B5EF4-FFF2-40B4-BE49-F238E27FC236}">
                  <a16:creationId xmlns:a16="http://schemas.microsoft.com/office/drawing/2014/main" xmlns="" id="{3B89CADD-1CF8-F307-D100-3FC9B243D021}"/>
                </a:ext>
              </a:extLst>
            </p:cNvPr>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4" name="TextBox 3">
              <a:extLst>
                <a:ext uri="{FF2B5EF4-FFF2-40B4-BE49-F238E27FC236}">
                  <a16:creationId xmlns:a16="http://schemas.microsoft.com/office/drawing/2014/main" xmlns="" id="{E29C2BFE-1347-ED60-9A6D-440863AAE45C}"/>
                </a:ext>
              </a:extLst>
            </p:cNvPr>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Chia sẻ những tác hại của việc không thường xuyên giữ vệ sinh cơ thể.</a:t>
              </a:r>
              <a:endParaRPr lang="en-US" sz="48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78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8AA277-DFE1-7F5C-C79C-4817FA0F6F9F}"/>
              </a:ext>
            </a:extLst>
          </p:cNvPr>
          <p:cNvPicPr>
            <a:picLocks noChangeAspect="1"/>
          </p:cNvPicPr>
          <p:nvPr/>
        </p:nvPicPr>
        <p:blipFill>
          <a:blip r:embed="rId6"/>
          <a:stretch>
            <a:fillRect/>
          </a:stretch>
        </p:blipFill>
        <p:spPr>
          <a:xfrm>
            <a:off x="-164716" y="110683"/>
            <a:ext cx="4653721" cy="2064150"/>
          </a:xfrm>
          <a:prstGeom prst="rect">
            <a:avLst/>
          </a:prstGeom>
        </p:spPr>
      </p:pic>
      <p:grpSp>
        <p:nvGrpSpPr>
          <p:cNvPr id="3" name="组合 11"/>
          <p:cNvGrpSpPr/>
          <p:nvPr/>
        </p:nvGrpSpPr>
        <p:grpSpPr>
          <a:xfrm>
            <a:off x="550544" y="1137920"/>
            <a:ext cx="11489055" cy="5315585"/>
            <a:chOff x="912" y="1925"/>
            <a:chExt cx="17376" cy="8371"/>
          </a:xfrm>
        </p:grpSpPr>
        <p:sp>
          <p:nvSpPr>
            <p:cNvPr id="4"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0"/>
            <p:cNvSpPr/>
            <p:nvPr>
              <p:custDataLst>
                <p:tags r:id="rId4"/>
              </p:custDataLst>
            </p:nvPr>
          </p:nvSpPr>
          <p:spPr>
            <a:xfrm>
              <a:off x="4646" y="3441"/>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Nếu không thường xuyên giữ vệ sinh cơ thể sẽ có những tác hại rất lớn đối với cơ thể</a:t>
              </a:r>
              <a:r>
                <a:rPr lang="en-US"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 đ</a:t>
              </a: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ó là: </a:t>
              </a:r>
              <a:r>
                <a:rPr lang="vi-VN" altLang="zh-CN" sz="3200" b="1" i="1" dirty="0">
                  <a:solidFill>
                    <a:schemeClr val="tx1"/>
                  </a:solidFill>
                  <a:latin typeface="Cambria" panose="02040503050406030204" pitchFamily="18" charset="0"/>
                  <a:ea typeface="思源黑体 CN Light" panose="020B0300000000000000" charset="-122"/>
                  <a:cs typeface="思源黑体 CN Light" panose="020B0300000000000000" charset="-122"/>
                </a:rPr>
                <a:t>Làm cho cơ thể khó chịu gây cho chúng ta cảm giác mệt mỏi, có mùi khó chịu, dễ mắc các bệnh viêm nhiễm, lâu ngày sẽ mắc các bệnh mãn tính.</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spTree>
    <p:extLst>
      <p:ext uri="{BB962C8B-B14F-4D97-AF65-F5344CB8AC3E}">
        <p14:creationId xmlns:p14="http://schemas.microsoft.com/office/powerpoint/2010/main" val="142937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3CA759D-007B-89BF-64BB-71661389AADD}"/>
              </a:ext>
            </a:extLst>
          </p:cNvPr>
          <p:cNvGrpSpPr/>
          <p:nvPr/>
        </p:nvGrpSpPr>
        <p:grpSpPr>
          <a:xfrm>
            <a:off x="5103718" y="888224"/>
            <a:ext cx="6813961" cy="5257266"/>
            <a:chOff x="8188978" y="999021"/>
            <a:chExt cx="9346749" cy="8604830"/>
          </a:xfrm>
        </p:grpSpPr>
        <p:grpSp>
          <p:nvGrpSpPr>
            <p:cNvPr id="3" name="Group 4">
              <a:extLst>
                <a:ext uri="{FF2B5EF4-FFF2-40B4-BE49-F238E27FC236}">
                  <a16:creationId xmlns:a16="http://schemas.microsoft.com/office/drawing/2014/main" xmlns="" id="{8604ADFB-1FDF-1575-3B3A-52E4C54E657C}"/>
                </a:ext>
              </a:extLst>
            </p:cNvPr>
            <p:cNvGrpSpPr/>
            <p:nvPr/>
          </p:nvGrpSpPr>
          <p:grpSpPr>
            <a:xfrm>
              <a:off x="8521714" y="1655305"/>
              <a:ext cx="9014013" cy="7948546"/>
              <a:chOff x="0" y="0"/>
              <a:chExt cx="2374061" cy="2093444"/>
            </a:xfrm>
          </p:grpSpPr>
          <p:sp>
            <p:nvSpPr>
              <p:cNvPr id="8" name="Freeform 5">
                <a:extLst>
                  <a:ext uri="{FF2B5EF4-FFF2-40B4-BE49-F238E27FC236}">
                    <a16:creationId xmlns:a16="http://schemas.microsoft.com/office/drawing/2014/main" xmlns="" id="{AAF5C57A-248D-2B4D-8C6E-1F51F3101114}"/>
                  </a:ext>
                </a:extLst>
              </p:cNvPr>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30"/>
                <a:endParaRPr lang="vi-VN" sz="1200">
                  <a:solidFill>
                    <a:prstClr val="black"/>
                  </a:solidFill>
                  <a:latin typeface="Arial" panose="020B0604020202020204" pitchFamily="34" charset="0"/>
                </a:endParaRPr>
              </a:p>
            </p:txBody>
          </p:sp>
          <p:sp>
            <p:nvSpPr>
              <p:cNvPr id="9" name="TextBox 6">
                <a:extLst>
                  <a:ext uri="{FF2B5EF4-FFF2-40B4-BE49-F238E27FC236}">
                    <a16:creationId xmlns:a16="http://schemas.microsoft.com/office/drawing/2014/main" xmlns="" id="{3EEF5958-C57C-1706-EB59-5878DA5DC367}"/>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4" name="Group 7">
              <a:extLst>
                <a:ext uri="{FF2B5EF4-FFF2-40B4-BE49-F238E27FC236}">
                  <a16:creationId xmlns:a16="http://schemas.microsoft.com/office/drawing/2014/main" xmlns="" id="{3C9DF052-ED83-E86B-C565-56C612E500FC}"/>
                </a:ext>
              </a:extLst>
            </p:cNvPr>
            <p:cNvGrpSpPr/>
            <p:nvPr/>
          </p:nvGrpSpPr>
          <p:grpSpPr>
            <a:xfrm>
              <a:off x="8188978" y="1494769"/>
              <a:ext cx="9070322" cy="7915931"/>
              <a:chOff x="0" y="0"/>
              <a:chExt cx="2388891" cy="2084854"/>
            </a:xfrm>
          </p:grpSpPr>
          <p:sp>
            <p:nvSpPr>
              <p:cNvPr id="6" name="Freeform 8">
                <a:extLst>
                  <a:ext uri="{FF2B5EF4-FFF2-40B4-BE49-F238E27FC236}">
                    <a16:creationId xmlns:a16="http://schemas.microsoft.com/office/drawing/2014/main" xmlns="" id="{6F22F656-0B74-5D2A-BF7F-E8AC38729214}"/>
                  </a:ext>
                </a:extLst>
              </p:cNvPr>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30"/>
                <a:endParaRPr lang="vi-VN" sz="1200">
                  <a:solidFill>
                    <a:prstClr val="black"/>
                  </a:solidFill>
                  <a:latin typeface="Arial" panose="020B0604020202020204" pitchFamily="34" charset="0"/>
                </a:endParaRPr>
              </a:p>
            </p:txBody>
          </p:sp>
          <p:sp>
            <p:nvSpPr>
              <p:cNvPr id="7" name="TextBox 9">
                <a:extLst>
                  <a:ext uri="{FF2B5EF4-FFF2-40B4-BE49-F238E27FC236}">
                    <a16:creationId xmlns:a16="http://schemas.microsoft.com/office/drawing/2014/main" xmlns="" id="{854E293E-DDD3-BE71-9E7F-D6BC62BCBEFE}"/>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5" name="Freeform 19">
              <a:extLst>
                <a:ext uri="{FF2B5EF4-FFF2-40B4-BE49-F238E27FC236}">
                  <a16:creationId xmlns:a16="http://schemas.microsoft.com/office/drawing/2014/main" xmlns="" id="{ABFB768D-3635-9519-008E-38932804FE95}"/>
                </a:ext>
              </a:extLst>
            </p:cNvPr>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10" name="TextBox 9">
            <a:extLst>
              <a:ext uri="{FF2B5EF4-FFF2-40B4-BE49-F238E27FC236}">
                <a16:creationId xmlns:a16="http://schemas.microsoft.com/office/drawing/2014/main" xmlns="" id="{029E1BF4-71B1-C96E-0443-6C55270B9928}"/>
              </a:ext>
            </a:extLst>
          </p:cNvPr>
          <p:cNvSpPr txBox="1"/>
          <p:nvPr/>
        </p:nvSpPr>
        <p:spPr>
          <a:xfrm>
            <a:off x="5247007" y="2121076"/>
            <a:ext cx="6377286" cy="3416320"/>
          </a:xfrm>
          <a:prstGeom prst="rect">
            <a:avLst/>
          </a:prstGeom>
          <a:noFill/>
        </p:spPr>
        <p:txBody>
          <a:bodyPr wrap="square" rtlCol="0">
            <a:spAutoFit/>
          </a:bodyPr>
          <a:lstStyle/>
          <a:p>
            <a:pPr algn="just"/>
            <a:r>
              <a:rPr lang="vi-VN" sz="3600" b="1" dirty="0"/>
              <a:t>Thảo luận và giải thích vì sao cần:</a:t>
            </a:r>
          </a:p>
          <a:p>
            <a:pPr algn="just"/>
            <a:r>
              <a:rPr lang="vi-VN" sz="3600" dirty="0"/>
              <a:t>- Thường xuyên rửa mặt, tắm và gội đầu bằng nước sạch.</a:t>
            </a:r>
          </a:p>
          <a:p>
            <a:pPr algn="just"/>
            <a:r>
              <a:rPr lang="vi-VN" sz="3600" dirty="0"/>
              <a:t>- Thường xuyên giữ vệ sinh cơ thể, đặc biệt ở tuổi dậy thì.</a:t>
            </a:r>
            <a:endParaRPr lang="en-US" sz="3600" dirty="0"/>
          </a:p>
        </p:txBody>
      </p:sp>
      <p:grpSp>
        <p:nvGrpSpPr>
          <p:cNvPr id="11" name="Group 10">
            <a:extLst>
              <a:ext uri="{FF2B5EF4-FFF2-40B4-BE49-F238E27FC236}">
                <a16:creationId xmlns:a16="http://schemas.microsoft.com/office/drawing/2014/main" xmlns="" id="{66E36796-20D3-CB9D-A726-B5D180D8482B}"/>
              </a:ext>
            </a:extLst>
          </p:cNvPr>
          <p:cNvGrpSpPr/>
          <p:nvPr/>
        </p:nvGrpSpPr>
        <p:grpSpPr>
          <a:xfrm>
            <a:off x="274320" y="3515359"/>
            <a:ext cx="4236720" cy="3086189"/>
            <a:chOff x="3289572" y="2537905"/>
            <a:chExt cx="5450296" cy="4083964"/>
          </a:xfrm>
        </p:grpSpPr>
        <p:sp>
          <p:nvSpPr>
            <p:cNvPr id="12" name="Freeform 6">
              <a:extLst>
                <a:ext uri="{FF2B5EF4-FFF2-40B4-BE49-F238E27FC236}">
                  <a16:creationId xmlns:a16="http://schemas.microsoft.com/office/drawing/2014/main" xmlns="" id="{6C899B07-86E0-3818-5C1C-41BED7450E9E}"/>
                </a:ext>
              </a:extLst>
            </p:cNvPr>
            <p:cNvSpPr/>
            <p:nvPr/>
          </p:nvSpPr>
          <p:spPr>
            <a:xfrm>
              <a:off x="3441548" y="4121400"/>
              <a:ext cx="4876800" cy="2500469"/>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7">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pic>
          <p:nvPicPr>
            <p:cNvPr id="13" name="Picture 12">
              <a:extLst>
                <a:ext uri="{FF2B5EF4-FFF2-40B4-BE49-F238E27FC236}">
                  <a16:creationId xmlns:a16="http://schemas.microsoft.com/office/drawing/2014/main" xmlns="" id="{8C80CE48-C28E-9D5E-4567-28BB49FF0B4A}"/>
                </a:ext>
              </a:extLst>
            </p:cNvPr>
            <p:cNvPicPr>
              <a:picLocks noChangeAspect="1"/>
            </p:cNvPicPr>
            <p:nvPr/>
          </p:nvPicPr>
          <p:blipFill>
            <a:blip r:embed="rId8"/>
            <a:stretch>
              <a:fillRect/>
            </a:stretch>
          </p:blipFill>
          <p:spPr>
            <a:xfrm>
              <a:off x="3289572" y="2537905"/>
              <a:ext cx="5450296" cy="1457070"/>
            </a:xfrm>
            <a:prstGeom prst="rect">
              <a:avLst/>
            </a:prstGeom>
          </p:spPr>
        </p:pic>
      </p:grpSp>
    </p:spTree>
    <p:extLst>
      <p:ext uri="{BB962C8B-B14F-4D97-AF65-F5344CB8AC3E}">
        <p14:creationId xmlns:p14="http://schemas.microsoft.com/office/powerpoint/2010/main" val="12458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523</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微软雅黑</vt:lpstr>
      <vt:lpstr>宋体</vt:lpstr>
      <vt:lpstr>Arial</vt:lpstr>
      <vt:lpstr>Calibri</vt:lpstr>
      <vt:lpstr>Cambria</vt:lpstr>
      <vt:lpstr>Times New Roman</vt:lpstr>
      <vt:lpstr>Wingdings</vt:lpstr>
      <vt:lpstr>思源黑体 CN Light</vt:lpstr>
      <vt:lpstr>标小智龙珠体</vt:lpstr>
      <vt:lpstr>阿里巴巴普惠体</vt:lpstr>
      <vt:lpstr>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
  <cp:lastModifiedBy>STD_NHA</cp:lastModifiedBy>
  <cp:revision>128</cp:revision>
  <dcterms:created xsi:type="dcterms:W3CDTF">2020-04-08T06:54:00Z</dcterms:created>
  <dcterms:modified xsi:type="dcterms:W3CDTF">2025-03-25T09:31:05Z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