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2" r:id="rId3"/>
    <p:sldId id="259" r:id="rId4"/>
    <p:sldId id="263" r:id="rId5"/>
    <p:sldId id="265" r:id="rId6"/>
    <p:sldId id="257" r:id="rId7"/>
    <p:sldId id="258" r:id="rId8"/>
    <p:sldId id="275" r:id="rId9"/>
    <p:sldId id="280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aytone On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1791" y="-11276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1645432" y="369616"/>
            <a:ext cx="15425286" cy="5234690"/>
            <a:chOff x="-156867" y="-2197268"/>
            <a:chExt cx="20567048" cy="6979586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-156867" y="875608"/>
              <a:ext cx="20567048" cy="3906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9003"/>
                </a:lnSpc>
              </a:pPr>
              <a:r>
                <a:rPr lang="en-US" sz="8000" dirty="0">
                  <a:latin typeface="Paytone One"/>
                  <a:sym typeface="Paytone One"/>
                </a:rPr>
                <a:t>SỬ DỤNG PHẦN MỀM ĐỒ HOẠ </a:t>
              </a:r>
              <a:r>
                <a:rPr lang="en-US" sz="8000" dirty="0">
                  <a:latin typeface="Paytone One"/>
                  <a:ea typeface="Paytone One"/>
                  <a:cs typeface="Paytone One"/>
                  <a:sym typeface="Paytone One"/>
                </a:rPr>
                <a:t>TẠO SẢN PHẨM SỐ</a:t>
              </a:r>
              <a:endParaRPr sz="8000" dirty="0"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216590" y="-2197268"/>
              <a:ext cx="13820133" cy="341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71" dirty="0">
                  <a:solidFill>
                    <a:schemeClr val="accent4">
                      <a:lumMod val="75000"/>
                    </a:schemeClr>
                  </a:solidFill>
                  <a:latin typeface="Paytone One"/>
                  <a:sym typeface="Paytone One"/>
                </a:rPr>
                <a:t>BÀI 9A</a:t>
              </a:r>
              <a:endParaRPr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 rot="20470903">
            <a:off x="-73686" y="1040997"/>
            <a:ext cx="5928319" cy="727550"/>
            <a:chOff x="-1" y="-794534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-1" y="-794534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66839" y="-724502"/>
              <a:ext cx="6746401" cy="635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 i="0" u="none" strike="noStrike" cap="none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BOOK | EDUCATION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105676" y="4818270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4657643" y="4900071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1904514" y="6302454"/>
            <a:ext cx="6424957" cy="28297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798409" y="7121952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Dương Thị Bích Ngọc</a:t>
            </a:r>
          </a:p>
          <a:p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Quang Trung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827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-3335341" y="-87617"/>
            <a:ext cx="11735335" cy="147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7000" b="1" dirty="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KHỞI ĐỘNG</a:t>
            </a:r>
            <a:endParaRPr lang="en-US" sz="7000" dirty="0">
              <a:solidFill>
                <a:schemeClr val="accent1"/>
              </a:solidFill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l="28708" t="36463" r="29984" b="36463"/>
          <a:stretch/>
        </p:blipFill>
        <p:spPr>
          <a:xfrm>
            <a:off x="488205" y="3263173"/>
            <a:ext cx="2769014" cy="10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993A6-7A60-4E3D-BD99-16A14B0A65F3}"/>
              </a:ext>
            </a:extLst>
          </p:cNvPr>
          <p:cNvSpPr txBox="1"/>
          <p:nvPr/>
        </p:nvSpPr>
        <p:spPr>
          <a:xfrm>
            <a:off x="5423826" y="154969"/>
            <a:ext cx="12391466" cy="207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329B0F-8216-4EA5-BF1E-18AF0ED76929}"/>
              </a:ext>
            </a:extLst>
          </p:cNvPr>
          <p:cNvPicPr/>
          <p:nvPr/>
        </p:nvPicPr>
        <p:blipFill rotWithShape="1">
          <a:blip r:embed="rId5"/>
          <a:srcRect l="11204" t="48231" r="8241" b="6502"/>
          <a:stretch/>
        </p:blipFill>
        <p:spPr bwMode="auto">
          <a:xfrm>
            <a:off x="1001485" y="4407898"/>
            <a:ext cx="16285029" cy="547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1BE91D-7836-4374-BF89-F4F4D7D2805A}"/>
              </a:ext>
            </a:extLst>
          </p:cNvPr>
          <p:cNvSpPr/>
          <p:nvPr/>
        </p:nvSpPr>
        <p:spPr>
          <a:xfrm>
            <a:off x="5423826" y="36043"/>
            <a:ext cx="11732060" cy="406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có mong muốn tự mình làm được các tấm thiệp đẹp và ý nghĩa như vậy</a:t>
            </a:r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tặng người thân, thầy cô giáo và bạn bè không?</a:t>
            </a:r>
            <a:endParaRPr lang="en-US" sz="5000" dirty="0">
              <a:ln w="0"/>
              <a:solidFill>
                <a:schemeClr val="bg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DF0FC00-24A4-4170-8CE3-BCE0E89FCD0D}"/>
              </a:ext>
            </a:extLst>
          </p:cNvPr>
          <p:cNvSpPr/>
          <p:nvPr/>
        </p:nvSpPr>
        <p:spPr>
          <a:xfrm>
            <a:off x="3268980" y="402771"/>
            <a:ext cx="11910060" cy="67432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0CACC56-129A-4CF1-BA57-6026FD211B12}"/>
              </a:ext>
            </a:extLst>
          </p:cNvPr>
          <p:cNvSpPr/>
          <p:nvPr/>
        </p:nvSpPr>
        <p:spPr>
          <a:xfrm>
            <a:off x="457200" y="1194963"/>
            <a:ext cx="2811780" cy="1822557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2C1326-2E06-4BD4-9B2D-23EB55682745}"/>
              </a:ext>
            </a:extLst>
          </p:cNvPr>
          <p:cNvSpPr/>
          <p:nvPr/>
        </p:nvSpPr>
        <p:spPr>
          <a:xfrm>
            <a:off x="1132114" y="3463779"/>
            <a:ext cx="1628503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XÁC ĐỊNH CÁC THÀNH PHẦN CỦA TẤM THIỆP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5" grpId="1"/>
      <p:bldP spid="285" grpId="2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86" t="4237" r="38072" b="4228"/>
          <a:stretch/>
        </p:blipFill>
        <p:spPr>
          <a:xfrm>
            <a:off x="419455" y="435575"/>
            <a:ext cx="17544985" cy="94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F7B858-6D4C-4909-A212-74F712934FB5}"/>
              </a:ext>
            </a:extLst>
          </p:cNvPr>
          <p:cNvPicPr/>
          <p:nvPr/>
        </p:nvPicPr>
        <p:blipFill rotWithShape="1">
          <a:blip r:embed="rId4"/>
          <a:srcRect l="21574" t="32427" r="19074" b="44198"/>
          <a:stretch/>
        </p:blipFill>
        <p:spPr bwMode="auto">
          <a:xfrm>
            <a:off x="374633" y="307440"/>
            <a:ext cx="14888928" cy="385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2" name="Google Shape;162;p16"/>
          <p:cNvGrpSpPr/>
          <p:nvPr/>
        </p:nvGrpSpPr>
        <p:grpSpPr>
          <a:xfrm>
            <a:off x="5003582" y="2671935"/>
            <a:ext cx="8733930" cy="7226358"/>
            <a:chOff x="-437057" y="62399"/>
            <a:chExt cx="1718739" cy="2479894"/>
          </a:xfrm>
        </p:grpSpPr>
        <p:sp>
          <p:nvSpPr>
            <p:cNvPr id="163" name="Google Shape;163;p16"/>
            <p:cNvSpPr/>
            <p:nvPr/>
          </p:nvSpPr>
          <p:spPr>
            <a:xfrm>
              <a:off x="-437057" y="62399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428408" y="340872"/>
              <a:ext cx="1647530" cy="17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Thiệp chúc mừng thường được tặng vào những dịp vui vẻ, thể hiện tình cảm của người tặng.</a:t>
              </a:r>
            </a:p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Để tạo được thiệp chúc mừng phù hợp cần xác định chủ đề và những thành phần xuất hiện trong tấm thiệp.</a:t>
              </a:r>
              <a:endParaRPr sz="30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40654" y="386061"/>
            <a:ext cx="2808189" cy="3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66021">
            <a:off x="6597558" y="-157837"/>
            <a:ext cx="5459073" cy="42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id="{9ED59EBE-D699-4966-9D16-81F0691A6741}"/>
              </a:ext>
            </a:extLst>
          </p:cNvPr>
          <p:cNvSpPr/>
          <p:nvPr/>
        </p:nvSpPr>
        <p:spPr>
          <a:xfrm rot="2143209">
            <a:off x="10837482" y="5063496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id="{008F77CA-8DEA-47C1-AE67-55A3D3417DD1}"/>
              </a:ext>
            </a:extLst>
          </p:cNvPr>
          <p:cNvSpPr/>
          <p:nvPr/>
        </p:nvSpPr>
        <p:spPr>
          <a:xfrm rot="19211921">
            <a:off x="8264241" y="7402890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439CBBED-3FEC-408E-8335-80F669721784}"/>
              </a:ext>
            </a:extLst>
          </p:cNvPr>
          <p:cNvSpPr/>
          <p:nvPr/>
        </p:nvSpPr>
        <p:spPr>
          <a:xfrm rot="1042782">
            <a:off x="5637796" y="2671418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25">
            <a:extLst>
              <a:ext uri="{FF2B5EF4-FFF2-40B4-BE49-F238E27FC236}">
                <a16:creationId xmlns:a16="http://schemas.microsoft.com/office/drawing/2014/main" id="{5D468E6C-385D-4570-9BEF-9BB822518566}"/>
              </a:ext>
            </a:extLst>
          </p:cNvPr>
          <p:cNvSpPr/>
          <p:nvPr/>
        </p:nvSpPr>
        <p:spPr>
          <a:xfrm rot="1173592">
            <a:off x="10962614" y="8186165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F7A8D0E-1D0D-4961-81DF-844D8DE8BC30}"/>
              </a:ext>
            </a:extLst>
          </p:cNvPr>
          <p:cNvSpPr/>
          <p:nvPr/>
        </p:nvSpPr>
        <p:spPr>
          <a:xfrm>
            <a:off x="712129" y="430868"/>
            <a:ext cx="16863742" cy="911637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thường được sử dụng để gửi đến người thân, bạn bè, </a:t>
            </a:r>
          </a:p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 nhân một dịp đặc biệt như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nhật, ngày Nhà giáo Việt </a:t>
            </a:r>
          </a:p>
          <a:p>
            <a:pPr algn="just"/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Nam, ngày Quốc tế Phụ nữ, ngày Tết</a:t>
            </a:r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 dung của tấm thiệp được thể hiện qua các thành phần như hình ảnh, văn bản,... </a:t>
            </a:r>
            <a:r>
              <a:rPr lang="vi-VN" sz="35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sinh nhật thường có hình nến, bánh, bóng bay,... và dòng chữ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“Chúc mừng sinh nhật”.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chúc mừng ngày Nhà giáo thường có hình hoa, những lời tri ân thầy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giáo,...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Thiệp chúc mừng năm mới thường có hình phong bao lì xì, hình con giáp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năm mới,... và dòng chữ “Chúc mừng năm mới”.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487223" y="1432073"/>
            <a:ext cx="16612654" cy="7815641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37315">
            <a:off x="14907266" y="7809998"/>
            <a:ext cx="3274866" cy="232217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632425" y="388524"/>
            <a:ext cx="16262204" cy="105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ghép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tên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chủ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phù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hợp</a:t>
            </a:r>
            <a:endParaRPr sz="5000" dirty="0"/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 l="54851" t="32517" r="25265" b="32186"/>
          <a:stretch/>
        </p:blipFill>
        <p:spPr>
          <a:xfrm>
            <a:off x="0" y="739359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8BF88-0862-4E3F-BD1B-238BF8695494}"/>
              </a:ext>
            </a:extLst>
          </p:cNvPr>
          <p:cNvSpPr txBox="1"/>
          <p:nvPr/>
        </p:nvSpPr>
        <p:spPr>
          <a:xfrm>
            <a:off x="3490430" y="6215717"/>
            <a:ext cx="10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2778E-C66D-4B22-889F-DBA9BB946E3B}"/>
              </a:ext>
            </a:extLst>
          </p:cNvPr>
          <p:cNvSpPr txBox="1"/>
          <p:nvPr/>
        </p:nvSpPr>
        <p:spPr>
          <a:xfrm>
            <a:off x="7044155" y="5392028"/>
            <a:ext cx="34987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341F8-90FB-482F-9A32-539E8207CE04}"/>
              </a:ext>
            </a:extLst>
          </p:cNvPr>
          <p:cNvSpPr txBox="1"/>
          <p:nvPr/>
        </p:nvSpPr>
        <p:spPr>
          <a:xfrm>
            <a:off x="2507486" y="5318527"/>
            <a:ext cx="40181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7AA34-5028-42ED-AA22-9D7E319794E4}"/>
              </a:ext>
            </a:extLst>
          </p:cNvPr>
          <p:cNvSpPr txBox="1"/>
          <p:nvPr/>
        </p:nvSpPr>
        <p:spPr>
          <a:xfrm>
            <a:off x="11016671" y="5512581"/>
            <a:ext cx="46335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4B045-8E2C-4AFF-8E63-CF78CF295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733" y="1639619"/>
            <a:ext cx="13705587" cy="3670009"/>
          </a:xfrm>
          <a:prstGeom prst="rect">
            <a:avLst/>
          </a:prstGeom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6">
            <a:alphaModFix/>
          </a:blip>
          <a:srcRect l="34325" t="27033" r="54253" b="25976"/>
          <a:stretch/>
        </p:blipFill>
        <p:spPr>
          <a:xfrm>
            <a:off x="459850" y="564844"/>
            <a:ext cx="1682102" cy="389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2356">
            <a:off x="561809" y="7488264"/>
            <a:ext cx="3809425" cy="28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-2499259" y="3284447"/>
            <a:ext cx="12100459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b)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khung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cho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endParaRPr sz="3500" dirty="0"/>
          </a:p>
        </p:txBody>
      </p:sp>
      <p:sp>
        <p:nvSpPr>
          <p:cNvPr id="384" name="Google Shape;384;p22"/>
          <p:cNvSpPr txBox="1"/>
          <p:nvPr/>
        </p:nvSpPr>
        <p:spPr>
          <a:xfrm>
            <a:off x="-3147261" y="1203256"/>
            <a:ext cx="16979006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a)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Xác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định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ảnh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trong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:</a:t>
            </a:r>
            <a:endParaRPr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96FB3-BC92-44C2-8B85-A1D742734E9E}"/>
              </a:ext>
            </a:extLst>
          </p:cNvPr>
          <p:cNvSpPr txBox="1"/>
          <p:nvPr/>
        </p:nvSpPr>
        <p:spPr>
          <a:xfrm>
            <a:off x="8686800" y="46808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89838-6BB6-4CA6-B3B1-B51EE48805CD}"/>
              </a:ext>
            </a:extLst>
          </p:cNvPr>
          <p:cNvSpPr txBox="1"/>
          <p:nvPr/>
        </p:nvSpPr>
        <p:spPr>
          <a:xfrm>
            <a:off x="1458686" y="236963"/>
            <a:ext cx="15283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VỤ:Tạo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2B0D9-79F5-4212-9FA6-9F45F6DF6F03}"/>
              </a:ext>
            </a:extLst>
          </p:cNvPr>
          <p:cNvSpPr/>
          <p:nvPr/>
        </p:nvSpPr>
        <p:spPr>
          <a:xfrm>
            <a:off x="1046374" y="1927886"/>
            <a:ext cx="16195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0652B-B1F1-46CC-A526-B4050E9BBC5B}"/>
              </a:ext>
            </a:extLst>
          </p:cNvPr>
          <p:cNvSpPr txBox="1"/>
          <p:nvPr/>
        </p:nvSpPr>
        <p:spPr>
          <a:xfrm>
            <a:off x="801861" y="4168561"/>
            <a:ext cx="16402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+mj-lt"/>
              </a:rPr>
              <a:t>Bước 1:</a:t>
            </a:r>
            <a:r>
              <a:rPr lang="vi-VN" sz="4000" dirty="0">
                <a:latin typeface="+mj-lt"/>
              </a:rPr>
              <a:t>Chọn công cụ vẽ hình chữ nhật </a:t>
            </a:r>
            <a:r>
              <a:rPr lang="en-US" sz="4000" b="1" dirty="0">
                <a:latin typeface="+mj-lt"/>
              </a:rPr>
              <a:t>R</a:t>
            </a:r>
            <a:r>
              <a:rPr lang="vi-VN" sz="4000" b="1" dirty="0">
                <a:latin typeface="+mj-lt"/>
              </a:rPr>
              <a:t>ectangle</a:t>
            </a:r>
            <a:r>
              <a:rPr lang="en-US" sz="4000" b="1" dirty="0">
                <a:latin typeface="+mj-lt"/>
              </a:rPr>
              <a:t>        =&gt; </a:t>
            </a:r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vẽ</a:t>
            </a:r>
            <a:r>
              <a:rPr lang="en-US" sz="4000" dirty="0">
                <a:latin typeface="+mj-lt"/>
              </a:rPr>
              <a:t>,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tím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nhạt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/>
              <a:t>=&gt;</a:t>
            </a:r>
            <a:r>
              <a:rPr lang="vi-VN" sz="4000" b="1" dirty="0"/>
              <a:t> </a:t>
            </a:r>
            <a:r>
              <a:rPr lang="vi-VN" sz="4000" dirty="0"/>
              <a:t>nháy chuột vào mũi tên bên dưới lệnh </a:t>
            </a:r>
            <a:r>
              <a:rPr lang="vi-VN" sz="4000" b="1" dirty="0"/>
              <a:t>Size</a:t>
            </a:r>
            <a:r>
              <a:rPr lang="en-US" sz="4000" b="1" dirty="0"/>
              <a:t>       </a:t>
            </a:r>
          </a:p>
          <a:p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chọn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nét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dày nhất, kéo thả chuột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/>
              <a:t>=&gt;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tạo thành một hình chữ nhật có kích thước lớn làm khung cho tấm thiệp</a:t>
            </a:r>
            <a:endParaRPr lang="en-US" sz="4000" b="1" dirty="0">
              <a:latin typeface="+mj-lt"/>
            </a:endParaRPr>
          </a:p>
        </p:txBody>
      </p:sp>
      <p:pic>
        <p:nvPicPr>
          <p:cNvPr id="54" name="Image 1234">
            <a:extLst>
              <a:ext uri="{FF2B5EF4-FFF2-40B4-BE49-F238E27FC236}">
                <a16:creationId xmlns:a16="http://schemas.microsoft.com/office/drawing/2014/main" id="{B6AB280F-F102-4B6F-9BC1-9F263D9B743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6059" y="3819786"/>
            <a:ext cx="914400" cy="966389"/>
          </a:xfrm>
          <a:prstGeom prst="rect">
            <a:avLst/>
          </a:prstGeom>
        </p:spPr>
      </p:pic>
      <p:pic>
        <p:nvPicPr>
          <p:cNvPr id="55" name="Image 1235">
            <a:extLst>
              <a:ext uri="{FF2B5EF4-FFF2-40B4-BE49-F238E27FC236}">
                <a16:creationId xmlns:a16="http://schemas.microsoft.com/office/drawing/2014/main" id="{5C3DF013-8904-458D-AD49-122FDF75062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76320" y="4829436"/>
            <a:ext cx="928295" cy="1259188"/>
          </a:xfrm>
          <a:prstGeom prst="rect">
            <a:avLst/>
          </a:prstGeom>
        </p:spPr>
      </p:pic>
      <p:pic>
        <p:nvPicPr>
          <p:cNvPr id="56" name="Image 1241">
            <a:extLst>
              <a:ext uri="{FF2B5EF4-FFF2-40B4-BE49-F238E27FC236}">
                <a16:creationId xmlns:a16="http://schemas.microsoft.com/office/drawing/2014/main" id="{CCB284A8-BC2D-4AB8-AF27-4E79ED61D50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1490" y="6747450"/>
            <a:ext cx="4751829" cy="3402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699FA-DCFF-4BF3-B594-8E5C47D086B4}"/>
              </a:ext>
            </a:extLst>
          </p:cNvPr>
          <p:cNvSpPr/>
          <p:nvPr/>
        </p:nvSpPr>
        <p:spPr>
          <a:xfrm>
            <a:off x="4107702" y="2429623"/>
            <a:ext cx="104271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2.THỰC HÀNH TẠO THIỆP CHÚC MỪNG SINH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84" grpId="0"/>
      <p:bldP spid="5" grpId="0"/>
      <p:bldP spid="6" grpId="0"/>
      <p:bldP spid="7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64102" y="331836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09606" y="5700334"/>
            <a:ext cx="4739087" cy="42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478267">
            <a:off x="240076" y="400768"/>
            <a:ext cx="2605947" cy="16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A55F6-88B4-4E3E-AFAF-97164C7C8DC9}"/>
              </a:ext>
            </a:extLst>
          </p:cNvPr>
          <p:cNvSpPr txBox="1"/>
          <p:nvPr/>
        </p:nvSpPr>
        <p:spPr>
          <a:xfrm>
            <a:off x="3086100" y="653143"/>
            <a:ext cx="8931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2: </a:t>
            </a:r>
            <a:r>
              <a:rPr lang="vi-VN" sz="4000" dirty="0">
                <a:latin typeface="+mj-lt"/>
              </a:rPr>
              <a:t>Chọn ô màu đỏ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chọn nét vẽ dày thứ hai , kéo thả chuột trên trang vẽ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tạo một hình chữ nhật màu đỏ bao quanh hình chữ nhật màu tím nhạt </a:t>
            </a:r>
            <a:endParaRPr lang="en-US" sz="4000" dirty="0">
              <a:latin typeface="+mj-lt"/>
            </a:endParaRPr>
          </a:p>
        </p:txBody>
      </p:sp>
      <p:pic>
        <p:nvPicPr>
          <p:cNvPr id="31" name="Image 1242">
            <a:extLst>
              <a:ext uri="{FF2B5EF4-FFF2-40B4-BE49-F238E27FC236}">
                <a16:creationId xmlns:a16="http://schemas.microsoft.com/office/drawing/2014/main" id="{59540BA7-740C-41E0-AA63-B2457535CA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45111" y="526962"/>
            <a:ext cx="3846483" cy="2806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222FB-8C30-45FC-82AD-FE78666657E0}"/>
              </a:ext>
            </a:extLst>
          </p:cNvPr>
          <p:cNvSpPr txBox="1"/>
          <p:nvPr/>
        </p:nvSpPr>
        <p:spPr>
          <a:xfrm>
            <a:off x="6335485" y="3770569"/>
            <a:ext cx="10688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3: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dirty="0">
                <a:latin typeface="+mj-lt"/>
              </a:rPr>
              <a:t>Chọn công cụ vẽ hình trái tim </a:t>
            </a:r>
            <a:r>
              <a:rPr lang="vi-VN" sz="4000" b="1" dirty="0">
                <a:latin typeface="+mj-lt"/>
              </a:rPr>
              <a:t>Heart</a:t>
            </a:r>
            <a:r>
              <a:rPr lang="en-US" sz="4000" b="1" dirty="0">
                <a:latin typeface="+mj-lt"/>
              </a:rPr>
              <a:t>        =&gt; </a:t>
            </a:r>
            <a:r>
              <a:rPr lang="vi-VN" sz="4000" i="1" dirty="0">
                <a:latin typeface="+mj-lt"/>
              </a:rPr>
              <a:t>vẽ bốn hình trái tim ở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viền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trên của khung</a:t>
            </a:r>
            <a:endParaRPr lang="en-US" sz="4000" i="1" dirty="0">
              <a:latin typeface="+mj-lt"/>
            </a:endParaRPr>
          </a:p>
          <a:p>
            <a:r>
              <a:rPr lang="vi-VN" sz="4000" i="1" dirty="0">
                <a:solidFill>
                  <a:srgbClr val="FF0000"/>
                </a:solidFill>
                <a:latin typeface="+mj-lt"/>
              </a:rPr>
              <a:t>Lưu ý: Để thuận tiện cho việc sao chép, hình muốn sao chép phải vẽ ở vùng trống.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  <a:p>
            <a:endParaRPr lang="en-US" sz="4000" i="1" dirty="0">
              <a:latin typeface="+mj-lt"/>
            </a:endParaRPr>
          </a:p>
        </p:txBody>
      </p:sp>
      <p:pic>
        <p:nvPicPr>
          <p:cNvPr id="33" name="Image 1236">
            <a:extLst>
              <a:ext uri="{FF2B5EF4-FFF2-40B4-BE49-F238E27FC236}">
                <a16:creationId xmlns:a16="http://schemas.microsoft.com/office/drawing/2014/main" id="{02CB7C3C-C625-4F50-88A6-EE5E09152F0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56712" y="3674038"/>
            <a:ext cx="968602" cy="902380"/>
          </a:xfrm>
          <a:prstGeom prst="rect">
            <a:avLst/>
          </a:prstGeom>
        </p:spPr>
      </p:pic>
      <p:pic>
        <p:nvPicPr>
          <p:cNvPr id="34" name="Image 1243">
            <a:extLst>
              <a:ext uri="{FF2B5EF4-FFF2-40B4-BE49-F238E27FC236}">
                <a16:creationId xmlns:a16="http://schemas.microsoft.com/office/drawing/2014/main" id="{E7733A6C-1F51-44EF-B2DB-2509D918F10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2686" y="3460049"/>
            <a:ext cx="4401235" cy="2554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26146-5191-432C-B539-E8343B686DF6}"/>
              </a:ext>
            </a:extLst>
          </p:cNvPr>
          <p:cNvSpPr txBox="1"/>
          <p:nvPr/>
        </p:nvSpPr>
        <p:spPr>
          <a:xfrm>
            <a:off x="1981200" y="6325114"/>
            <a:ext cx="11582400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c)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chùm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bóng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bay:</a:t>
            </a:r>
            <a:endParaRPr lang="en-US" sz="4000" dirty="0"/>
          </a:p>
          <a:p>
            <a:r>
              <a:rPr lang="vi-VN" sz="4000" dirty="0">
                <a:latin typeface="+mj-lt"/>
              </a:rPr>
              <a:t>Thực hiện các bước tương tự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2 </a:t>
            </a:r>
            <a:r>
              <a:rPr lang="vi-VN" sz="4000" dirty="0">
                <a:latin typeface="+mj-lt"/>
              </a:rPr>
              <a:t>và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3</a:t>
            </a:r>
            <a:r>
              <a:rPr lang="vi-VN" sz="4000" dirty="0">
                <a:latin typeface="+mj-lt"/>
              </a:rPr>
              <a:t> ở Bài 8a để tạo chùm bóng bay nhiều màu.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240506" y="0"/>
            <a:ext cx="18231683" cy="9875520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3055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B2D5BB-3E49-4758-A5C4-F36249D88642}"/>
              </a:ext>
            </a:extLst>
          </p:cNvPr>
          <p:cNvSpPr/>
          <p:nvPr/>
        </p:nvSpPr>
        <p:spPr>
          <a:xfrm>
            <a:off x="449879" y="186161"/>
            <a:ext cx="5631671" cy="847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d) 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mừng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27C40-44E7-410E-9C72-59E215646816}"/>
              </a:ext>
            </a:extLst>
          </p:cNvPr>
          <p:cNvSpPr txBox="1"/>
          <p:nvPr/>
        </p:nvSpPr>
        <p:spPr>
          <a:xfrm>
            <a:off x="449879" y="1338152"/>
            <a:ext cx="10682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         =&gt;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SINH NHẬT.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chọn phông chữ, cỡ chữ, màu chữ cho lời chúc bằng các thao tác tương tự trong phần mềm soạn thảo văn bản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Khi nhập đoạn văn bản xong, em cần định dạng ngay cho đoạn văn bản đó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1245">
            <a:extLst>
              <a:ext uri="{FF2B5EF4-FFF2-40B4-BE49-F238E27FC236}">
                <a16:creationId xmlns:a16="http://schemas.microsoft.com/office/drawing/2014/main" id="{4F66A73D-9C2D-4456-8F19-15FBBECE2C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6094" y="1317144"/>
            <a:ext cx="965563" cy="678095"/>
          </a:xfrm>
          <a:prstGeom prst="rect">
            <a:avLst/>
          </a:prstGeom>
        </p:spPr>
      </p:pic>
      <p:pic>
        <p:nvPicPr>
          <p:cNvPr id="22" name="Image 1244">
            <a:extLst>
              <a:ext uri="{FF2B5EF4-FFF2-40B4-BE49-F238E27FC236}">
                <a16:creationId xmlns:a16="http://schemas.microsoft.com/office/drawing/2014/main" id="{6CDE911C-39C5-4F53-AA65-D7D5715B723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4041" y="957691"/>
            <a:ext cx="4851615" cy="3570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F284-1223-45A7-B07E-B04021825EC4}"/>
              </a:ext>
            </a:extLst>
          </p:cNvPr>
          <p:cNvSpPr txBox="1"/>
          <p:nvPr/>
        </p:nvSpPr>
        <p:spPr>
          <a:xfrm>
            <a:off x="7032172" y="6637051"/>
            <a:ext cx="11255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Paytone One"/>
              </a:rPr>
              <a:t>e) </a:t>
            </a:r>
            <a:r>
              <a:rPr lang="vi-VN" sz="4000" dirty="0">
                <a:latin typeface="Paytone One"/>
              </a:rPr>
              <a:t>Lưu tệp</a:t>
            </a:r>
            <a:endParaRPr lang="en-US" sz="4000" b="1" i="1" dirty="0">
              <a:latin typeface="+mj-lt"/>
            </a:endParaRPr>
          </a:p>
          <a:p>
            <a:r>
              <a:rPr lang="vi-VN" sz="4000" dirty="0">
                <a:latin typeface="+mj-lt"/>
              </a:rPr>
              <a:t>Lưu lại tệp với tên ThiepMungSinhNhat.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19798" y="269509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4" name="Google Shape;624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85599" y="590153"/>
            <a:ext cx="11089314" cy="38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61538" y="5085837"/>
            <a:ext cx="11089315" cy="43194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 txBox="1"/>
          <p:nvPr/>
        </p:nvSpPr>
        <p:spPr>
          <a:xfrm>
            <a:off x="959205" y="1564346"/>
            <a:ext cx="914499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61a.</a:t>
            </a:r>
            <a:endParaRPr dirty="0"/>
          </a:p>
        </p:txBody>
      </p:sp>
      <p:sp>
        <p:nvSpPr>
          <p:cNvPr id="631" name="Google Shape;631;p32"/>
          <p:cNvSpPr txBox="1"/>
          <p:nvPr/>
        </p:nvSpPr>
        <p:spPr>
          <a:xfrm>
            <a:off x="1111194" y="5820342"/>
            <a:ext cx="9818535" cy="18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thêm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ngôi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sao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đã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Luyện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tập</a:t>
            </a:r>
            <a:r>
              <a:rPr lang="en-US" sz="3000">
                <a:latin typeface="Paytone One"/>
                <a:ea typeface="Paytone One"/>
                <a:cs typeface="Paytone One"/>
                <a:sym typeface="Paytone One"/>
              </a:rPr>
              <a:t> 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61b</a:t>
            </a:r>
            <a:endParaRPr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632B2F1-55D5-4B81-8107-073EFADCE3D6}"/>
              </a:ext>
            </a:extLst>
          </p:cNvPr>
          <p:cNvPicPr/>
          <p:nvPr/>
        </p:nvPicPr>
        <p:blipFill rotWithShape="1">
          <a:blip r:embed="rId4"/>
          <a:srcRect l="58055" t="24856" r="25000" b="46008"/>
          <a:stretch/>
        </p:blipFill>
        <p:spPr bwMode="auto">
          <a:xfrm>
            <a:off x="12763730" y="590153"/>
            <a:ext cx="4572544" cy="372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3EB0F5-254D-4332-ABB0-26DF578F0493}"/>
              </a:ext>
            </a:extLst>
          </p:cNvPr>
          <p:cNvPicPr/>
          <p:nvPr/>
        </p:nvPicPr>
        <p:blipFill rotWithShape="1">
          <a:blip r:embed="rId4"/>
          <a:srcRect l="58426" t="53004" r="25463" b="20000"/>
          <a:stretch/>
        </p:blipFill>
        <p:spPr bwMode="auto">
          <a:xfrm>
            <a:off x="13016775" y="5193730"/>
            <a:ext cx="4160031" cy="3928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7292360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252" y="646296"/>
            <a:ext cx="11370707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>
            <a:off x="381660" y="6715872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4899005" y="3192045"/>
            <a:ext cx="8893607" cy="312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 YOU !!! </a:t>
            </a:r>
          </a:p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latin typeface="Paytone One"/>
                <a:sym typeface="Paytone One"/>
              </a:rPr>
              <a:t>Any question ???</a:t>
            </a:r>
            <a:endParaRPr sz="8000"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414633" y="1117133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724</Words>
  <Application>Microsoft Office PowerPoint</Application>
  <PresentationFormat>Custom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STD_NGOC</cp:lastModifiedBy>
  <cp:revision>25</cp:revision>
  <dcterms:modified xsi:type="dcterms:W3CDTF">2025-03-26T09:18:40Z</dcterms:modified>
</cp:coreProperties>
</file>