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66" r:id="rId2"/>
    <p:sldId id="3072" r:id="rId3"/>
    <p:sldId id="3141" r:id="rId4"/>
    <p:sldId id="3037" r:id="rId5"/>
    <p:sldId id="3142" r:id="rId6"/>
    <p:sldId id="3143" r:id="rId7"/>
    <p:sldId id="3129" r:id="rId8"/>
    <p:sldId id="3130" r:id="rId9"/>
    <p:sldId id="3131" r:id="rId10"/>
    <p:sldId id="3128" r:id="rId11"/>
    <p:sldId id="3124" r:id="rId12"/>
    <p:sldId id="3125"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2.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2.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7.png"/><Relationship Id="rId4" Type="http://schemas.openxmlformats.org/officeDocument/2006/relationships/image" Target="../media/image36.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descr="Application&#10;&#10;Description automatically generated with low confidence">
            <a:extLst>
              <a:ext uri="{FF2B5EF4-FFF2-40B4-BE49-F238E27FC236}">
                <a16:creationId xmlns:a16="http://schemas.microsoft.com/office/drawing/2014/main" id="{8B3E0FB8-E459-4BB0-92B6-7E324CEA4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2873"/>
            <a:ext cx="9469285" cy="1232602"/>
          </a:xfrm>
          <a:prstGeom prst="rect">
            <a:avLst/>
          </a:prstGeom>
        </p:spPr>
      </p:pic>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32" name="Picture 31" descr="Graphical user interface&#10;&#10;Description automatically generated with medium confidence">
            <a:extLst>
              <a:ext uri="{FF2B5EF4-FFF2-40B4-BE49-F238E27FC236}">
                <a16:creationId xmlns:a16="http://schemas.microsoft.com/office/drawing/2014/main" id="{39E44C2D-8F31-4D50-9538-11CF5EE48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54" y="1737517"/>
            <a:ext cx="9154733" cy="175479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8" name="Picture 7">
            <a:extLst>
              <a:ext uri="{FF2B5EF4-FFF2-40B4-BE49-F238E27FC236}">
                <a16:creationId xmlns:a16="http://schemas.microsoft.com/office/drawing/2014/main" id="{8209F603-4C99-4A65-920A-0DCC6CA8D2B7}"/>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12"/>
          <a:stretch>
            <a:fillRect/>
          </a:stretch>
        </p:blipFill>
        <p:spPr>
          <a:xfrm>
            <a:off x="121559" y="2458656"/>
            <a:ext cx="589731" cy="520622"/>
          </a:xfrm>
          <a:prstGeom prst="rect">
            <a:avLst/>
          </a:prstGeom>
        </p:spPr>
      </p:pic>
      <p:sp>
        <p:nvSpPr>
          <p:cNvPr id="10" name="Rectangle 9"/>
          <p:cNvSpPr/>
          <p:nvPr/>
        </p:nvSpPr>
        <p:spPr>
          <a:xfrm>
            <a:off x="2847529" y="5004152"/>
            <a:ext cx="6096000" cy="830997"/>
          </a:xfrm>
          <a:prstGeom prst="rect">
            <a:avLst/>
          </a:prstGeom>
        </p:spPr>
        <p:txBody>
          <a:bodyPr>
            <a:spAutoFit/>
          </a:bodyPr>
          <a:lstStyle/>
          <a:p>
            <a:pPr algn="ctr"/>
            <a:r>
              <a:rPr lang="en-US" sz="2400" b="1">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GV: Dương Thị Bích Ngọc</a:t>
            </a:r>
          </a:p>
          <a:p>
            <a:pPr algn="ctr"/>
            <a:r>
              <a:rPr lang="en-US" sz="2400" b="1">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Trường: Tiểu học Quang Trung</a:t>
            </a:r>
            <a:endParaRPr lang="en-US" sz="24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Khi có thông tin cá nhân của em hoặc gia đình em thì người xấu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a:t>
            </a:r>
          </a:p>
        </p:txBody>
      </p:sp>
      <p:sp>
        <p:nvSpPr>
          <p:cNvPr id="4" name="Rectangle 3">
            <a:extLst>
              <a:ext uri="{FF2B5EF4-FFF2-40B4-BE49-F238E27FC236}">
                <a16:creationId xmlns:a16="http://schemas.microsoft.com/office/drawing/2014/main" id="{5D9A1839-3388-45F5-9F22-2C3960116CFC}"/>
              </a:ext>
            </a:extLst>
          </p:cNvPr>
          <p:cNvSpPr/>
          <p:nvPr/>
        </p:nvSpPr>
        <p:spPr>
          <a:xfrm>
            <a:off x="1968581" y="1247994"/>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en-US" sz="2000">
                <a:latin typeface="UTM Avo" panose="02040603050506020204" pitchFamily="18" charset="0"/>
                <a:cs typeface="Times New Roman" panose="02020603050405020304" pitchFamily="18" charset="0"/>
              </a:rPr>
              <a:t>Tìm đến em để thực hiện ý đồ xấu.</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968581" y="1741142"/>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Đăng tin nói xấu em hay gia đình em trên Internet.</a:t>
            </a: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968581" y="2234290"/>
            <a:ext cx="957137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sz="2000">
                <a:latin typeface="UTM Avo" panose="02040603050506020204" pitchFamily="18" charset="0"/>
                <a:cs typeface="Times New Roman" panose="02020603050405020304" pitchFamily="18" charset="0"/>
              </a:rPr>
              <a:t>Mạo danh em hoặc các thành viên trong gia đình em để làm việc xấu.</a:t>
            </a:r>
          </a:p>
        </p:txBody>
      </p:sp>
      <p:sp>
        <p:nvSpPr>
          <p:cNvPr id="10" name="Rectangle 9">
            <a:extLst>
              <a:ext uri="{FF2B5EF4-FFF2-40B4-BE49-F238E27FC236}">
                <a16:creationId xmlns:a16="http://schemas.microsoft.com/office/drawing/2014/main" id="{9FB3967A-9058-4772-9CA8-C01D349EB71C}"/>
              </a:ext>
            </a:extLst>
          </p:cNvPr>
          <p:cNvSpPr/>
          <p:nvPr/>
        </p:nvSpPr>
        <p:spPr>
          <a:xfrm>
            <a:off x="1968581" y="2727438"/>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Tất cả các ý trên. </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AF4FC9A-9FA3-435E-AD7A-43994F0DEA58}"/>
              </a:ext>
            </a:extLst>
          </p:cNvPr>
          <p:cNvSpPr/>
          <p:nvPr/>
        </p:nvSpPr>
        <p:spPr>
          <a:xfrm>
            <a:off x="1569007" y="3390840"/>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không nên chia sẻ rộng rãi trên Internet những thông tin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a:t>
            </a:r>
          </a:p>
        </p:txBody>
      </p:sp>
      <p:sp>
        <p:nvSpPr>
          <p:cNvPr id="12" name="Rectangle 11">
            <a:extLst>
              <a:ext uri="{FF2B5EF4-FFF2-40B4-BE49-F238E27FC236}">
                <a16:creationId xmlns:a16="http://schemas.microsoft.com/office/drawing/2014/main" id="{8C438BC7-84D1-40C9-B369-0288DE134CEE}"/>
              </a:ext>
            </a:extLst>
          </p:cNvPr>
          <p:cNvSpPr/>
          <p:nvPr/>
        </p:nvSpPr>
        <p:spPr>
          <a:xfrm>
            <a:off x="1968581" y="3883988"/>
            <a:ext cx="4127419" cy="1873654"/>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 Họ tên, địa chỉ của nhà em;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Bài thơ em thích</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Số điện thoại của bố</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Nơi làm việc của mẹ.</a:t>
            </a:r>
          </a:p>
        </p:txBody>
      </p:sp>
      <p:sp>
        <p:nvSpPr>
          <p:cNvPr id="13" name="Oval 12">
            <a:extLst>
              <a:ext uri="{FF2B5EF4-FFF2-40B4-BE49-F238E27FC236}">
                <a16:creationId xmlns:a16="http://schemas.microsoft.com/office/drawing/2014/main" id="{81D2E612-5D18-42CC-AB1B-C2337D5A6BE3}"/>
              </a:ext>
            </a:extLst>
          </p:cNvPr>
          <p:cNvSpPr/>
          <p:nvPr/>
        </p:nvSpPr>
        <p:spPr>
          <a:xfrm>
            <a:off x="1947799" y="27977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kể tên ba ví dụ về thông tin của cá nhân hay gia đình có thể được</a:t>
            </a:r>
          </a:p>
          <a:p>
            <a:pPr algn="just" defTabSz="342900">
              <a:lnSpc>
                <a:spcPct val="150000"/>
              </a:lnSpc>
            </a:pPr>
            <a:r>
              <a:rPr lang="vi-VN" sz="2200">
                <a:latin typeface="UTM Avo" panose="02040603050506020204" pitchFamily="18" charset="0"/>
                <a:cs typeface="Times New Roman" panose="02020603050405020304" pitchFamily="18" charset="0"/>
              </a:rPr>
              <a:t>lưu trữ trong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2508994"/>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mục ở cột A với một mục thích hợp ở cột B</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F95D7B2-33E0-4CBF-83B5-035634BE1C71}"/>
              </a:ext>
            </a:extLst>
          </p:cNvPr>
          <p:cNvPicPr>
            <a:picLocks noChangeAspect="1"/>
          </p:cNvPicPr>
          <p:nvPr/>
        </p:nvPicPr>
        <p:blipFill>
          <a:blip r:embed="rId5"/>
          <a:stretch>
            <a:fillRect/>
          </a:stretch>
        </p:blipFill>
        <p:spPr>
          <a:xfrm>
            <a:off x="1054671" y="3167094"/>
            <a:ext cx="9192938" cy="3280776"/>
          </a:xfrm>
          <a:prstGeom prst="rect">
            <a:avLst/>
          </a:prstGeom>
        </p:spPr>
      </p:pic>
      <p:sp>
        <p:nvSpPr>
          <p:cNvPr id="8" name="Rectangle 7">
            <a:extLst>
              <a:ext uri="{FF2B5EF4-FFF2-40B4-BE49-F238E27FC236}">
                <a16:creationId xmlns:a16="http://schemas.microsoft.com/office/drawing/2014/main" id="{A1CB5A6C-7445-41BC-9780-E8DF8602B0B0}"/>
              </a:ext>
            </a:extLst>
          </p:cNvPr>
          <p:cNvSpPr/>
          <p:nvPr/>
        </p:nvSpPr>
        <p:spPr>
          <a:xfrm>
            <a:off x="10404050" y="3701642"/>
            <a:ext cx="1152305" cy="1291892"/>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Nếu gia đình em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sử dụng máy tính, em hãy thảo luận với bố mẹ để cùng</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nhau thống nhất 3 đến 5 điều lưu ý cho cả gia đình khi trao đổi thông tin qua</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máy tính. </a:t>
            </a:r>
          </a:p>
        </p:txBody>
      </p:sp>
      <p:sp>
        <p:nvSpPr>
          <p:cNvPr id="8" name="Rectangle 7">
            <a:extLst>
              <a:ext uri="{FF2B5EF4-FFF2-40B4-BE49-F238E27FC236}">
                <a16:creationId xmlns:a16="http://schemas.microsoft.com/office/drawing/2014/main" id="{D1E6D449-C9F1-4CD1-8C89-17CB6A075213}"/>
              </a:ext>
            </a:extLst>
          </p:cNvPr>
          <p:cNvSpPr/>
          <p:nvPr/>
        </p:nvSpPr>
        <p:spPr>
          <a:xfrm>
            <a:off x="1002347" y="3682482"/>
            <a:ext cx="10187303"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kể ví dụ về hậu quả của việc lộ thông tin cá nhân trên Internet mà</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biết. </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43469" y="2821718"/>
            <a:ext cx="4917233" cy="2261246"/>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74505" y="2934893"/>
            <a:ext cx="4514448" cy="1873654"/>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Kẻ trộm có thể đột nhập vào nhà chúng ta để lấy trộm đồ. Tương tự, người xấu cũng có thể truy cập vào máy tính của chúng ta đấy.</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71D6DFFB-1B1D-4F4A-8D66-09999C38F9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5819990" y="3930449"/>
            <a:ext cx="1521379" cy="2992865"/>
          </a:xfrm>
          <a:prstGeom prst="rect">
            <a:avLst/>
          </a:prstGeom>
        </p:spPr>
      </p:pic>
      <p:pic>
        <p:nvPicPr>
          <p:cNvPr id="17" name="Picture 16">
            <a:extLst>
              <a:ext uri="{FF2B5EF4-FFF2-40B4-BE49-F238E27FC236}">
                <a16:creationId xmlns:a16="http://schemas.microsoft.com/office/drawing/2014/main" id="{4BC03D4A-FC5A-47E7-8002-4DDB7073CD9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7400657" y="4032962"/>
            <a:ext cx="1699005" cy="2927551"/>
          </a:xfrm>
          <a:prstGeom prst="rect">
            <a:avLst/>
          </a:prstGeom>
        </p:spPr>
      </p:pic>
      <p:grpSp>
        <p:nvGrpSpPr>
          <p:cNvPr id="18" name="Group 17">
            <a:extLst>
              <a:ext uri="{FF2B5EF4-FFF2-40B4-BE49-F238E27FC236}">
                <a16:creationId xmlns:a16="http://schemas.microsoft.com/office/drawing/2014/main" id="{2B75CAAB-CB95-46B3-9AB0-DE9F195E4776}"/>
              </a:ext>
            </a:extLst>
          </p:cNvPr>
          <p:cNvGrpSpPr/>
          <p:nvPr/>
        </p:nvGrpSpPr>
        <p:grpSpPr>
          <a:xfrm>
            <a:off x="7805469" y="2052687"/>
            <a:ext cx="3937518" cy="1764412"/>
            <a:chOff x="1768766" y="4552258"/>
            <a:chExt cx="7300588" cy="1291045"/>
          </a:xfrm>
        </p:grpSpPr>
        <p:sp>
          <p:nvSpPr>
            <p:cNvPr id="19" name="Speech Bubble: Rectangle with Corners Rounded 18">
              <a:extLst>
                <a:ext uri="{FF2B5EF4-FFF2-40B4-BE49-F238E27FC236}">
                  <a16:creationId xmlns:a16="http://schemas.microsoft.com/office/drawing/2014/main" id="{1AE096F2-B87B-4D94-9B82-BA9FE525FB5C}"/>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20">
              <a:extLst>
                <a:ext uri="{FF2B5EF4-FFF2-40B4-BE49-F238E27FC236}">
                  <a16:creationId xmlns:a16="http://schemas.microsoft.com/office/drawing/2014/main" id="{2040BD9B-C2E5-4EC5-B470-2676EE705B37}"/>
                </a:ext>
              </a:extLst>
            </p:cNvPr>
            <p:cNvSpPr/>
            <p:nvPr/>
          </p:nvSpPr>
          <p:spPr>
            <a:xfrm>
              <a:off x="1856791" y="4552258"/>
              <a:ext cx="7212563" cy="1198985"/>
            </a:xfrm>
            <a:prstGeom prst="wedgeRoundRectCallout">
              <a:avLst>
                <a:gd name="adj1" fmla="val -43391"/>
                <a:gd name="adj2" fmla="val 7993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70407F7C-A9DB-48F8-BCDA-F6DFEF77AA94}"/>
              </a:ext>
            </a:extLst>
          </p:cNvPr>
          <p:cNvSpPr/>
          <p:nvPr/>
        </p:nvSpPr>
        <p:spPr>
          <a:xfrm>
            <a:off x="8017317" y="2115131"/>
            <a:ext cx="3513823" cy="1411990"/>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Đúng vậy. Chúng ta cần bảo vệ thông tin của mình và gia đình trong máy tính.</a:t>
            </a: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7"/>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LƯU TRỮ, TRAO ĐỔI THÔNG TIN </a:t>
            </a:r>
            <a:r>
              <a:rPr lang="en-US" sz="2800" b="1">
                <a:solidFill>
                  <a:srgbClr val="F03C69"/>
                </a:solidFill>
                <a:latin typeface="SVN-SAF" panose="02040603050506020204" pitchFamily="18" charset="0"/>
                <a:cs typeface="Times New Roman" panose="02020603050405020304" pitchFamily="18" charset="0"/>
              </a:rPr>
              <a:t>NHỜ</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64674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23566" y="1824969"/>
              <a:ext cx="10161037"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Những thông tin nào của em và gia đình có thể được lưu trữ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id="{2D29CC62-511B-439E-A355-894618BF9F67}"/>
              </a:ext>
            </a:extLst>
          </p:cNvPr>
          <p:cNvSpPr/>
          <p:nvPr/>
        </p:nvSpPr>
        <p:spPr>
          <a:xfrm>
            <a:off x="1015480" y="2437218"/>
            <a:ext cx="10161037"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Theo em, những thông tin lưu trữ trong máy tính có thể gửi cho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khác được không? Nếu có thì gửi bằng cách nào?</a:t>
            </a:r>
          </a:p>
        </p:txBody>
      </p:sp>
      <p:sp>
        <p:nvSpPr>
          <p:cNvPr id="24" name="Rectangle 23">
            <a:extLst>
              <a:ext uri="{FF2B5EF4-FFF2-40B4-BE49-F238E27FC236}">
                <a16:creationId xmlns:a16="http://schemas.microsoft.com/office/drawing/2014/main" id="{3C1232B9-DBE5-45C8-87F9-613EA6523724}"/>
              </a:ext>
            </a:extLst>
          </p:cNvPr>
          <p:cNvSpPr/>
          <p:nvPr/>
        </p:nvSpPr>
        <p:spPr>
          <a:xfrm>
            <a:off x="1015480" y="3853225"/>
            <a:ext cx="10149675"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Tuỳ mục đích sử dụng của mỗi người (học tập, làm việc, giải trí,...), nhiều thông tin của cá nhân em và gia đình có thể được lưu trữ trong máy tính, ví dụ :</a:t>
            </a: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6"/>
          <a:stretch>
            <a:fillRect/>
          </a:stretch>
        </p:blipFill>
        <p:spPr>
          <a:xfrm>
            <a:off x="1015480" y="3785132"/>
            <a:ext cx="689218" cy="653278"/>
          </a:xfrm>
          <a:prstGeom prst="rect">
            <a:avLst/>
          </a:prstGeom>
        </p:spPr>
      </p:pic>
      <p:pic>
        <p:nvPicPr>
          <p:cNvPr id="27" name="Picture 26">
            <a:extLst>
              <a:ext uri="{FF2B5EF4-FFF2-40B4-BE49-F238E27FC236}">
                <a16:creationId xmlns:a16="http://schemas.microsoft.com/office/drawing/2014/main" id="{DE3A35A0-7E95-4E40-AD26-17FA8579650F}"/>
              </a:ext>
            </a:extLst>
          </p:cNvPr>
          <p:cNvPicPr>
            <a:picLocks noChangeAspect="1"/>
          </p:cNvPicPr>
          <p:nvPr/>
        </p:nvPicPr>
        <p:blipFill>
          <a:blip r:embed="rId7"/>
          <a:stretch>
            <a:fillRect/>
          </a:stretch>
        </p:blipFill>
        <p:spPr>
          <a:xfrm>
            <a:off x="2001832" y="4904158"/>
            <a:ext cx="8176969" cy="1463167"/>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82652-6A32-4483-9DE4-7064FA11626E}"/>
              </a:ext>
            </a:extLst>
          </p:cNvPr>
          <p:cNvPicPr>
            <a:picLocks noChangeAspect="1"/>
          </p:cNvPicPr>
          <p:nvPr/>
        </p:nvPicPr>
        <p:blipFill rotWithShape="1">
          <a:blip r:embed="rId2"/>
          <a:srcRect r="61944" b="6647"/>
          <a:stretch/>
        </p:blipFill>
        <p:spPr>
          <a:xfrm>
            <a:off x="467547" y="372970"/>
            <a:ext cx="2787069" cy="3311011"/>
          </a:xfrm>
          <a:prstGeom prst="rect">
            <a:avLst/>
          </a:prstGeom>
        </p:spPr>
      </p:pic>
      <p:pic>
        <p:nvPicPr>
          <p:cNvPr id="7" name="Picture 6">
            <a:extLst>
              <a:ext uri="{FF2B5EF4-FFF2-40B4-BE49-F238E27FC236}">
                <a16:creationId xmlns:a16="http://schemas.microsoft.com/office/drawing/2014/main" id="{6C8049A9-5E2B-496C-89D9-C21329C2A0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50901" y="3288913"/>
            <a:ext cx="2201629" cy="2438611"/>
          </a:xfrm>
          <a:prstGeom prst="rect">
            <a:avLst/>
          </a:prstGeom>
        </p:spPr>
      </p:pic>
      <p:sp>
        <p:nvSpPr>
          <p:cNvPr id="6" name="Rectangle 5">
            <a:extLst>
              <a:ext uri="{FF2B5EF4-FFF2-40B4-BE49-F238E27FC236}">
                <a16:creationId xmlns:a16="http://schemas.microsoft.com/office/drawing/2014/main" id="{741D96B1-0BD7-4616-9679-6E5967B589E5}"/>
              </a:ext>
            </a:extLst>
          </p:cNvPr>
          <p:cNvSpPr/>
          <p:nvPr/>
        </p:nvSpPr>
        <p:spPr>
          <a:xfrm>
            <a:off x="5812634" y="372970"/>
            <a:ext cx="5682767" cy="188295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tin lưu trữ trong máy tính có thể gửi đến các máy tính khác thông qua</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Internet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 C</a:t>
            </a:r>
            <a:r>
              <a:rPr lang="vi-VN" sz="2000">
                <a:latin typeface="UTM Avo" panose="02040603050506020204" pitchFamily="18" charset="0"/>
                <a:cs typeface="Times New Roman" panose="02020603050405020304" pitchFamily="18" charset="0"/>
              </a:rPr>
              <a:t>ác thiết bị nhớ như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USB, thẻ nhớ,</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8A940A1-0B58-4157-B77B-AD3827634265}"/>
              </a:ext>
            </a:extLst>
          </p:cNvPr>
          <p:cNvPicPr>
            <a:picLocks noChangeAspect="1"/>
          </p:cNvPicPr>
          <p:nvPr/>
        </p:nvPicPr>
        <p:blipFill rotWithShape="1">
          <a:blip r:embed="rId2"/>
          <a:srcRect l="38930" t="23376" r="27817" b="9590"/>
          <a:stretch/>
        </p:blipFill>
        <p:spPr>
          <a:xfrm>
            <a:off x="467547" y="3762658"/>
            <a:ext cx="2306506" cy="2251809"/>
          </a:xfrm>
          <a:prstGeom prst="rect">
            <a:avLst/>
          </a:prstGeom>
        </p:spPr>
      </p:pic>
      <p:pic>
        <p:nvPicPr>
          <p:cNvPr id="9" name="Picture 8">
            <a:extLst>
              <a:ext uri="{FF2B5EF4-FFF2-40B4-BE49-F238E27FC236}">
                <a16:creationId xmlns:a16="http://schemas.microsoft.com/office/drawing/2014/main" id="{6EF3F253-9234-4204-81CC-0F41E343CE69}"/>
              </a:ext>
            </a:extLst>
          </p:cNvPr>
          <p:cNvPicPr>
            <a:picLocks noChangeAspect="1"/>
          </p:cNvPicPr>
          <p:nvPr/>
        </p:nvPicPr>
        <p:blipFill rotWithShape="1">
          <a:blip r:embed="rId2"/>
          <a:srcRect l="72353" b="6647"/>
          <a:stretch/>
        </p:blipFill>
        <p:spPr>
          <a:xfrm>
            <a:off x="2783831" y="2583014"/>
            <a:ext cx="2024743" cy="3311011"/>
          </a:xfrm>
          <a:prstGeom prst="rect">
            <a:avLst/>
          </a:prstGeom>
        </p:spPr>
      </p:pic>
      <p:pic>
        <p:nvPicPr>
          <p:cNvPr id="10" name="Picture 9">
            <a:extLst>
              <a:ext uri="{FF2B5EF4-FFF2-40B4-BE49-F238E27FC236}">
                <a16:creationId xmlns:a16="http://schemas.microsoft.com/office/drawing/2014/main" id="{C9DC2C4F-4741-4CC7-8E83-5EA4C254998C}"/>
              </a:ext>
            </a:extLst>
          </p:cNvPr>
          <p:cNvPicPr>
            <a:picLocks noChangeAspect="1"/>
          </p:cNvPicPr>
          <p:nvPr/>
        </p:nvPicPr>
        <p:blipFill rotWithShape="1">
          <a:blip r:embed="rId2"/>
          <a:srcRect l="24824" t="90367" r="16733" b="-1417"/>
          <a:stretch/>
        </p:blipFill>
        <p:spPr>
          <a:xfrm>
            <a:off x="528895" y="6093144"/>
            <a:ext cx="4280111" cy="391886"/>
          </a:xfrm>
          <a:prstGeom prst="rect">
            <a:avLst/>
          </a:prstGeom>
        </p:spPr>
      </p:pic>
      <p:sp>
        <p:nvSpPr>
          <p:cNvPr id="11" name="Right Brace 10">
            <a:extLst>
              <a:ext uri="{FF2B5EF4-FFF2-40B4-BE49-F238E27FC236}">
                <a16:creationId xmlns:a16="http://schemas.microsoft.com/office/drawing/2014/main" id="{C2A91E1A-AB83-48BC-9E26-3F8E56D34DE8}"/>
              </a:ext>
            </a:extLst>
          </p:cNvPr>
          <p:cNvSpPr/>
          <p:nvPr/>
        </p:nvSpPr>
        <p:spPr>
          <a:xfrm>
            <a:off x="5001209" y="372970"/>
            <a:ext cx="438538" cy="5831887"/>
          </a:xfrm>
          <a:prstGeom prst="rightBrace">
            <a:avLst>
              <a:gd name="adj1" fmla="val 88954"/>
              <a:gd name="adj2" fmla="val 1337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A picture containing electronics&#10;&#10;Description automatically generated">
            <a:extLst>
              <a:ext uri="{FF2B5EF4-FFF2-40B4-BE49-F238E27FC236}">
                <a16:creationId xmlns:a16="http://schemas.microsoft.com/office/drawing/2014/main" id="{E4E8B2B7-7986-49CE-BD83-E25E3CA0284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8125" b="76500" l="9750" r="87875">
                        <a14:foregroundMark x1="71625" y1="29000" x2="71625" y2="29000"/>
                        <a14:foregroundMark x1="28625" y1="76500" x2="28625" y2="76500"/>
                        <a14:foregroundMark x1="72500" y1="28125" x2="72500" y2="28125"/>
                      </a14:backgroundRemoval>
                    </a14:imgEffect>
                  </a14:imgLayer>
                </a14:imgProps>
              </a:ext>
              <a:ext uri="{28A0092B-C50C-407E-A947-70E740481C1C}">
                <a14:useLocalDpi xmlns:a14="http://schemas.microsoft.com/office/drawing/2010/main" val="0"/>
              </a:ext>
            </a:extLst>
          </a:blip>
          <a:srcRect l="-2310" t="22992" r="2310" b="18504"/>
          <a:stretch/>
        </p:blipFill>
        <p:spPr>
          <a:xfrm>
            <a:off x="8623277" y="3927068"/>
            <a:ext cx="2100070" cy="122861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94B2D409-DB03-4A9E-90E7-4EE86693420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7889" b="73556" l="10000" r="93000">
                        <a14:foregroundMark x1="19889" y1="37000" x2="19889" y2="37000"/>
                        <a14:foregroundMark x1="20000" y1="35222" x2="26889" y2="33778"/>
                        <a14:foregroundMark x1="26889" y1="33778" x2="35222" y2="36333"/>
                        <a14:foregroundMark x1="35222" y1="36333" x2="25222" y2="33556"/>
                        <a14:foregroundMark x1="25222" y1="33556" x2="31000" y2="38111"/>
                        <a14:foregroundMark x1="31000" y1="38111" x2="32111" y2="36778"/>
                        <a14:foregroundMark x1="14333" y1="44000" x2="16889" y2="36444"/>
                        <a14:foregroundMark x1="16889" y1="36444" x2="14667" y2="28889"/>
                        <a14:foregroundMark x1="14667" y1="28889" x2="23333" y2="23667"/>
                        <a14:foregroundMark x1="23333" y1="23667" x2="40667" y2="22333"/>
                        <a14:foregroundMark x1="40667" y1="22333" x2="46444" y2="27778"/>
                        <a14:foregroundMark x1="46444" y1="27778" x2="49000" y2="34222"/>
                        <a14:foregroundMark x1="49000" y1="34222" x2="49000" y2="35556"/>
                        <a14:foregroundMark x1="23667" y1="29556" x2="35556" y2="29778"/>
                        <a14:foregroundMark x1="35556" y1="29778" x2="43000" y2="35444"/>
                        <a14:foregroundMark x1="43000" y1="35444" x2="45111" y2="38333"/>
                        <a14:foregroundMark x1="47111" y1="47889" x2="55778" y2="42778"/>
                        <a14:foregroundMark x1="55778" y1="42778" x2="71222" y2="46667"/>
                        <a14:foregroundMark x1="71222" y1="46667" x2="72111" y2="53778"/>
                        <a14:foregroundMark x1="72111" y1="53778" x2="65778" y2="57333"/>
                        <a14:foregroundMark x1="65778" y1="57333" x2="55556" y2="54111"/>
                        <a14:foregroundMark x1="55556" y1="54111" x2="58667" y2="45778"/>
                        <a14:foregroundMark x1="58667" y1="45778" x2="59111" y2="45889"/>
                        <a14:foregroundMark x1="87111" y1="51111" x2="87111" y2="51111"/>
                        <a14:foregroundMark x1="93333" y1="60444" x2="93333" y2="60444"/>
                        <a14:foregroundMark x1="79444" y1="72556" x2="79444" y2="72556"/>
                        <a14:foregroundMark x1="16444" y1="72111" x2="35889" y2="69111"/>
                        <a14:foregroundMark x1="35889" y1="69111" x2="50333" y2="73222"/>
                        <a14:foregroundMark x1="20000" y1="23000" x2="26556" y2="19000"/>
                        <a14:foregroundMark x1="26556" y1="19000" x2="33667" y2="17556"/>
                        <a14:foregroundMark x1="33667" y1="17556" x2="40667" y2="17889"/>
                        <a14:foregroundMark x1="40667" y1="17889" x2="40667" y2="18111"/>
                        <a14:foregroundMark x1="18778" y1="32333" x2="18778" y2="32333"/>
                        <a14:foregroundMark x1="18000" y1="30778" x2="18556" y2="34556"/>
                        <a14:foregroundMark x1="34333" y1="32111" x2="34667" y2="33778"/>
                        <a14:foregroundMark x1="79111" y1="73556" x2="79111" y2="73556"/>
                        <a14:foregroundMark x1="39222" y1="44444" x2="39222" y2="44444"/>
                        <a14:foregroundMark x1="46556" y1="32111" x2="46556" y2="32111"/>
                        <a14:foregroundMark x1="13778" y1="48556" x2="13778" y2="48556"/>
                        <a14:foregroundMark x1="13889" y1="52111" x2="13889" y2="52111"/>
                        <a14:foregroundMark x1="13889" y1="23222" x2="13889" y2="23222"/>
                        <a14:foregroundMark x1="13778" y1="20444" x2="13778" y2="20444"/>
                        <a14:foregroundMark x1="13778" y1="18000" x2="13778" y2="18000"/>
                        <a14:backgroundMark x1="84889" y1="62333" x2="84889" y2="62333"/>
                      </a14:backgroundRemoval>
                    </a14:imgEffect>
                  </a14:imgLayer>
                </a14:imgProps>
              </a:ext>
              <a:ext uri="{28A0092B-C50C-407E-A947-70E740481C1C}">
                <a14:useLocalDpi xmlns:a14="http://schemas.microsoft.com/office/drawing/2010/main" val="0"/>
              </a:ext>
            </a:extLst>
          </a:blip>
          <a:srcRect t="15102" b="22585"/>
          <a:stretch/>
        </p:blipFill>
        <p:spPr>
          <a:xfrm>
            <a:off x="8399528" y="2477188"/>
            <a:ext cx="1971682" cy="1228613"/>
          </a:xfrm>
          <a:prstGeom prst="rect">
            <a:avLst/>
          </a:prstGeom>
        </p:spPr>
      </p:pic>
      <p:pic>
        <p:nvPicPr>
          <p:cNvPr id="17" name="Picture 16" descr="A picture containing text, electronics&#10;&#10;Description automatically generated">
            <a:extLst>
              <a:ext uri="{FF2B5EF4-FFF2-40B4-BE49-F238E27FC236}">
                <a16:creationId xmlns:a16="http://schemas.microsoft.com/office/drawing/2014/main" id="{B64BB7D7-F61D-4795-82A2-E67BE49C72F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5100" b="96000" l="10000" r="90000">
                        <a14:foregroundMark x1="19400" y1="11900" x2="19400" y2="11900"/>
                        <a14:foregroundMark x1="28700" y1="6100" x2="28700" y2="6100"/>
                        <a14:foregroundMark x1="52700" y1="28000" x2="38300" y2="15400"/>
                        <a14:foregroundMark x1="38300" y1="15400" x2="22400" y2="27000"/>
                        <a14:foregroundMark x1="22400" y1="27000" x2="30900" y2="43900"/>
                        <a14:foregroundMark x1="30900" y1="43900" x2="48400" y2="35700"/>
                        <a14:foregroundMark x1="48400" y1="35700" x2="53100" y2="29000"/>
                        <a14:foregroundMark x1="73200" y1="40200" x2="32200" y2="23700"/>
                        <a14:foregroundMark x1="32200" y1="23700" x2="30900" y2="22200"/>
                        <a14:foregroundMark x1="46700" y1="26200" x2="49200" y2="27600"/>
                        <a14:foregroundMark x1="59600" y1="40500" x2="61300" y2="41600"/>
                        <a14:foregroundMark x1="27700" y1="38000" x2="33400" y2="34800"/>
                        <a14:foregroundMark x1="42000" y1="11900" x2="42000" y2="11900"/>
                        <a14:foregroundMark x1="47700" y1="8300" x2="47700" y2="8300"/>
                        <a14:foregroundMark x1="28700" y1="10800" x2="69200" y2="5100"/>
                        <a14:foregroundMark x1="83900" y1="24000" x2="52900" y2="18600"/>
                        <a14:foregroundMark x1="52900" y1="18600" x2="31800" y2="21300"/>
                        <a14:foregroundMark x1="31800" y1="21300" x2="19200" y2="37400"/>
                        <a14:foregroundMark x1="19200" y1="37400" x2="21500" y2="76400"/>
                        <a14:foregroundMark x1="21500" y1="76400" x2="32300" y2="92000"/>
                        <a14:foregroundMark x1="32300" y1="92000" x2="70400" y2="80800"/>
                        <a14:foregroundMark x1="70400" y1="80800" x2="84000" y2="38600"/>
                        <a14:foregroundMark x1="84000" y1="38600" x2="83200" y2="25100"/>
                        <a14:foregroundMark x1="57400" y1="41600" x2="68500" y2="51600"/>
                        <a14:foregroundMark x1="73500" y1="42300" x2="51200" y2="38600"/>
                        <a14:foregroundMark x1="51200" y1="38600" x2="69600" y2="39400"/>
                        <a14:foregroundMark x1="25200" y1="45500" x2="25200" y2="45500"/>
                        <a14:foregroundMark x1="49200" y1="82100" x2="49200" y2="82100"/>
                        <a14:foregroundMark x1="31300" y1="83100" x2="53300" y2="80000"/>
                        <a14:foregroundMark x1="53300" y1="80000" x2="67800" y2="84900"/>
                        <a14:foregroundMark x1="37700" y1="84200" x2="40600" y2="86000"/>
                        <a14:foregroundMark x1="81400" y1="92400" x2="81400" y2="92400"/>
                        <a14:foregroundMark x1="81400" y1="93900" x2="81400" y2="93900"/>
                        <a14:foregroundMark x1="66700" y1="96000" x2="66700" y2="96000"/>
                        <a14:foregroundMark x1="17600" y1="33300" x2="17600" y2="33300"/>
                        <a14:foregroundMark x1="17600" y1="31900" x2="17600" y2="31900"/>
                        <a14:foregroundMark x1="16600" y1="31600" x2="16600" y2="31600"/>
                        <a14:foregroundMark x1="16900" y1="29400" x2="16900" y2="29400"/>
                        <a14:foregroundMark x1="36600" y1="32600" x2="24400" y2="48400"/>
                        <a14:foregroundMark x1="24400" y1="48400" x2="24100" y2="49500"/>
                        <a14:foregroundMark x1="48100" y1="86000" x2="48100" y2="86000"/>
                      </a14:backgroundRemoval>
                    </a14:imgEffect>
                  </a14:imgLayer>
                </a14:imgProps>
              </a:ext>
              <a:ext uri="{28A0092B-C50C-407E-A947-70E740481C1C}">
                <a14:useLocalDpi xmlns:a14="http://schemas.microsoft.com/office/drawing/2010/main" val="0"/>
              </a:ext>
            </a:extLst>
          </a:blip>
          <a:stretch>
            <a:fillRect/>
          </a:stretch>
        </p:blipFill>
        <p:spPr>
          <a:xfrm>
            <a:off x="10083411" y="4877097"/>
            <a:ext cx="1411990" cy="1411990"/>
          </a:xfrm>
          <a:prstGeom prst="rect">
            <a:avLst/>
          </a:prstGeom>
        </p:spPr>
      </p:pic>
    </p:spTree>
    <p:extLst>
      <p:ext uri="{BB962C8B-B14F-4D97-AF65-F5344CB8AC3E}">
        <p14:creationId xmlns:p14="http://schemas.microsoft.com/office/powerpoint/2010/main" val="396317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635943" y="352220"/>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036037"/>
              <a:ext cx="9620457" cy="1487202"/>
            </a:xfrm>
            <a:prstGeom prst="rect">
              <a:avLst/>
            </a:prstGeom>
          </p:spPr>
          <p:txBody>
            <a:bodyPr wrap="square">
              <a:spAutoFit/>
            </a:bodyPr>
            <a:lstStyle/>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 Thông tin của em và gia đình có thể được lưu trữ trong máy tính.</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Thông tin trong máy tính có thể được trao đổi nhờ thiết bị nhớ</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hoặc qua Internet.</a:t>
              </a:r>
            </a:p>
          </p:txBody>
        </p:sp>
      </p:grpSp>
      <p:pic>
        <p:nvPicPr>
          <p:cNvPr id="10" name="Picture 9" descr="A picture containing toy, doll, vector graphics&#10;&#10;Description automatically generated">
            <a:extLst>
              <a:ext uri="{FF2B5EF4-FFF2-40B4-BE49-F238E27FC236}">
                <a16:creationId xmlns:a16="http://schemas.microsoft.com/office/drawing/2014/main" id="{58FD0752-1547-45A2-A7C5-9EC02C751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430" y="2827947"/>
            <a:ext cx="5119139" cy="3639005"/>
          </a:xfrm>
          <a:prstGeom prst="rect">
            <a:avLst/>
          </a:prstGeom>
        </p:spPr>
      </p:pic>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2926A8-49B0-4072-9DA3-90E4CCAF1A38}"/>
              </a:ext>
            </a:extLst>
          </p:cNvPr>
          <p:cNvSpPr/>
          <p:nvPr/>
        </p:nvSpPr>
        <p:spPr>
          <a:xfrm>
            <a:off x="753438" y="280213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8C2EB13-AE6D-41A0-AD76-98CA2984E303}"/>
              </a:ext>
            </a:extLst>
          </p:cNvPr>
          <p:cNvSpPr/>
          <p:nvPr/>
        </p:nvSpPr>
        <p:spPr>
          <a:xfrm>
            <a:off x="753438" y="3322827"/>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2EF8A5-E763-436C-9EFC-B65CB56BFAB1}"/>
              </a:ext>
            </a:extLst>
          </p:cNvPr>
          <p:cNvSpPr/>
          <p:nvPr/>
        </p:nvSpPr>
        <p:spPr>
          <a:xfrm>
            <a:off x="753438" y="2280316"/>
            <a:ext cx="1418261" cy="522953"/>
          </a:xfrm>
          <a:prstGeom prst="rect">
            <a:avLst/>
          </a:prstGeom>
          <a:solidFill>
            <a:schemeClr val="accent6">
              <a:lumMod val="60000"/>
              <a:lumOff val="40000"/>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3E96FC-670B-4A1B-BCDA-04A327F659F8}"/>
              </a:ext>
            </a:extLst>
          </p:cNvPr>
          <p:cNvSpPr/>
          <p:nvPr/>
        </p:nvSpPr>
        <p:spPr>
          <a:xfrm>
            <a:off x="753439" y="2268915"/>
            <a:ext cx="983065" cy="533223"/>
          </a:xfrm>
          <a:prstGeom prst="rect">
            <a:avLst/>
          </a:prstGeom>
          <a:noFill/>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CCD40620-F2D6-4116-8D45-C6C2760178F2}"/>
              </a:ext>
            </a:extLst>
          </p:cNvPr>
          <p:cNvSpPr/>
          <p:nvPr/>
        </p:nvSpPr>
        <p:spPr>
          <a:xfrm>
            <a:off x="753440" y="279186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A4ABA0E9-C768-4AB4-8A54-9F53BBBB660D}"/>
              </a:ext>
            </a:extLst>
          </p:cNvPr>
          <p:cNvSpPr/>
          <p:nvPr/>
        </p:nvSpPr>
        <p:spPr>
          <a:xfrm>
            <a:off x="753439" y="3284372"/>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FEF8A27-D2BA-443A-A117-B1E8C9BB4C75}"/>
              </a:ext>
            </a:extLst>
          </p:cNvPr>
          <p:cNvSpPr/>
          <p:nvPr/>
        </p:nvSpPr>
        <p:spPr>
          <a:xfrm>
            <a:off x="753439" y="125345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CD73ACA-4EC0-4754-AE21-5EC65AC70F1E}"/>
              </a:ext>
            </a:extLst>
          </p:cNvPr>
          <p:cNvPicPr>
            <a:picLocks noChangeAspect="1"/>
          </p:cNvPicPr>
          <p:nvPr/>
        </p:nvPicPr>
        <p:blipFill>
          <a:blip r:embed="rId2"/>
          <a:stretch>
            <a:fillRect/>
          </a:stretch>
        </p:blipFill>
        <p:spPr>
          <a:xfrm>
            <a:off x="410540" y="265192"/>
            <a:ext cx="983065" cy="967824"/>
          </a:xfrm>
          <a:prstGeom prst="rect">
            <a:avLst/>
          </a:prstGeom>
        </p:spPr>
      </p:pic>
      <p:sp>
        <p:nvSpPr>
          <p:cNvPr id="17" name="Rectangle 16">
            <a:extLst>
              <a:ext uri="{FF2B5EF4-FFF2-40B4-BE49-F238E27FC236}">
                <a16:creationId xmlns:a16="http://schemas.microsoft.com/office/drawing/2014/main" id="{46260B19-F6A4-4A28-8CF8-E2B16AFC6503}"/>
              </a:ext>
            </a:extLst>
          </p:cNvPr>
          <p:cNvSpPr/>
          <p:nvPr/>
        </p:nvSpPr>
        <p:spPr>
          <a:xfrm>
            <a:off x="1393606" y="673773"/>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Mỗi phát biểu dưới đây là </a:t>
            </a:r>
            <a:r>
              <a:rPr lang="vi-VN" sz="2200" b="1">
                <a:latin typeface="UTM Avo" panose="02040603050506020204" pitchFamily="18" charset="0"/>
                <a:cs typeface="Times New Roman" panose="02020603050405020304" pitchFamily="18" charset="0"/>
              </a:rPr>
              <a:t>Đúng</a:t>
            </a:r>
            <a:r>
              <a:rPr lang="vi-VN" sz="2200">
                <a:latin typeface="UTM Avo" panose="02040603050506020204" pitchFamily="18" charset="0"/>
                <a:cs typeface="Times New Roman" panose="02020603050405020304" pitchFamily="18" charset="0"/>
              </a:rPr>
              <a:t> hay </a:t>
            </a: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r>
              <a:rPr lang="vi-VN" sz="2200">
                <a:latin typeface="UTM Avo" panose="020406030505060202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C7392AAC-5009-460B-9AD0-37D4A1206BFE}"/>
              </a:ext>
            </a:extLst>
          </p:cNvPr>
          <p:cNvSpPr/>
          <p:nvPr/>
        </p:nvSpPr>
        <p:spPr>
          <a:xfrm>
            <a:off x="1736505" y="1255722"/>
            <a:ext cx="10077958" cy="2559611"/>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Máy tính có thể lưu trữ thông tin cá nhân. Khi cần thiết, chúng ta có thể gửi những thông tin đó đến máy tính khác. </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b) Chỉ có thể trao đổi thông tin giữa các máy tính khi có kết nối Internet.</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c) USB là thiết bị lưu trữ và trao đổi thông tin giữa các máy tính.</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d) Máy tính không có khả năng lưu trữ giọng nói của em.</a:t>
            </a:r>
          </a:p>
        </p:txBody>
      </p:sp>
      <p:sp>
        <p:nvSpPr>
          <p:cNvPr id="19" name="Rectangle 18">
            <a:extLst>
              <a:ext uri="{FF2B5EF4-FFF2-40B4-BE49-F238E27FC236}">
                <a16:creationId xmlns:a16="http://schemas.microsoft.com/office/drawing/2014/main" id="{BAB91125-372F-4581-8D00-8B35124853C0}"/>
              </a:ext>
            </a:extLst>
          </p:cNvPr>
          <p:cNvSpPr/>
          <p:nvPr/>
        </p:nvSpPr>
        <p:spPr>
          <a:xfrm>
            <a:off x="753440" y="125345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B28D23A7-BAA1-4552-8D62-EA4B9E3AA19C}"/>
              </a:ext>
            </a:extLst>
          </p:cNvPr>
          <p:cNvSpPr/>
          <p:nvPr/>
        </p:nvSpPr>
        <p:spPr>
          <a:xfrm>
            <a:off x="1393605" y="3894741"/>
            <a:ext cx="10420857"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muốn gửi ảnh đã lưu trong máy tính cho bạn. Em có thể sử</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dụng cách nào sau đây?</a:t>
            </a:r>
          </a:p>
        </p:txBody>
      </p:sp>
      <p:sp>
        <p:nvSpPr>
          <p:cNvPr id="28" name="Rectangle 27">
            <a:extLst>
              <a:ext uri="{FF2B5EF4-FFF2-40B4-BE49-F238E27FC236}">
                <a16:creationId xmlns:a16="http://schemas.microsoft.com/office/drawing/2014/main" id="{A6ED32E5-EA05-45A8-9F8C-51AAA99F26F1}"/>
              </a:ext>
            </a:extLst>
          </p:cNvPr>
          <p:cNvSpPr/>
          <p:nvPr/>
        </p:nvSpPr>
        <p:spPr>
          <a:xfrm>
            <a:off x="1736504" y="4930858"/>
            <a:ext cx="10077958" cy="1543949"/>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a:t>
            </a:r>
            <a:r>
              <a:rPr lang="vi-VN" sz="2200">
                <a:latin typeface="UTM Avo" panose="02040603050506020204" pitchFamily="18" charset="0"/>
                <a:cs typeface="Times New Roman" panose="02020603050405020304" pitchFamily="18" charset="0"/>
              </a:rPr>
              <a:t> Nhờ người lớn gửi tệp ảnh qua thư điện tử</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Nhờ người lớn sao chép tệp ảnh vào USB, rồi gửi USB cho bạn</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Cả A và B.</a:t>
            </a:r>
            <a:endParaRPr lang="en-US" sz="2200">
              <a:latin typeface="UTM Avo" panose="020406030505060202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045E835A-7AA7-4496-880F-D26CA13D4CEA}"/>
              </a:ext>
            </a:extLst>
          </p:cNvPr>
          <p:cNvSpPr/>
          <p:nvPr/>
        </p:nvSpPr>
        <p:spPr>
          <a:xfrm>
            <a:off x="1736504" y="603119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3298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0" grpId="0"/>
      <p:bldP spid="21" grpId="0"/>
      <p:bldP spid="22" grpId="0"/>
      <p:bldP spid="9" grpId="0" animBg="1"/>
      <p:bldP spid="18" grpId="0"/>
      <p:bldP spid="19" grpId="0"/>
      <p:bldP spid="26" grpId="0"/>
      <p:bldP spid="28"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BẢO VỆ</a:t>
            </a:r>
            <a:r>
              <a:rPr lang="vi-VN" sz="2800" b="1">
                <a:solidFill>
                  <a:srgbClr val="F03C69"/>
                </a:solidFill>
                <a:latin typeface="SVN-SAF" panose="02040603050506020204" pitchFamily="18" charset="0"/>
                <a:cs typeface="Times New Roman" panose="02020603050405020304" pitchFamily="18" charset="0"/>
              </a:rPr>
              <a:t> THÔNG TIN </a:t>
            </a:r>
            <a:r>
              <a:rPr lang="en-US" sz="2800" b="1">
                <a:solidFill>
                  <a:srgbClr val="F03C69"/>
                </a:solidFill>
                <a:latin typeface="SVN-SAF" panose="02040603050506020204" pitchFamily="18" charset="0"/>
                <a:cs typeface="Times New Roman" panose="02020603050405020304" pitchFamily="18" charset="0"/>
              </a:rPr>
              <a:t>KHI GIAO TIẾP QUA</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26" name="Group 25">
            <a:extLst>
              <a:ext uri="{FF2B5EF4-FFF2-40B4-BE49-F238E27FC236}">
                <a16:creationId xmlns:a16="http://schemas.microsoft.com/office/drawing/2014/main" id="{3E29244E-37C8-471B-8196-D0543224B019}"/>
              </a:ext>
            </a:extLst>
          </p:cNvPr>
          <p:cNvGrpSpPr/>
          <p:nvPr/>
        </p:nvGrpSpPr>
        <p:grpSpPr>
          <a:xfrm>
            <a:off x="4926565" y="3545549"/>
            <a:ext cx="4923491"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Em hãy thảo luận với các bạn trong nhóm để tìm ra cách bảo vệ thông tin lưu trữ trong máy tính hay trao đổi qua Internet.</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5251715" y="3637631"/>
            <a:ext cx="4338735"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Em có thể sử dụng máy tính để trò chuyện, gửi thư, gửi tệp,... đến người khác. Trong quá trình trao đổi, thông tin có thể sẽ bị lộ ra bên ngoài nếu chúng ta không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ý thức bảo vệ</a:t>
            </a:r>
            <a:r>
              <a:rPr lang="en-US" sz="2000">
                <a:latin typeface="UTM Avo" panose="020406030505060202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D9830014-2AAA-4AAF-8B34-B4009F0D2806}"/>
              </a:ext>
            </a:extLst>
          </p:cNvPr>
          <p:cNvPicPr>
            <a:picLocks noChangeAspect="1"/>
          </p:cNvPicPr>
          <p:nvPr/>
        </p:nvPicPr>
        <p:blipFill>
          <a:blip r:embed="rId6"/>
          <a:stretch>
            <a:fillRect/>
          </a:stretch>
        </p:blipFill>
        <p:spPr>
          <a:xfrm>
            <a:off x="719754" y="3631820"/>
            <a:ext cx="4059578" cy="2603317"/>
          </a:xfrm>
          <a:prstGeom prst="rect">
            <a:avLst/>
          </a:prstGeom>
        </p:spPr>
      </p:pic>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10061468" y="4530625"/>
            <a:ext cx="1619091" cy="1704512"/>
          </a:xfrm>
          <a:prstGeom prst="rect">
            <a:avLst/>
          </a:prstGeom>
        </p:spPr>
      </p:pic>
    </p:spTree>
    <p:extLst>
      <p:ext uri="{BB962C8B-B14F-4D97-AF65-F5344CB8AC3E}">
        <p14:creationId xmlns:p14="http://schemas.microsoft.com/office/powerpoint/2010/main" val="121984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1000"/>
                            </p:stCondLst>
                            <p:childTnLst>
                              <p:par>
                                <p:cTn id="35" presetID="10" presetClass="entr" presetSubtype="0" fill="hold" nodeType="after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2447465"/>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Nếu thông tin đó rơi vào tay kẻ xấu thì chúng có thể lợi dụng để thực hiện các mục đích đen tối. Kẻ xấu có thể lấy địa chỉ, thông tin liên lạc của em để gửi lên các trang web có nội dung xấu,</a:t>
            </a:r>
            <a:r>
              <a:rPr lang="en-US" sz="2100">
                <a:latin typeface="UTM Avo" panose="02040603050506020204" pitchFamily="18" charset="0"/>
                <a:cs typeface="Times New Roman" panose="02020603050405020304" pitchFamily="18" charset="0"/>
              </a:rPr>
              <a:t> độc hại</a:t>
            </a:r>
            <a:r>
              <a:rPr lang="vi-VN" sz="2100">
                <a:latin typeface="UTM Avo" panose="02040603050506020204" pitchFamily="18" charset="0"/>
                <a:cs typeface="Times New Roman" panose="02020603050405020304" pitchFamily="18" charset="0"/>
              </a:rPr>
              <a:t> hoặc dụ dỗ, mời gọi các em tham gia</a:t>
            </a:r>
            <a:r>
              <a:rPr lang="en-US" sz="2100">
                <a:latin typeface="UTM Avo" panose="02040603050506020204" pitchFamily="18" charset="0"/>
                <a:cs typeface="Times New Roman" panose="02020603050405020304" pitchFamily="18" charset="0"/>
              </a:rPr>
              <a:t> </a:t>
            </a:r>
            <a:r>
              <a:rPr lang="vi-VN" sz="2100">
                <a:latin typeface="UTM Avo" panose="02040603050506020204" pitchFamily="18" charset="0"/>
                <a:cs typeface="Times New Roman" panose="02020603050405020304" pitchFamily="18" charset="0"/>
              </a:rPr>
              <a:t>các trò chơi trực tuyến. Kẻ xấu có thể sử dụng các thông tin bí mật của em để đe dọa, bắt nạt em trên Internet, thậm chí là lừa đảo, tống tiền gia đình em,... </a:t>
            </a:r>
          </a:p>
        </p:txBody>
      </p:sp>
      <p:sp>
        <p:nvSpPr>
          <p:cNvPr id="5" name="Rectangle 4">
            <a:extLst>
              <a:ext uri="{FF2B5EF4-FFF2-40B4-BE49-F238E27FC236}">
                <a16:creationId xmlns:a16="http://schemas.microsoft.com/office/drawing/2014/main" id="{FA12528A-CF90-43A3-8CAE-E593678B95F4}"/>
              </a:ext>
            </a:extLst>
          </p:cNvPr>
          <p:cNvSpPr/>
          <p:nvPr/>
        </p:nvSpPr>
        <p:spPr>
          <a:xfrm>
            <a:off x="5887615" y="2824324"/>
            <a:ext cx="5682767" cy="993221"/>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Vì vậy, chúng ta cần có ý thức bảo vệ thông tin cá nhân và gia đình.</a:t>
            </a:r>
          </a:p>
        </p:txBody>
      </p:sp>
      <p:pic>
        <p:nvPicPr>
          <p:cNvPr id="7" name="Picture 6">
            <a:extLst>
              <a:ext uri="{FF2B5EF4-FFF2-40B4-BE49-F238E27FC236}">
                <a16:creationId xmlns:a16="http://schemas.microsoft.com/office/drawing/2014/main" id="{FB9EABD7-AD6A-4509-AEF4-8F42ADB3268A}"/>
              </a:ext>
            </a:extLst>
          </p:cNvPr>
          <p:cNvPicPr>
            <a:picLocks noChangeAspect="1"/>
          </p:cNvPicPr>
          <p:nvPr/>
        </p:nvPicPr>
        <p:blipFill>
          <a:blip r:embed="rId2"/>
          <a:stretch>
            <a:fillRect/>
          </a:stretch>
        </p:blipFill>
        <p:spPr>
          <a:xfrm>
            <a:off x="874435" y="2938196"/>
            <a:ext cx="4760363" cy="3458969"/>
          </a:xfrm>
          <a:prstGeom prst="rect">
            <a:avLst/>
          </a:prstGeom>
        </p:spPr>
      </p:pic>
      <p:pic>
        <p:nvPicPr>
          <p:cNvPr id="4" name="Picture 3" descr="A picture containing text, toy, doll, vector graphics&#10;&#10;Description automatically generated">
            <a:extLst>
              <a:ext uri="{FF2B5EF4-FFF2-40B4-BE49-F238E27FC236}">
                <a16:creationId xmlns:a16="http://schemas.microsoft.com/office/drawing/2014/main" id="{96AC9935-8260-41A9-AF1C-4375BEC10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283" y="3817516"/>
            <a:ext cx="4012137" cy="2928517"/>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875593" cy="2198848"/>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Bảo vệ thông tin cá nhân và gia đình: không cung cấp tên và địa chỉ cho người lạ, không gửi và nhận tệp từ người không quen biết, bảo vệ mật khẩu khi dùng máy tính.</a:t>
              </a:r>
            </a:p>
          </p:txBody>
        </p:sp>
      </p:grpSp>
      <p:pic>
        <p:nvPicPr>
          <p:cNvPr id="10" name="Picture 9">
            <a:extLst>
              <a:ext uri="{FF2B5EF4-FFF2-40B4-BE49-F238E27FC236}">
                <a16:creationId xmlns:a16="http://schemas.microsoft.com/office/drawing/2014/main" id="{D1098E5B-12AD-414F-AC42-F556B8FA4C1D}"/>
              </a:ext>
            </a:extLst>
          </p:cNvPr>
          <p:cNvPicPr>
            <a:picLocks noChangeAspect="1"/>
          </p:cNvPicPr>
          <p:nvPr/>
        </p:nvPicPr>
        <p:blipFill rotWithShape="1">
          <a:blip r:embed="rId3"/>
          <a:srcRect r="54929" b="19053"/>
          <a:stretch/>
        </p:blipFill>
        <p:spPr>
          <a:xfrm>
            <a:off x="1046422" y="3429000"/>
            <a:ext cx="3939603" cy="2812907"/>
          </a:xfrm>
          <a:prstGeom prst="rect">
            <a:avLst/>
          </a:prstGeom>
        </p:spPr>
      </p:pic>
      <p:grpSp>
        <p:nvGrpSpPr>
          <p:cNvPr id="15" name="Group 14">
            <a:extLst>
              <a:ext uri="{FF2B5EF4-FFF2-40B4-BE49-F238E27FC236}">
                <a16:creationId xmlns:a16="http://schemas.microsoft.com/office/drawing/2014/main" id="{62EF5811-DAD3-4563-9E0C-BD8760EEB8C7}"/>
              </a:ext>
            </a:extLst>
          </p:cNvPr>
          <p:cNvGrpSpPr/>
          <p:nvPr/>
        </p:nvGrpSpPr>
        <p:grpSpPr>
          <a:xfrm>
            <a:off x="5311292" y="2648921"/>
            <a:ext cx="6481218" cy="3314633"/>
            <a:chOff x="5240431" y="3001093"/>
            <a:chExt cx="6481218" cy="3314633"/>
          </a:xfrm>
        </p:grpSpPr>
        <p:pic>
          <p:nvPicPr>
            <p:cNvPr id="12" name="Picture 11">
              <a:extLst>
                <a:ext uri="{FF2B5EF4-FFF2-40B4-BE49-F238E27FC236}">
                  <a16:creationId xmlns:a16="http://schemas.microsoft.com/office/drawing/2014/main" id="{DFABCF61-6EFB-406E-871B-18B5E3A3E385}"/>
                </a:ext>
              </a:extLst>
            </p:cNvPr>
            <p:cNvPicPr>
              <a:picLocks noChangeAspect="1"/>
            </p:cNvPicPr>
            <p:nvPr/>
          </p:nvPicPr>
          <p:blipFill rotWithShape="1">
            <a:blip r:embed="rId4"/>
            <a:srcRect l="45342"/>
            <a:stretch/>
          </p:blipFill>
          <p:spPr>
            <a:xfrm>
              <a:off x="7144547" y="3474637"/>
              <a:ext cx="4577102" cy="2841089"/>
            </a:xfrm>
            <a:prstGeom prst="rect">
              <a:avLst/>
            </a:prstGeom>
          </p:spPr>
        </p:pic>
        <p:pic>
          <p:nvPicPr>
            <p:cNvPr id="11" name="Picture 10">
              <a:extLst>
                <a:ext uri="{FF2B5EF4-FFF2-40B4-BE49-F238E27FC236}">
                  <a16:creationId xmlns:a16="http://schemas.microsoft.com/office/drawing/2014/main" id="{AE1E442C-6774-476C-9FFF-4D62301D802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1000" l="1612" r="36472">
                          <a14:foregroundMark x1="3053" y1="90000" x2="3053" y2="90000"/>
                          <a14:foregroundMark x1="1612" y1="89500" x2="1612" y2="89500"/>
                          <a14:foregroundMark x1="24343" y1="91000" x2="24343" y2="91000"/>
                          <a14:foregroundMark x1="12892" y1="89000" x2="12892" y2="89000"/>
                        </a14:backgroundRemoval>
                      </a14:imgEffect>
                    </a14:imgLayer>
                  </a14:imgProps>
                </a:ext>
              </a:extLst>
            </a:blip>
            <a:srcRect r="59474"/>
            <a:stretch/>
          </p:blipFill>
          <p:spPr>
            <a:xfrm>
              <a:off x="5240431" y="3001093"/>
              <a:ext cx="2660262" cy="2227092"/>
            </a:xfrm>
            <a:prstGeom prst="rect">
              <a:avLst/>
            </a:prstGeom>
          </p:spPr>
        </p:pic>
        <p:pic>
          <p:nvPicPr>
            <p:cNvPr id="14" name="Picture 13" descr="A picture containing arrow&#10;&#10;Description automatically generated">
              <a:extLst>
                <a:ext uri="{FF2B5EF4-FFF2-40B4-BE49-F238E27FC236}">
                  <a16:creationId xmlns:a16="http://schemas.microsoft.com/office/drawing/2014/main" id="{E0EC6254-5B35-4687-8851-1D760442F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4598" y="5181140"/>
              <a:ext cx="709949" cy="795850"/>
            </a:xfrm>
            <a:prstGeom prst="rect">
              <a:avLst/>
            </a:prstGeom>
          </p:spPr>
        </p:pic>
      </p:grpSp>
      <p:pic>
        <p:nvPicPr>
          <p:cNvPr id="16" name="Picture 15" descr="Logo&#10;&#10;Description automatically generated">
            <a:extLst>
              <a:ext uri="{FF2B5EF4-FFF2-40B4-BE49-F238E27FC236}">
                <a16:creationId xmlns:a16="http://schemas.microsoft.com/office/drawing/2014/main" id="{33D1C11B-64A0-4F8F-A381-E916B1BAB16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23591" y="3010075"/>
            <a:ext cx="1987701" cy="1764942"/>
          </a:xfrm>
          <a:prstGeom prst="rect">
            <a:avLst/>
          </a:prstGeom>
        </p:spPr>
      </p:pic>
      <p:pic>
        <p:nvPicPr>
          <p:cNvPr id="17" name="Picture 16" descr="Logo&#10;&#10;Description automatically generated">
            <a:extLst>
              <a:ext uri="{FF2B5EF4-FFF2-40B4-BE49-F238E27FC236}">
                <a16:creationId xmlns:a16="http://schemas.microsoft.com/office/drawing/2014/main" id="{8716E155-A255-450B-B329-885B534CC90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71870" y="3660538"/>
            <a:ext cx="1987701" cy="1764942"/>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5549</TotalTime>
  <Words>889</Words>
  <Application>Microsoft Office PowerPoint</Application>
  <PresentationFormat>Widescreen</PresentationFormat>
  <Paragraphs>74</Paragraphs>
  <Slides>13</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vt:i4>
      </vt:variant>
    </vt:vector>
  </HeadingPairs>
  <TitlesOfParts>
    <vt:vector size="29" baseType="lpstr">
      <vt:lpstr>微软雅黑</vt:lpstr>
      <vt:lpstr>Arial</vt:lpstr>
      <vt:lpstr>Calibri</vt:lpstr>
      <vt:lpstr>等线</vt:lpstr>
      <vt:lpstr>iCiel Cadena</vt:lpstr>
      <vt:lpstr>Segoe Print</vt:lpstr>
      <vt:lpstr>SVN-Androgyne</vt:lpstr>
      <vt:lpstr>SVN-SAF</vt:lpstr>
      <vt:lpstr>Times New Roman</vt:lpstr>
      <vt:lpstr>UTM Avo</vt:lpstr>
      <vt:lpstr>UTM Bienvenue</vt:lpstr>
      <vt:lpstr>UTM HelvetIns</vt:lpstr>
      <vt:lpstr>Wingdings</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STD_NGOC</cp:lastModifiedBy>
  <cp:revision>185</cp:revision>
  <dcterms:created xsi:type="dcterms:W3CDTF">2021-11-14T08:33:55Z</dcterms:created>
  <dcterms:modified xsi:type="dcterms:W3CDTF">2025-03-27T01:39:42Z</dcterms:modified>
</cp:coreProperties>
</file>