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0"/>
  </p:notesMasterIdLst>
  <p:sldIdLst>
    <p:sldId id="781" r:id="rId2"/>
    <p:sldId id="660" r:id="rId3"/>
    <p:sldId id="686" r:id="rId4"/>
    <p:sldId id="684" r:id="rId5"/>
    <p:sldId id="905" r:id="rId6"/>
    <p:sldId id="906" r:id="rId7"/>
    <p:sldId id="907" r:id="rId8"/>
    <p:sldId id="908" r:id="rId9"/>
    <p:sldId id="909" r:id="rId10"/>
    <p:sldId id="910" r:id="rId11"/>
    <p:sldId id="918" r:id="rId12"/>
    <p:sldId id="919" r:id="rId13"/>
    <p:sldId id="911" r:id="rId14"/>
    <p:sldId id="887" r:id="rId15"/>
    <p:sldId id="912" r:id="rId16"/>
    <p:sldId id="913" r:id="rId17"/>
    <p:sldId id="755" r:id="rId18"/>
    <p:sldId id="904" r:id="rId19"/>
  </p:sldIdLst>
  <p:sldSz cx="12161838" cy="6858000"/>
  <p:notesSz cx="6858000" cy="9144000"/>
  <p:embeddedFontLst>
    <p:embeddedFont>
      <p:font typeface="Vibur" panose="020B0604020202020204" charset="0"/>
      <p:regular r:id="rId21"/>
    </p:embeddedFont>
    <p:embeddedFont>
      <p:font typeface="AvantGarde" panose="00000400000000000000" charset="0"/>
      <p:regular r:id="rId22"/>
    </p:embeddedFont>
    <p:embeddedFont>
      <p:font typeface="Roboto" panose="02000000000000000000" pitchFamily="2" charset="0"/>
      <p:regular r:id="rId23"/>
      <p:bold r:id="rId24"/>
      <p:italic r:id="rId25"/>
      <p:boldItalic r:id="rId26"/>
    </p:embeddedFont>
    <p:embeddedFont>
      <p:font typeface="Catamaran" panose="020B0604020202020204" charset="0"/>
      <p:regular r:id="rId27"/>
      <p:bold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6DF89"/>
    <a:srgbClr val="F2B800"/>
    <a:srgbClr val="BDF4FB"/>
    <a:srgbClr val="E0FCAE"/>
    <a:srgbClr val="FBF1C1"/>
    <a:srgbClr val="FFB87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6C24C-657B-4D88-9A49-64C3D431F836}">
  <a:tblStyle styleId="{27E6C24C-657B-4D88-9A49-64C3D431F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83992" autoAdjust="0"/>
  </p:normalViewPr>
  <p:slideViewPr>
    <p:cSldViewPr snapToGrid="0">
      <p:cViewPr varScale="1">
        <p:scale>
          <a:sx n="68" d="100"/>
          <a:sy n="68" d="100"/>
        </p:scale>
        <p:origin x="1190" y="38"/>
      </p:cViewPr>
      <p:guideLst>
        <p:guide orient="horz" pos="2160"/>
        <p:guide pos="3831"/>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Kho ppt Phan Linh_0916604268</a:t>
            </a:r>
          </a:p>
          <a:p>
            <a:r>
              <a:rPr lang="en-US"/>
              <a:t>Mời thầy cô liên hệ chính chủ sản phẩm để được em hỗ trợ và đồng hành nhé!</a:t>
            </a:r>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Gợi ý</a:t>
            </a:r>
          </a:p>
        </p:txBody>
      </p:sp>
    </p:spTree>
    <p:extLst>
      <p:ext uri="{BB962C8B-B14F-4D97-AF65-F5344CB8AC3E}">
        <p14:creationId xmlns:p14="http://schemas.microsoft.com/office/powerpoint/2010/main" val="118432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0359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8416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81858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Cái này HS tự trả lời theo ý tưởng của mình</a:t>
            </a:r>
          </a:p>
        </p:txBody>
      </p:sp>
    </p:spTree>
    <p:extLst>
      <p:ext uri="{BB962C8B-B14F-4D97-AF65-F5344CB8AC3E}">
        <p14:creationId xmlns:p14="http://schemas.microsoft.com/office/powerpoint/2010/main" val="391289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Cái này HS tự trả lời theo ý tưởng của mình</a:t>
            </a:r>
          </a:p>
        </p:txBody>
      </p:sp>
    </p:spTree>
    <p:extLst>
      <p:ext uri="{BB962C8B-B14F-4D97-AF65-F5344CB8AC3E}">
        <p14:creationId xmlns:p14="http://schemas.microsoft.com/office/powerpoint/2010/main" val="115474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Cái này HS tự trả lời theo ý tưởng của mình</a:t>
            </a:r>
          </a:p>
        </p:txBody>
      </p:sp>
    </p:spTree>
    <p:extLst>
      <p:ext uri="{BB962C8B-B14F-4D97-AF65-F5344CB8AC3E}">
        <p14:creationId xmlns:p14="http://schemas.microsoft.com/office/powerpoint/2010/main" val="425825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2749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b3ccd7b2a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b3ccd7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87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Hoạt động khởi động ngoài lồng ghép kiến thức thì còn để dẫn dắt HS vào bài mới, đặc biệt là để </a:t>
            </a:r>
            <a:r>
              <a:rPr lang="en-US" b="1"/>
              <a:t>tạo tâm thế thoải mái, vui vẻ cho HS </a:t>
            </a:r>
            <a:r>
              <a:rPr lang="en-US"/>
              <a:t>khi bắt đầu học nên thầy cô đừng quá nặng nề về kiến thức mà hãy làm sao để HS hào hứng bước vào tiết học nhé!</a:t>
            </a:r>
          </a:p>
          <a:p>
            <a:r>
              <a:rPr lang="en-US"/>
              <a:t>GV linh động vì HS cần nhiều thời gian để viết bài</a:t>
            </a:r>
          </a:p>
        </p:txBody>
      </p:sp>
    </p:spTree>
    <p:extLst>
      <p:ext uri="{BB962C8B-B14F-4D97-AF65-F5344CB8AC3E}">
        <p14:creationId xmlns:p14="http://schemas.microsoft.com/office/powerpoint/2010/main" val="10040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98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808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494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720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029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095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grpSp>
        <p:nvGrpSpPr>
          <p:cNvPr id="11" name="Google Shape;11;p2"/>
          <p:cNvGrpSpPr/>
          <p:nvPr/>
        </p:nvGrpSpPr>
        <p:grpSpPr>
          <a:xfrm>
            <a:off x="2216761" y="724367"/>
            <a:ext cx="1221864"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 name="Google Shape;17;p2"/>
          <p:cNvGrpSpPr/>
          <p:nvPr/>
        </p:nvGrpSpPr>
        <p:grpSpPr>
          <a:xfrm>
            <a:off x="24429" y="2672225"/>
            <a:ext cx="1619295"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 name="Google Shape;26;p2"/>
          <p:cNvGrpSpPr/>
          <p:nvPr/>
        </p:nvGrpSpPr>
        <p:grpSpPr>
          <a:xfrm>
            <a:off x="5886174" y="370876"/>
            <a:ext cx="2196796"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 name="Google Shape;35;p2"/>
          <p:cNvGrpSpPr/>
          <p:nvPr/>
        </p:nvGrpSpPr>
        <p:grpSpPr>
          <a:xfrm>
            <a:off x="9644630" y="4956980"/>
            <a:ext cx="1351057"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2"/>
          <p:cNvGrpSpPr/>
          <p:nvPr/>
        </p:nvGrpSpPr>
        <p:grpSpPr>
          <a:xfrm rot="1386123">
            <a:off x="1170485" y="4865247"/>
            <a:ext cx="142740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 name="Google Shape;55;p2"/>
          <p:cNvGrpSpPr/>
          <p:nvPr/>
        </p:nvGrpSpPr>
        <p:grpSpPr>
          <a:xfrm rot="8903269">
            <a:off x="-82951" y="163265"/>
            <a:ext cx="1464328"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 name="Google Shape;62;p2"/>
          <p:cNvGrpSpPr/>
          <p:nvPr/>
        </p:nvGrpSpPr>
        <p:grpSpPr>
          <a:xfrm>
            <a:off x="10333293" y="1697880"/>
            <a:ext cx="2534102" cy="1620086"/>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 name="Google Shape;74;p2"/>
          <p:cNvSpPr/>
          <p:nvPr/>
        </p:nvSpPr>
        <p:spPr>
          <a:xfrm>
            <a:off x="-65537" y="6431401"/>
            <a:ext cx="2133301"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003268"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7985434"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0018290" y="6431401"/>
            <a:ext cx="2256663"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183838"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6210749" y="6515214"/>
            <a:ext cx="1872221"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3149861"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5204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07"/>
        <p:cNvGrpSpPr/>
        <p:nvPr/>
      </p:nvGrpSpPr>
      <p:grpSpPr>
        <a:xfrm>
          <a:off x="0" y="0"/>
          <a:ext cx="0" cy="0"/>
          <a:chOff x="0" y="0"/>
          <a:chExt cx="0" cy="0"/>
        </a:xfrm>
      </p:grpSpPr>
      <p:grpSp>
        <p:nvGrpSpPr>
          <p:cNvPr id="110" name="Google Shape;110;p4"/>
          <p:cNvGrpSpPr/>
          <p:nvPr/>
        </p:nvGrpSpPr>
        <p:grpSpPr>
          <a:xfrm>
            <a:off x="10432899" y="302305"/>
            <a:ext cx="1826652"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5" name="Google Shape;125;p4"/>
          <p:cNvGrpSpPr/>
          <p:nvPr/>
        </p:nvGrpSpPr>
        <p:grpSpPr>
          <a:xfrm>
            <a:off x="122040" y="5276980"/>
            <a:ext cx="942122"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 name="Google Shape;133;p4"/>
          <p:cNvGrpSpPr/>
          <p:nvPr/>
        </p:nvGrpSpPr>
        <p:grpSpPr>
          <a:xfrm>
            <a:off x="11186684" y="5965307"/>
            <a:ext cx="715363"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3" name="Google Shape;143;p4"/>
          <p:cNvGrpSpPr/>
          <p:nvPr/>
        </p:nvGrpSpPr>
        <p:grpSpPr>
          <a:xfrm>
            <a:off x="163380" y="167089"/>
            <a:ext cx="804211"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3"/>
        <p:cNvGrpSpPr/>
        <p:nvPr/>
      </p:nvGrpSpPr>
      <p:grpSpPr>
        <a:xfrm>
          <a:off x="0" y="0"/>
          <a:ext cx="0" cy="0"/>
          <a:chOff x="0" y="0"/>
          <a:chExt cx="0" cy="0"/>
        </a:xfrm>
      </p:grpSpPr>
      <p:sp>
        <p:nvSpPr>
          <p:cNvPr id="484" name="Google Shape;484;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5" name="Google Shape;485;p12"/>
          <p:cNvSpPr/>
          <p:nvPr/>
        </p:nvSpPr>
        <p:spPr>
          <a:xfrm>
            <a:off x="8971493" y="6938530"/>
            <a:ext cx="650743"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200463" y="1514767"/>
            <a:ext cx="5760913" cy="2406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576" b="0"/>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0" name="Google Shape;10;p2"/>
          <p:cNvSpPr txBox="1">
            <a:spLocks noGrp="1"/>
          </p:cNvSpPr>
          <p:nvPr>
            <p:ph type="subTitle" idx="1"/>
          </p:nvPr>
        </p:nvSpPr>
        <p:spPr>
          <a:xfrm>
            <a:off x="2807438" y="4340717"/>
            <a:ext cx="6546963"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394">
                <a:latin typeface="Roboto"/>
                <a:ea typeface="Roboto"/>
                <a:cs typeface="Roboto"/>
                <a:sym typeface="Roboto"/>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
        <p:nvSpPr>
          <p:cNvPr id="11" name="Google Shape;11;p2"/>
          <p:cNvSpPr/>
          <p:nvPr/>
        </p:nvSpPr>
        <p:spPr>
          <a:xfrm>
            <a:off x="11025611" y="5267674"/>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47239" y="5320884"/>
            <a:ext cx="2439108"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736806" y="-5523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rot="-2426310">
            <a:off x="-2707596" y="-1517893"/>
            <a:ext cx="4973583"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777346" y="6470035"/>
            <a:ext cx="5357260" cy="2190564"/>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rot="315047" flipH="1">
            <a:off x="3731800" y="-1127548"/>
            <a:ext cx="5357010" cy="153250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62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7"/>
        <p:cNvGrpSpPr/>
        <p:nvPr/>
      </p:nvGrpSpPr>
      <p:grpSpPr>
        <a:xfrm>
          <a:off x="0" y="0"/>
          <a:ext cx="0" cy="0"/>
          <a:chOff x="0" y="0"/>
          <a:chExt cx="0" cy="0"/>
        </a:xfrm>
      </p:grpSpPr>
      <p:sp>
        <p:nvSpPr>
          <p:cNvPr id="108" name="Google Shape;108;p14"/>
          <p:cNvSpPr/>
          <p:nvPr/>
        </p:nvSpPr>
        <p:spPr>
          <a:xfrm rot="-5400000">
            <a:off x="11557563" y="7148925"/>
            <a:ext cx="107667" cy="30524"/>
          </a:xfrm>
          <a:custGeom>
            <a:avLst/>
            <a:gdLst/>
            <a:ahLst/>
            <a:cxnLst/>
            <a:rect l="l" t="t" r="r" b="b"/>
            <a:pathLst>
              <a:path w="2470" h="702" extrusionOk="0">
                <a:moveTo>
                  <a:pt x="1" y="1"/>
                </a:moveTo>
                <a:lnTo>
                  <a:pt x="1" y="701"/>
                </a:lnTo>
                <a:lnTo>
                  <a:pt x="2469" y="701"/>
                </a:lnTo>
                <a:lnTo>
                  <a:pt x="246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9" name="Google Shape;109;p14"/>
          <p:cNvSpPr/>
          <p:nvPr/>
        </p:nvSpPr>
        <p:spPr>
          <a:xfrm rot="-5400000">
            <a:off x="10811872" y="7043644"/>
            <a:ext cx="109105" cy="30480"/>
          </a:xfrm>
          <a:custGeom>
            <a:avLst/>
            <a:gdLst/>
            <a:ahLst/>
            <a:cxnLst/>
            <a:rect l="l" t="t" r="r" b="b"/>
            <a:pathLst>
              <a:path w="2503" h="701" extrusionOk="0">
                <a:moveTo>
                  <a:pt x="1" y="0"/>
                </a:moveTo>
                <a:lnTo>
                  <a:pt x="1" y="701"/>
                </a:lnTo>
                <a:lnTo>
                  <a:pt x="2502" y="701"/>
                </a:lnTo>
                <a:lnTo>
                  <a:pt x="2502"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0" name="Google Shape;110;p14"/>
          <p:cNvSpPr/>
          <p:nvPr/>
        </p:nvSpPr>
        <p:spPr>
          <a:xfrm rot="8999889">
            <a:off x="10197480" y="5047604"/>
            <a:ext cx="3313037"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1" name="Google Shape;111;p14"/>
          <p:cNvSpPr/>
          <p:nvPr/>
        </p:nvSpPr>
        <p:spPr>
          <a:xfrm>
            <a:off x="10684236" y="-7282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2" name="Google Shape;112;p14"/>
          <p:cNvSpPr/>
          <p:nvPr/>
        </p:nvSpPr>
        <p:spPr>
          <a:xfrm>
            <a:off x="-68897" y="6356803"/>
            <a:ext cx="438274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3" name="Google Shape;113;p14"/>
          <p:cNvSpPr/>
          <p:nvPr/>
        </p:nvSpPr>
        <p:spPr>
          <a:xfrm rot="-3863648">
            <a:off x="-2716619" y="113888"/>
            <a:ext cx="4400988" cy="2478417"/>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4" name="Google Shape;114;p14"/>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6892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115"/>
        <p:cNvGrpSpPr/>
        <p:nvPr/>
      </p:nvGrpSpPr>
      <p:grpSpPr>
        <a:xfrm>
          <a:off x="0" y="0"/>
          <a:ext cx="0" cy="0"/>
          <a:chOff x="0" y="0"/>
          <a:chExt cx="0" cy="0"/>
        </a:xfrm>
      </p:grpSpPr>
      <p:sp>
        <p:nvSpPr>
          <p:cNvPr id="116" name="Google Shape;116;p15"/>
          <p:cNvSpPr/>
          <p:nvPr/>
        </p:nvSpPr>
        <p:spPr>
          <a:xfrm rot="1036562">
            <a:off x="9861076" y="-277326"/>
            <a:ext cx="3919352" cy="35911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 name="Google Shape;117;p15"/>
          <p:cNvSpPr/>
          <p:nvPr/>
        </p:nvSpPr>
        <p:spPr>
          <a:xfrm rot="-10256595">
            <a:off x="-1191802" y="6105572"/>
            <a:ext cx="7890693" cy="3417149"/>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 name="Google Shape;118;p15"/>
          <p:cNvSpPr/>
          <p:nvPr/>
        </p:nvSpPr>
        <p:spPr>
          <a:xfrm rot="7101805">
            <a:off x="-2140498" y="-1014642"/>
            <a:ext cx="4453991" cy="267050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 name="Google Shape;119;p15"/>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312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
        <p:cNvGrpSpPr/>
        <p:nvPr/>
      </p:nvGrpSpPr>
      <p:grpSpPr>
        <a:xfrm>
          <a:off x="0" y="0"/>
          <a:ext cx="0" cy="0"/>
          <a:chOff x="0" y="0"/>
          <a:chExt cx="0" cy="0"/>
        </a:xfrm>
      </p:grpSpPr>
      <p:sp>
        <p:nvSpPr>
          <p:cNvPr id="43" name="Google Shape;43;p6"/>
          <p:cNvSpPr/>
          <p:nvPr/>
        </p:nvSpPr>
        <p:spPr>
          <a:xfrm>
            <a:off x="9598085" y="5940707"/>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6"/>
          <p:cNvSpPr/>
          <p:nvPr/>
        </p:nvSpPr>
        <p:spPr>
          <a:xfrm>
            <a:off x="10441638" y="-5661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 name="Google Shape;45;p6"/>
          <p:cNvSpPr/>
          <p:nvPr/>
        </p:nvSpPr>
        <p:spPr>
          <a:xfrm>
            <a:off x="-6" y="6296638"/>
            <a:ext cx="5357260"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 name="Google Shape;46;p6"/>
          <p:cNvSpPr/>
          <p:nvPr/>
        </p:nvSpPr>
        <p:spPr>
          <a:xfrm rot="-3863724">
            <a:off x="-3592684" y="148963"/>
            <a:ext cx="5370415" cy="3024410"/>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 name="Google Shape;47;p6"/>
          <p:cNvSpPr/>
          <p:nvPr/>
        </p:nvSpPr>
        <p:spPr>
          <a:xfrm rot="851619">
            <a:off x="2446784" y="-2674528"/>
            <a:ext cx="5357476"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 name="Google Shape;48;p6"/>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960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79"/>
        <p:cNvGrpSpPr/>
        <p:nvPr/>
      </p:nvGrpSpPr>
      <p:grpSpPr>
        <a:xfrm>
          <a:off x="0" y="0"/>
          <a:ext cx="0" cy="0"/>
          <a:chOff x="0" y="0"/>
          <a:chExt cx="0" cy="0"/>
        </a:xfrm>
      </p:grpSpPr>
      <p:sp>
        <p:nvSpPr>
          <p:cNvPr id="180" name="Google Shape;180;p21"/>
          <p:cNvSpPr txBox="1">
            <a:spLocks noGrp="1"/>
          </p:cNvSpPr>
          <p:nvPr>
            <p:ph type="subTitle" idx="1"/>
          </p:nvPr>
        </p:nvSpPr>
        <p:spPr>
          <a:xfrm>
            <a:off x="2547283" y="2858700"/>
            <a:ext cx="7067273"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394">
                <a:latin typeface="Roboto"/>
                <a:ea typeface="Roboto"/>
                <a:cs typeface="Roboto"/>
                <a:sym typeface="Roboto"/>
              </a:defRPr>
            </a:lvl1pPr>
            <a:lvl2pPr lvl="1" algn="ctr" rtl="0">
              <a:lnSpc>
                <a:spcPct val="100000"/>
              </a:lnSpc>
              <a:spcBef>
                <a:spcPts val="0"/>
              </a:spcBef>
              <a:spcAft>
                <a:spcPts val="0"/>
              </a:spcAft>
              <a:buNone/>
              <a:defRPr sz="2394">
                <a:latin typeface="Roboto"/>
                <a:ea typeface="Roboto"/>
                <a:cs typeface="Roboto"/>
                <a:sym typeface="Roboto"/>
              </a:defRPr>
            </a:lvl2pPr>
            <a:lvl3pPr lvl="2" algn="ctr" rtl="0">
              <a:lnSpc>
                <a:spcPct val="100000"/>
              </a:lnSpc>
              <a:spcBef>
                <a:spcPts val="0"/>
              </a:spcBef>
              <a:spcAft>
                <a:spcPts val="0"/>
              </a:spcAft>
              <a:buNone/>
              <a:defRPr sz="2394">
                <a:latin typeface="Roboto"/>
                <a:ea typeface="Roboto"/>
                <a:cs typeface="Roboto"/>
                <a:sym typeface="Roboto"/>
              </a:defRPr>
            </a:lvl3pPr>
            <a:lvl4pPr lvl="3" algn="ctr" rtl="0">
              <a:lnSpc>
                <a:spcPct val="100000"/>
              </a:lnSpc>
              <a:spcBef>
                <a:spcPts val="0"/>
              </a:spcBef>
              <a:spcAft>
                <a:spcPts val="0"/>
              </a:spcAft>
              <a:buNone/>
              <a:defRPr sz="2394">
                <a:latin typeface="Roboto"/>
                <a:ea typeface="Roboto"/>
                <a:cs typeface="Roboto"/>
                <a:sym typeface="Roboto"/>
              </a:defRPr>
            </a:lvl4pPr>
            <a:lvl5pPr lvl="4" algn="ctr" rtl="0">
              <a:lnSpc>
                <a:spcPct val="100000"/>
              </a:lnSpc>
              <a:spcBef>
                <a:spcPts val="0"/>
              </a:spcBef>
              <a:spcAft>
                <a:spcPts val="0"/>
              </a:spcAft>
              <a:buNone/>
              <a:defRPr sz="2394">
                <a:latin typeface="Roboto"/>
                <a:ea typeface="Roboto"/>
                <a:cs typeface="Roboto"/>
                <a:sym typeface="Roboto"/>
              </a:defRPr>
            </a:lvl5pPr>
            <a:lvl6pPr lvl="5" algn="ctr" rtl="0">
              <a:lnSpc>
                <a:spcPct val="100000"/>
              </a:lnSpc>
              <a:spcBef>
                <a:spcPts val="0"/>
              </a:spcBef>
              <a:spcAft>
                <a:spcPts val="0"/>
              </a:spcAft>
              <a:buNone/>
              <a:defRPr sz="2394">
                <a:latin typeface="Roboto"/>
                <a:ea typeface="Roboto"/>
                <a:cs typeface="Roboto"/>
                <a:sym typeface="Roboto"/>
              </a:defRPr>
            </a:lvl6pPr>
            <a:lvl7pPr lvl="6" algn="ctr" rtl="0">
              <a:lnSpc>
                <a:spcPct val="100000"/>
              </a:lnSpc>
              <a:spcBef>
                <a:spcPts val="0"/>
              </a:spcBef>
              <a:spcAft>
                <a:spcPts val="0"/>
              </a:spcAft>
              <a:buNone/>
              <a:defRPr sz="2394">
                <a:latin typeface="Roboto"/>
                <a:ea typeface="Roboto"/>
                <a:cs typeface="Roboto"/>
                <a:sym typeface="Roboto"/>
              </a:defRPr>
            </a:lvl7pPr>
            <a:lvl8pPr lvl="7" algn="ctr" rtl="0">
              <a:lnSpc>
                <a:spcPct val="100000"/>
              </a:lnSpc>
              <a:spcBef>
                <a:spcPts val="0"/>
              </a:spcBef>
              <a:spcAft>
                <a:spcPts val="0"/>
              </a:spcAft>
              <a:buNone/>
              <a:defRPr sz="2394">
                <a:latin typeface="Roboto"/>
                <a:ea typeface="Roboto"/>
                <a:cs typeface="Roboto"/>
                <a:sym typeface="Roboto"/>
              </a:defRPr>
            </a:lvl8pPr>
            <a:lvl9pPr lvl="8" algn="ctr" rtl="0">
              <a:lnSpc>
                <a:spcPct val="100000"/>
              </a:lnSpc>
              <a:spcBef>
                <a:spcPts val="0"/>
              </a:spcBef>
              <a:spcAft>
                <a:spcPts val="0"/>
              </a:spcAft>
              <a:buNone/>
              <a:defRPr sz="2394">
                <a:latin typeface="Roboto"/>
                <a:ea typeface="Roboto"/>
                <a:cs typeface="Roboto"/>
                <a:sym typeface="Roboto"/>
              </a:defRPr>
            </a:lvl9pPr>
          </a:lstStyle>
          <a:p>
            <a:endParaRPr/>
          </a:p>
        </p:txBody>
      </p:sp>
      <p:sp>
        <p:nvSpPr>
          <p:cNvPr id="181" name="Google Shape;181;p21"/>
          <p:cNvSpPr txBox="1">
            <a:spLocks noGrp="1"/>
          </p:cNvSpPr>
          <p:nvPr>
            <p:ph type="subTitle" idx="2"/>
          </p:nvPr>
        </p:nvSpPr>
        <p:spPr>
          <a:xfrm>
            <a:off x="3931251" y="4209433"/>
            <a:ext cx="4299337"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990"/>
            </a:lvl1pPr>
            <a:lvl2pPr lvl="1" algn="ctr" rtl="0">
              <a:lnSpc>
                <a:spcPct val="100000"/>
              </a:lnSpc>
              <a:spcBef>
                <a:spcPts val="0"/>
              </a:spcBef>
              <a:spcAft>
                <a:spcPts val="0"/>
              </a:spcAft>
              <a:buNone/>
              <a:defRPr sz="3990"/>
            </a:lvl2pPr>
            <a:lvl3pPr lvl="2" algn="ctr" rtl="0">
              <a:lnSpc>
                <a:spcPct val="100000"/>
              </a:lnSpc>
              <a:spcBef>
                <a:spcPts val="0"/>
              </a:spcBef>
              <a:spcAft>
                <a:spcPts val="0"/>
              </a:spcAft>
              <a:buNone/>
              <a:defRPr sz="3990"/>
            </a:lvl3pPr>
            <a:lvl4pPr lvl="3" algn="ctr" rtl="0">
              <a:lnSpc>
                <a:spcPct val="100000"/>
              </a:lnSpc>
              <a:spcBef>
                <a:spcPts val="0"/>
              </a:spcBef>
              <a:spcAft>
                <a:spcPts val="0"/>
              </a:spcAft>
              <a:buNone/>
              <a:defRPr sz="3990"/>
            </a:lvl4pPr>
            <a:lvl5pPr lvl="4" algn="ctr" rtl="0">
              <a:lnSpc>
                <a:spcPct val="100000"/>
              </a:lnSpc>
              <a:spcBef>
                <a:spcPts val="0"/>
              </a:spcBef>
              <a:spcAft>
                <a:spcPts val="0"/>
              </a:spcAft>
              <a:buNone/>
              <a:defRPr sz="3990"/>
            </a:lvl5pPr>
            <a:lvl6pPr lvl="5" algn="ctr" rtl="0">
              <a:lnSpc>
                <a:spcPct val="100000"/>
              </a:lnSpc>
              <a:spcBef>
                <a:spcPts val="0"/>
              </a:spcBef>
              <a:spcAft>
                <a:spcPts val="0"/>
              </a:spcAft>
              <a:buNone/>
              <a:defRPr sz="3990"/>
            </a:lvl6pPr>
            <a:lvl7pPr lvl="6" algn="ctr" rtl="0">
              <a:lnSpc>
                <a:spcPct val="100000"/>
              </a:lnSpc>
              <a:spcBef>
                <a:spcPts val="0"/>
              </a:spcBef>
              <a:spcAft>
                <a:spcPts val="0"/>
              </a:spcAft>
              <a:buNone/>
              <a:defRPr sz="3990"/>
            </a:lvl7pPr>
            <a:lvl8pPr lvl="7" algn="ctr" rtl="0">
              <a:lnSpc>
                <a:spcPct val="100000"/>
              </a:lnSpc>
              <a:spcBef>
                <a:spcPts val="0"/>
              </a:spcBef>
              <a:spcAft>
                <a:spcPts val="0"/>
              </a:spcAft>
              <a:buNone/>
              <a:defRPr sz="3990"/>
            </a:lvl8pPr>
            <a:lvl9pPr lvl="8" algn="ctr" rtl="0">
              <a:lnSpc>
                <a:spcPct val="100000"/>
              </a:lnSpc>
              <a:spcBef>
                <a:spcPts val="0"/>
              </a:spcBef>
              <a:spcAft>
                <a:spcPts val="0"/>
              </a:spcAft>
              <a:buNone/>
              <a:defRPr sz="3990"/>
            </a:lvl9pPr>
          </a:lstStyle>
          <a:p>
            <a:endParaRPr/>
          </a:p>
        </p:txBody>
      </p:sp>
      <p:sp>
        <p:nvSpPr>
          <p:cNvPr id="182" name="Google Shape;182;p21"/>
          <p:cNvSpPr/>
          <p:nvPr/>
        </p:nvSpPr>
        <p:spPr>
          <a:xfrm flipH="1">
            <a:off x="6706388" y="6317267"/>
            <a:ext cx="5455460"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3" name="Google Shape;183;p21"/>
          <p:cNvSpPr/>
          <p:nvPr/>
        </p:nvSpPr>
        <p:spPr>
          <a:xfrm rot="2700000" flipH="1">
            <a:off x="-79965" y="-876759"/>
            <a:ext cx="2884156" cy="2691059"/>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 name="Google Shape;184;p21"/>
          <p:cNvSpPr/>
          <p:nvPr/>
        </p:nvSpPr>
        <p:spPr>
          <a:xfrm flipH="1">
            <a:off x="7535601" y="-1431833"/>
            <a:ext cx="497372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5" name="Google Shape;185;p21"/>
          <p:cNvSpPr/>
          <p:nvPr/>
        </p:nvSpPr>
        <p:spPr>
          <a:xfrm rot="4358284" flipH="1">
            <a:off x="-2748037" y="4093850"/>
            <a:ext cx="5370569" cy="2435780"/>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33625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37320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49412" y="1548033"/>
            <a:ext cx="10148431"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pic>
        <p:nvPicPr>
          <p:cNvPr id="3" name="Picture 2">
            <a:extLst>
              <a:ext uri="{FF2B5EF4-FFF2-40B4-BE49-F238E27FC236}">
                <a16:creationId xmlns:a16="http://schemas.microsoft.com/office/drawing/2014/main" id="{5E8838A2-3754-7A1B-608A-27D64D913D15}"/>
              </a:ext>
            </a:extLst>
          </p:cNvPr>
          <p:cNvPicPr>
            <a:picLocks noChangeAspect="1"/>
          </p:cNvPicPr>
          <p:nvPr userDrawn="1"/>
        </p:nvPicPr>
        <p:blipFill>
          <a:blip r:embed="rId12"/>
          <a:stretch>
            <a:fillRect/>
          </a:stretch>
        </p:blipFill>
        <p:spPr>
          <a:xfrm rot="16200000">
            <a:off x="-6551016" y="2992536"/>
            <a:ext cx="6023370" cy="646232"/>
          </a:xfrm>
          <a:prstGeom prst="rect">
            <a:avLst/>
          </a:prstGeom>
        </p:spPr>
      </p:pic>
      <p:pic>
        <p:nvPicPr>
          <p:cNvPr id="4" name="Picture 3">
            <a:extLst>
              <a:ext uri="{FF2B5EF4-FFF2-40B4-BE49-F238E27FC236}">
                <a16:creationId xmlns:a16="http://schemas.microsoft.com/office/drawing/2014/main" id="{3577984C-E6D9-0080-FBF4-B9FCDA8D0A19}"/>
              </a:ext>
            </a:extLst>
          </p:cNvPr>
          <p:cNvPicPr>
            <a:picLocks noChangeAspect="1"/>
          </p:cNvPicPr>
          <p:nvPr userDrawn="1"/>
        </p:nvPicPr>
        <p:blipFill>
          <a:blip r:embed="rId12"/>
          <a:stretch>
            <a:fillRect/>
          </a:stretch>
        </p:blipFill>
        <p:spPr>
          <a:xfrm rot="16200000">
            <a:off x="12574900" y="3105884"/>
            <a:ext cx="6023370" cy="6462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84" r:id="rId4"/>
    <p:sldLayoutId id="2147483685" r:id="rId5"/>
    <p:sldLayoutId id="2147483686" r:id="rId6"/>
    <p:sldLayoutId id="2147483687" r:id="rId7"/>
    <p:sldLayoutId id="2147483688" r:id="rId8"/>
    <p:sldLayoutId id="2147483690" r:id="rId9"/>
    <p:sldLayoutId id="214748369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5" Type="http://schemas.microsoft.com/office/2007/relationships/hdphoto" Target="../media/hdphoto3.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267738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63920F3-7FEA-9296-82FF-FC58B11F7F63}"/>
              </a:ext>
            </a:extLst>
          </p:cNvPr>
          <p:cNvGraphicFramePr>
            <a:graphicFrameLocks noGrp="1"/>
          </p:cNvGraphicFramePr>
          <p:nvPr>
            <p:extLst>
              <p:ext uri="{D42A27DB-BD31-4B8C-83A1-F6EECF244321}">
                <p14:modId xmlns:p14="http://schemas.microsoft.com/office/powerpoint/2010/main" val="3210598263"/>
              </p:ext>
            </p:extLst>
          </p:nvPr>
        </p:nvGraphicFramePr>
        <p:xfrm>
          <a:off x="244549" y="750149"/>
          <a:ext cx="11672739" cy="5997855"/>
        </p:xfrm>
        <a:graphic>
          <a:graphicData uri="http://schemas.openxmlformats.org/drawingml/2006/table">
            <a:tbl>
              <a:tblPr firstRow="1" bandRow="1">
                <a:tableStyleId>{27E6C24C-657B-4D88-9A49-64C3D431F836}</a:tableStyleId>
              </a:tblPr>
              <a:tblGrid>
                <a:gridCol w="1495041">
                  <a:extLst>
                    <a:ext uri="{9D8B030D-6E8A-4147-A177-3AD203B41FA5}">
                      <a16:colId xmlns:a16="http://schemas.microsoft.com/office/drawing/2014/main" val="3272313244"/>
                    </a:ext>
                  </a:extLst>
                </a:gridCol>
                <a:gridCol w="1806498">
                  <a:extLst>
                    <a:ext uri="{9D8B030D-6E8A-4147-A177-3AD203B41FA5}">
                      <a16:colId xmlns:a16="http://schemas.microsoft.com/office/drawing/2014/main" val="2982331398"/>
                    </a:ext>
                  </a:extLst>
                </a:gridCol>
                <a:gridCol w="8371200">
                  <a:extLst>
                    <a:ext uri="{9D8B030D-6E8A-4147-A177-3AD203B41FA5}">
                      <a16:colId xmlns:a16="http://schemas.microsoft.com/office/drawing/2014/main" val="102164429"/>
                    </a:ext>
                  </a:extLst>
                </a:gridCol>
              </a:tblGrid>
              <a:tr h="658165">
                <a:tc>
                  <a:txBody>
                    <a:bodyPr/>
                    <a:lstStyle/>
                    <a:p>
                      <a:pPr algn="ctr"/>
                      <a:r>
                        <a:rPr lang="en-US" sz="2400" b="1"/>
                        <a:t>Bộ phận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a:t>Đặc điểm được tả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a:t>Từ ngữ miêu tả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193809"/>
                  </a:ext>
                </a:extLst>
              </a:tr>
              <a:tr h="658165">
                <a:tc rowSpan="3">
                  <a:txBody>
                    <a:bodyPr/>
                    <a:lstStyle/>
                    <a:p>
                      <a:pPr algn="ctr"/>
                      <a:r>
                        <a:rPr lang="en-US" sz="2400"/>
                        <a:t>Hoa sim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Màu sắc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tím nhạt, phơn phớt như má con gái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7485359"/>
                  </a:ext>
                </a:extLst>
              </a:tr>
              <a:tr h="65816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Hương vị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không thơm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0771386"/>
                  </a:ext>
                </a:extLst>
              </a:tr>
              <a:tr h="65816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Nét riêng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tươi non như một niềm vui cứ lan toả làm cho sườn đồi sỏi đá cũng thêm đáng yêu, đáng mến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0659835"/>
                  </a:ext>
                </a:extLst>
              </a:tr>
              <a:tr h="658165">
                <a:tc rowSpan="3">
                  <a:txBody>
                    <a:bodyPr/>
                    <a:lstStyle/>
                    <a:p>
                      <a:pPr algn="ctr"/>
                      <a:r>
                        <a:rPr lang="en-US" sz="2400"/>
                        <a:t>Quả sim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Hình dáng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 giống hệt một con trâu mộng tí hon, béo tròn múp míp, còn nguyên cả lông tơ, chỉ thiếu chiếc khoáy; dừng trâu là cái tai quả (là đài hoa đã già)</a:t>
                      </a:r>
                    </a:p>
                    <a:p>
                      <a:pPr algn="just"/>
                      <a:r>
                        <a:rPr lang="en-US" sz="2400"/>
                        <a:t>- chỉ bằng đốt ngon tay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4340792"/>
                  </a:ext>
                </a:extLst>
              </a:tr>
              <a:tr h="65816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Hương vị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ngọt lịm và có sự vị một chút chan chat, mật ngọt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6494858"/>
                  </a:ext>
                </a:extLst>
              </a:tr>
              <a:tr h="65816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Màu sắc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a:t>tím thẫm, màu tím không giống bất cứ một màu tím của quả vườn nào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194030"/>
                  </a:ext>
                </a:extLst>
              </a:tr>
            </a:tbl>
          </a:graphicData>
        </a:graphic>
      </p:graphicFrame>
      <p:sp>
        <p:nvSpPr>
          <p:cNvPr id="2" name="TextBox 1">
            <a:extLst>
              <a:ext uri="{FF2B5EF4-FFF2-40B4-BE49-F238E27FC236}">
                <a16:creationId xmlns:a16="http://schemas.microsoft.com/office/drawing/2014/main" id="{FA78E8BC-453B-054E-D523-EBCEDA551873}"/>
              </a:ext>
            </a:extLst>
          </p:cNvPr>
          <p:cNvSpPr txBox="1"/>
          <p:nvPr/>
        </p:nvSpPr>
        <p:spPr>
          <a:xfrm>
            <a:off x="489100" y="103818"/>
            <a:ext cx="11672738" cy="584775"/>
          </a:xfrm>
          <a:prstGeom prst="rect">
            <a:avLst/>
          </a:prstGeom>
          <a:noFill/>
        </p:spPr>
        <p:txBody>
          <a:bodyPr wrap="square" rtlCol="0">
            <a:spAutoFit/>
          </a:bodyPr>
          <a:lstStyle/>
          <a:p>
            <a:pPr algn="just"/>
            <a:r>
              <a:rPr lang="en-US" sz="3200"/>
              <a:t>c. </a:t>
            </a:r>
            <a:r>
              <a:rPr lang="vi-VN" sz="3200"/>
              <a:t>Cây sim được miêu tả như thế nào ở phần thân bài?</a:t>
            </a:r>
            <a:endParaRPr lang="en-US" sz="3200"/>
          </a:p>
        </p:txBody>
      </p:sp>
    </p:spTree>
    <p:custDataLst>
      <p:tags r:id="rId1"/>
    </p:custDataLst>
    <p:extLst>
      <p:ext uri="{BB962C8B-B14F-4D97-AF65-F5344CB8AC3E}">
        <p14:creationId xmlns:p14="http://schemas.microsoft.com/office/powerpoint/2010/main" val="383044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ắm sắc hoa sim tím biên giới Móng Cái">
            <a:extLst>
              <a:ext uri="{FF2B5EF4-FFF2-40B4-BE49-F238E27FC236}">
                <a16:creationId xmlns:a16="http://schemas.microsoft.com/office/drawing/2014/main" id="{BDD38AB7-A0BB-2D57-0938-3D235CC65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12161838" cy="68373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606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ải nghiệm mùa hoa sim ở Hải Sơn - Báo Quảng Ninh điện tử">
            <a:extLst>
              <a:ext uri="{FF2B5EF4-FFF2-40B4-BE49-F238E27FC236}">
                <a16:creationId xmlns:a16="http://schemas.microsoft.com/office/drawing/2014/main" id="{54A6B5E8-8451-9762-FC8B-CCCD45785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533400"/>
            <a:ext cx="38608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ắc Kạn: Đồi sim An Thắng - điểm du lịch cuối tuần - Môi trường Du lịch">
            <a:extLst>
              <a:ext uri="{FF2B5EF4-FFF2-40B4-BE49-F238E27FC236}">
                <a16:creationId xmlns:a16="http://schemas.microsoft.com/office/drawing/2014/main" id="{7FAA4225-9E69-8A1E-5E42-6A61CEECA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65" y="533400"/>
            <a:ext cx="7721600" cy="579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008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60BFD6-3337-DD83-83FA-19F8801F5859}"/>
              </a:ext>
            </a:extLst>
          </p:cNvPr>
          <p:cNvSpPr txBox="1"/>
          <p:nvPr/>
        </p:nvSpPr>
        <p:spPr>
          <a:xfrm>
            <a:off x="356106" y="2828835"/>
            <a:ext cx="11020729" cy="1200329"/>
          </a:xfrm>
          <a:prstGeom prst="rect">
            <a:avLst/>
          </a:prstGeom>
          <a:noFill/>
        </p:spPr>
        <p:txBody>
          <a:bodyPr wrap="square">
            <a:spAutoFit/>
          </a:bodyPr>
          <a:lstStyle/>
          <a:p>
            <a:pPr algn="just"/>
            <a:r>
              <a:rPr lang="vi-VN" sz="3600"/>
              <a:t>d. Phần kết bài nói về điều gì? Tình cảm của người viết đối với cây sim được thể hiện qua chi tiết nào?</a:t>
            </a:r>
          </a:p>
        </p:txBody>
      </p:sp>
      <p:sp>
        <p:nvSpPr>
          <p:cNvPr id="4" name="TextBox 3">
            <a:extLst>
              <a:ext uri="{FF2B5EF4-FFF2-40B4-BE49-F238E27FC236}">
                <a16:creationId xmlns:a16="http://schemas.microsoft.com/office/drawing/2014/main" id="{18F440F7-29BF-C74C-0B9C-C179C30819D9}"/>
              </a:ext>
            </a:extLst>
          </p:cNvPr>
          <p:cNvSpPr txBox="1"/>
          <p:nvPr/>
        </p:nvSpPr>
        <p:spPr>
          <a:xfrm>
            <a:off x="228070" y="301784"/>
            <a:ext cx="9298701" cy="2308324"/>
          </a:xfrm>
          <a:prstGeom prst="rect">
            <a:avLst/>
          </a:prstGeom>
          <a:solidFill>
            <a:schemeClr val="bg1"/>
          </a:solidFill>
        </p:spPr>
        <p:txBody>
          <a:bodyPr wrap="square">
            <a:spAutoFit/>
          </a:bodyPr>
          <a:lstStyle/>
          <a:p>
            <a:pPr indent="457200" algn="just">
              <a:spcBef>
                <a:spcPts val="1200"/>
              </a:spcBef>
              <a:spcAft>
                <a:spcPts val="600"/>
              </a:spcAft>
            </a:pPr>
            <a:r>
              <a:rPr lang="vi-VN" sz="3600">
                <a:solidFill>
                  <a:srgbClr val="7030A0"/>
                </a:solidFill>
              </a:rPr>
              <a:t>Đi chơi trên đồi, leo dốc này vượt dốc khác, tìm thấy bụi sim, hải quả chín mà ăn, đúng là bắt được thứ của trời cho, đầy ngon lành, hứng thú, về nhà vẫn còn nhớ mãi.</a:t>
            </a:r>
          </a:p>
        </p:txBody>
      </p:sp>
      <p:sp>
        <p:nvSpPr>
          <p:cNvPr id="5" name="Speech Bubble: Rectangle 4">
            <a:extLst>
              <a:ext uri="{FF2B5EF4-FFF2-40B4-BE49-F238E27FC236}">
                <a16:creationId xmlns:a16="http://schemas.microsoft.com/office/drawing/2014/main" id="{D8E5852C-104D-2EB7-5FF8-2DCF658744F5}"/>
              </a:ext>
            </a:extLst>
          </p:cNvPr>
          <p:cNvSpPr/>
          <p:nvPr/>
        </p:nvSpPr>
        <p:spPr>
          <a:xfrm>
            <a:off x="9835074" y="896900"/>
            <a:ext cx="1924536" cy="871870"/>
          </a:xfrm>
          <a:prstGeom prst="wedgeRectCallout">
            <a:avLst>
              <a:gd name="adj1" fmla="val -62592"/>
              <a:gd name="adj2" fmla="val 2347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7030A0"/>
                </a:solidFill>
              </a:rPr>
              <a:t>Kết bài</a:t>
            </a:r>
          </a:p>
        </p:txBody>
      </p:sp>
      <p:sp>
        <p:nvSpPr>
          <p:cNvPr id="6" name="TextBox 5">
            <a:extLst>
              <a:ext uri="{FF2B5EF4-FFF2-40B4-BE49-F238E27FC236}">
                <a16:creationId xmlns:a16="http://schemas.microsoft.com/office/drawing/2014/main" id="{6AFCD2C1-FC83-B33F-896D-3338AEF4017C}"/>
              </a:ext>
            </a:extLst>
          </p:cNvPr>
          <p:cNvSpPr txBox="1"/>
          <p:nvPr/>
        </p:nvSpPr>
        <p:spPr>
          <a:xfrm>
            <a:off x="356106" y="4247891"/>
            <a:ext cx="11169587" cy="1569660"/>
          </a:xfrm>
          <a:prstGeom prst="rect">
            <a:avLst/>
          </a:prstGeom>
          <a:noFill/>
        </p:spPr>
        <p:txBody>
          <a:bodyPr wrap="square">
            <a:spAutoFit/>
          </a:bodyPr>
          <a:lstStyle/>
          <a:p>
            <a:pPr algn="just">
              <a:spcBef>
                <a:spcPts val="600"/>
              </a:spcBef>
              <a:spcAft>
                <a:spcPts val="600"/>
              </a:spcAft>
            </a:pPr>
            <a:r>
              <a:rPr lang="en-US" sz="4800">
                <a:solidFill>
                  <a:srgbClr val="C00000"/>
                </a:solidFill>
              </a:rPr>
              <a:t>Cây sim đã trở thành niềm thương, nối nhớ trong lòng bao người.</a:t>
            </a:r>
          </a:p>
        </p:txBody>
      </p:sp>
    </p:spTree>
    <p:custDataLst>
      <p:tags r:id="rId1"/>
    </p:custDataLst>
    <p:extLst>
      <p:ext uri="{BB962C8B-B14F-4D97-AF65-F5344CB8AC3E}">
        <p14:creationId xmlns:p14="http://schemas.microsoft.com/office/powerpoint/2010/main" val="315436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A1ACD-7EF6-AF06-BB98-9022111B9475}"/>
              </a:ext>
            </a:extLst>
          </p:cNvPr>
          <p:cNvSpPr/>
          <p:nvPr/>
        </p:nvSpPr>
        <p:spPr>
          <a:xfrm>
            <a:off x="571217" y="889238"/>
            <a:ext cx="11019403" cy="2369641"/>
          </a:xfrm>
          <a:prstGeom prst="rect">
            <a:avLst/>
          </a:prstGeom>
          <a:no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00"/>
                </a:solidFill>
              </a:rPr>
              <a:t>2. Trao đổi về cách viết bài văn miêu tả cây cối.</a:t>
            </a:r>
          </a:p>
          <a:p>
            <a:pPr algn="just"/>
            <a:r>
              <a:rPr lang="en-US" sz="3600">
                <a:solidFill>
                  <a:srgbClr val="000000"/>
                </a:solidFill>
              </a:rPr>
              <a:t>Gợi ý:</a:t>
            </a:r>
          </a:p>
          <a:p>
            <a:pPr algn="just"/>
            <a:r>
              <a:rPr lang="en-US" sz="3600">
                <a:solidFill>
                  <a:srgbClr val="000000"/>
                </a:solidFill>
              </a:rPr>
              <a:t>- Bài văn có mấy phần? Nội dung chính của mỗi phần là gì?</a:t>
            </a:r>
          </a:p>
          <a:p>
            <a:pPr algn="just"/>
            <a:r>
              <a:rPr lang="en-US" sz="3600">
                <a:solidFill>
                  <a:srgbClr val="000000"/>
                </a:solidFill>
              </a:rPr>
              <a:t>- Có thể miêu tả cây cối theo trình tự nào ?</a:t>
            </a:r>
          </a:p>
          <a:p>
            <a:pPr algn="just"/>
            <a:r>
              <a:rPr lang="en-US" sz="3600">
                <a:solidFill>
                  <a:srgbClr val="000000"/>
                </a:solidFill>
              </a:rPr>
              <a:t>- Những từ ngữ nào có thể dùng để tả các bộ phận của cây?</a:t>
            </a:r>
          </a:p>
        </p:txBody>
      </p:sp>
      <p:pic>
        <p:nvPicPr>
          <p:cNvPr id="5" name="Picture 4">
            <a:extLst>
              <a:ext uri="{FF2B5EF4-FFF2-40B4-BE49-F238E27FC236}">
                <a16:creationId xmlns:a16="http://schemas.microsoft.com/office/drawing/2014/main" id="{9D5A110C-C0F8-5134-91B7-1B5EB3C49DA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52476" y="4287624"/>
            <a:ext cx="11656884" cy="2570376"/>
          </a:xfrm>
          <a:prstGeom prst="rect">
            <a:avLst/>
          </a:prstGeom>
        </p:spPr>
      </p:pic>
    </p:spTree>
    <p:custDataLst>
      <p:tags r:id="rId1"/>
    </p:custDataLst>
    <p:extLst>
      <p:ext uri="{BB962C8B-B14F-4D97-AF65-F5344CB8AC3E}">
        <p14:creationId xmlns:p14="http://schemas.microsoft.com/office/powerpoint/2010/main" val="174721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A1ACD-7EF6-AF06-BB98-9022111B9475}"/>
              </a:ext>
            </a:extLst>
          </p:cNvPr>
          <p:cNvSpPr/>
          <p:nvPr/>
        </p:nvSpPr>
        <p:spPr>
          <a:xfrm>
            <a:off x="571217" y="208756"/>
            <a:ext cx="11019403" cy="982092"/>
          </a:xfrm>
          <a:prstGeom prst="rect">
            <a:avLst/>
          </a:prstGeom>
          <a:no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00"/>
                </a:solidFill>
              </a:rPr>
              <a:t>2. Trao đổi về cách viết bài văn miêu tả cây cối.</a:t>
            </a:r>
          </a:p>
        </p:txBody>
      </p:sp>
      <p:sp>
        <p:nvSpPr>
          <p:cNvPr id="3" name="TextBox 2">
            <a:extLst>
              <a:ext uri="{FF2B5EF4-FFF2-40B4-BE49-F238E27FC236}">
                <a16:creationId xmlns:a16="http://schemas.microsoft.com/office/drawing/2014/main" id="{3B710C55-DA71-A4A5-209F-E7323DC6EF25}"/>
              </a:ext>
            </a:extLst>
          </p:cNvPr>
          <p:cNvSpPr txBox="1"/>
          <p:nvPr/>
        </p:nvSpPr>
        <p:spPr>
          <a:xfrm>
            <a:off x="209710" y="3103042"/>
            <a:ext cx="2427164" cy="1736646"/>
          </a:xfrm>
          <a:prstGeom prst="roundRect">
            <a:avLst/>
          </a:prstGeom>
          <a:solidFill>
            <a:schemeClr val="bg1"/>
          </a:solidFill>
          <a:ln>
            <a:solidFill>
              <a:srgbClr val="00B0F0"/>
            </a:solidFill>
          </a:ln>
        </p:spPr>
        <p:txBody>
          <a:bodyPr wrap="square" rtlCol="0">
            <a:spAutoFit/>
          </a:bodyPr>
          <a:lstStyle/>
          <a:p>
            <a:pPr algn="just"/>
            <a:r>
              <a:rPr lang="en-US" sz="3200"/>
              <a:t>Bố cục bài văn miêu tả cây cối:</a:t>
            </a:r>
          </a:p>
        </p:txBody>
      </p:sp>
      <p:cxnSp>
        <p:nvCxnSpPr>
          <p:cNvPr id="6" name="Straight Arrow Connector 5">
            <a:extLst>
              <a:ext uri="{FF2B5EF4-FFF2-40B4-BE49-F238E27FC236}">
                <a16:creationId xmlns:a16="http://schemas.microsoft.com/office/drawing/2014/main" id="{C95EAA98-94F4-9AF1-EBDE-9A6725FF9695}"/>
              </a:ext>
            </a:extLst>
          </p:cNvPr>
          <p:cNvCxnSpPr>
            <a:cxnSpLocks/>
          </p:cNvCxnSpPr>
          <p:nvPr/>
        </p:nvCxnSpPr>
        <p:spPr>
          <a:xfrm flipV="1">
            <a:off x="2636874" y="2126512"/>
            <a:ext cx="935666" cy="165440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37EF6F-BFAD-FBF2-395B-DEB90A1DFF4D}"/>
              </a:ext>
            </a:extLst>
          </p:cNvPr>
          <p:cNvSpPr txBox="1"/>
          <p:nvPr/>
        </p:nvSpPr>
        <p:spPr>
          <a:xfrm>
            <a:off x="3572540" y="1755348"/>
            <a:ext cx="8379588" cy="783193"/>
          </a:xfrm>
          <a:prstGeom prst="roundRect">
            <a:avLst/>
          </a:prstGeom>
          <a:solidFill>
            <a:schemeClr val="bg1"/>
          </a:solidFill>
          <a:ln>
            <a:solidFill>
              <a:srgbClr val="00B0F0"/>
            </a:solidFill>
            <a:prstDash val="dash"/>
          </a:ln>
        </p:spPr>
        <p:txBody>
          <a:bodyPr wrap="square" rtlCol="0">
            <a:spAutoFit/>
          </a:bodyPr>
          <a:lstStyle/>
          <a:p>
            <a:pPr algn="just"/>
            <a:r>
              <a:rPr lang="en-US" sz="4000" b="1"/>
              <a:t>Mở bài</a:t>
            </a:r>
            <a:r>
              <a:rPr lang="en-US" sz="4000"/>
              <a:t>: giới thiệu cây.</a:t>
            </a:r>
          </a:p>
        </p:txBody>
      </p:sp>
      <p:cxnSp>
        <p:nvCxnSpPr>
          <p:cNvPr id="9" name="Straight Arrow Connector 8">
            <a:extLst>
              <a:ext uri="{FF2B5EF4-FFF2-40B4-BE49-F238E27FC236}">
                <a16:creationId xmlns:a16="http://schemas.microsoft.com/office/drawing/2014/main" id="{F31625BE-7A00-7365-8EB1-D00AF71AA3FF}"/>
              </a:ext>
            </a:extLst>
          </p:cNvPr>
          <p:cNvCxnSpPr>
            <a:cxnSpLocks/>
          </p:cNvCxnSpPr>
          <p:nvPr/>
        </p:nvCxnSpPr>
        <p:spPr>
          <a:xfrm>
            <a:off x="2636874" y="3971365"/>
            <a:ext cx="935666"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6581F5-638C-FAFB-69C7-7BD1DB0EB9F2}"/>
              </a:ext>
            </a:extLst>
          </p:cNvPr>
          <p:cNvSpPr txBox="1"/>
          <p:nvPr/>
        </p:nvSpPr>
        <p:spPr>
          <a:xfrm>
            <a:off x="3572540" y="3229522"/>
            <a:ext cx="8379588" cy="1464231"/>
          </a:xfrm>
          <a:prstGeom prst="roundRect">
            <a:avLst/>
          </a:prstGeom>
          <a:solidFill>
            <a:schemeClr val="bg1"/>
          </a:solidFill>
          <a:ln>
            <a:solidFill>
              <a:srgbClr val="00B0F0"/>
            </a:solidFill>
            <a:prstDash val="dash"/>
          </a:ln>
        </p:spPr>
        <p:txBody>
          <a:bodyPr wrap="square" rtlCol="0">
            <a:spAutoFit/>
          </a:bodyPr>
          <a:lstStyle/>
          <a:p>
            <a:pPr algn="just"/>
            <a:r>
              <a:rPr lang="en-US" sz="4000" b="1"/>
              <a:t>Thân bài</a:t>
            </a:r>
            <a:r>
              <a:rPr lang="en-US" sz="4000"/>
              <a:t>: tả đặc điểm các bộ phận của cây.</a:t>
            </a:r>
          </a:p>
        </p:txBody>
      </p:sp>
      <p:cxnSp>
        <p:nvCxnSpPr>
          <p:cNvPr id="12" name="Straight Arrow Connector 11">
            <a:extLst>
              <a:ext uri="{FF2B5EF4-FFF2-40B4-BE49-F238E27FC236}">
                <a16:creationId xmlns:a16="http://schemas.microsoft.com/office/drawing/2014/main" id="{13CB0EC5-17A7-7F4B-993C-35D637F7D690}"/>
              </a:ext>
            </a:extLst>
          </p:cNvPr>
          <p:cNvCxnSpPr>
            <a:cxnSpLocks/>
          </p:cNvCxnSpPr>
          <p:nvPr/>
        </p:nvCxnSpPr>
        <p:spPr>
          <a:xfrm>
            <a:off x="2636874" y="4152084"/>
            <a:ext cx="935666" cy="185048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6EF545-DDC3-58AD-8FCE-CAA055A80174}"/>
              </a:ext>
            </a:extLst>
          </p:cNvPr>
          <p:cNvSpPr txBox="1"/>
          <p:nvPr/>
        </p:nvSpPr>
        <p:spPr>
          <a:xfrm>
            <a:off x="3572540" y="5089735"/>
            <a:ext cx="8379588" cy="1464231"/>
          </a:xfrm>
          <a:prstGeom prst="roundRect">
            <a:avLst/>
          </a:prstGeom>
          <a:solidFill>
            <a:schemeClr val="bg1"/>
          </a:solidFill>
          <a:ln>
            <a:solidFill>
              <a:srgbClr val="00B0F0"/>
            </a:solidFill>
            <a:prstDash val="dash"/>
          </a:ln>
        </p:spPr>
        <p:txBody>
          <a:bodyPr wrap="square" rtlCol="0">
            <a:spAutoFit/>
          </a:bodyPr>
          <a:lstStyle/>
          <a:p>
            <a:pPr algn="just"/>
            <a:r>
              <a:rPr lang="en-US" sz="4000" b="1"/>
              <a:t>Kết bài</a:t>
            </a:r>
            <a:r>
              <a:rPr lang="en-US" sz="4000"/>
              <a:t>: nêu ấn tượng đặc biệt của mình về cây hoặc tình cảm với cây.</a:t>
            </a:r>
          </a:p>
        </p:txBody>
      </p:sp>
    </p:spTree>
    <p:custDataLst>
      <p:tags r:id="rId1"/>
    </p:custDataLst>
    <p:extLst>
      <p:ext uri="{BB962C8B-B14F-4D97-AF65-F5344CB8AC3E}">
        <p14:creationId xmlns:p14="http://schemas.microsoft.com/office/powerpoint/2010/main" val="28024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A1ACD-7EF6-AF06-BB98-9022111B9475}"/>
              </a:ext>
            </a:extLst>
          </p:cNvPr>
          <p:cNvSpPr/>
          <p:nvPr/>
        </p:nvSpPr>
        <p:spPr>
          <a:xfrm>
            <a:off x="571217" y="0"/>
            <a:ext cx="11019403" cy="982092"/>
          </a:xfrm>
          <a:prstGeom prst="rect">
            <a:avLst/>
          </a:prstGeom>
          <a:no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a:solidFill>
                  <a:srgbClr val="000000"/>
                </a:solidFill>
              </a:rPr>
              <a:t>2. Trao đổi về cách viết bài văn miêu tả cây cối.</a:t>
            </a:r>
          </a:p>
        </p:txBody>
      </p:sp>
      <p:sp>
        <p:nvSpPr>
          <p:cNvPr id="3" name="TextBox 2">
            <a:extLst>
              <a:ext uri="{FF2B5EF4-FFF2-40B4-BE49-F238E27FC236}">
                <a16:creationId xmlns:a16="http://schemas.microsoft.com/office/drawing/2014/main" id="{3B710C55-DA71-A4A5-209F-E7323DC6EF25}"/>
              </a:ext>
            </a:extLst>
          </p:cNvPr>
          <p:cNvSpPr txBox="1"/>
          <p:nvPr/>
        </p:nvSpPr>
        <p:spPr>
          <a:xfrm>
            <a:off x="1167772" y="833731"/>
            <a:ext cx="10422848" cy="715089"/>
          </a:xfrm>
          <a:prstGeom prst="roundRect">
            <a:avLst/>
          </a:prstGeom>
          <a:noFill/>
          <a:ln>
            <a:noFill/>
          </a:ln>
        </p:spPr>
        <p:txBody>
          <a:bodyPr wrap="square" rtlCol="0">
            <a:spAutoFit/>
          </a:bodyPr>
          <a:lstStyle/>
          <a:p>
            <a:pPr algn="just"/>
            <a:r>
              <a:rPr lang="en-US" sz="3600" b="1"/>
              <a:t>Lưu ý:</a:t>
            </a:r>
          </a:p>
        </p:txBody>
      </p:sp>
      <p:sp>
        <p:nvSpPr>
          <p:cNvPr id="8" name="TextBox 7">
            <a:extLst>
              <a:ext uri="{FF2B5EF4-FFF2-40B4-BE49-F238E27FC236}">
                <a16:creationId xmlns:a16="http://schemas.microsoft.com/office/drawing/2014/main" id="{5337EF6F-BFAD-FBF2-395B-DEB90A1DFF4D}"/>
              </a:ext>
            </a:extLst>
          </p:cNvPr>
          <p:cNvSpPr txBox="1"/>
          <p:nvPr/>
        </p:nvSpPr>
        <p:spPr>
          <a:xfrm>
            <a:off x="571217" y="1709498"/>
            <a:ext cx="11294718" cy="5005626"/>
          </a:xfrm>
          <a:prstGeom prst="roundRect">
            <a:avLst/>
          </a:prstGeom>
          <a:solidFill>
            <a:schemeClr val="bg1"/>
          </a:solidFill>
          <a:ln>
            <a:noFill/>
            <a:prstDash val="dash"/>
          </a:ln>
        </p:spPr>
        <p:txBody>
          <a:bodyPr wrap="square" rtlCol="0">
            <a:spAutoFit/>
          </a:bodyPr>
          <a:lstStyle/>
          <a:p>
            <a:pPr marL="571500" indent="-571500" algn="just">
              <a:buFont typeface="Arial" panose="020B0604020202020204" pitchFamily="34" charset="0"/>
              <a:buChar char="•"/>
            </a:pPr>
            <a:r>
              <a:rPr lang="en-US" sz="3600"/>
              <a:t>Trước khi viết bài văn miêu tả, cần quan sát cây (nếu có thể) để nhận biết các đặc điểm nổi bật của cây.</a:t>
            </a:r>
          </a:p>
          <a:p>
            <a:pPr marL="571500" indent="-571500" algn="just">
              <a:buFont typeface="Arial" panose="020B0604020202020204" pitchFamily="34" charset="0"/>
              <a:buChar char="•"/>
            </a:pPr>
            <a:r>
              <a:rPr lang="en-US" sz="3600"/>
              <a:t>Khi viết, nên sử dụng các từ ngữ chỉ đặc điểm, biện pháp so sánh, nhận hoá,…</a:t>
            </a:r>
          </a:p>
          <a:p>
            <a:pPr marL="571500" indent="-571500" algn="just">
              <a:buFont typeface="Arial" panose="020B0604020202020204" pitchFamily="34" charset="0"/>
              <a:buChar char="•"/>
            </a:pPr>
            <a:r>
              <a:rPr lang="en-US" sz="3600"/>
              <a:t>Bài văn tả cây cối nên có những từ ngữ, câu văn bộc lộ rõ tình cảm, cảm xúc của người viết đối với cây.</a:t>
            </a:r>
          </a:p>
        </p:txBody>
      </p:sp>
    </p:spTree>
    <p:custDataLst>
      <p:tags r:id="rId1"/>
    </p:custDataLst>
    <p:extLst>
      <p:ext uri="{BB962C8B-B14F-4D97-AF65-F5344CB8AC3E}">
        <p14:creationId xmlns:p14="http://schemas.microsoft.com/office/powerpoint/2010/main" val="11038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EFC18-C055-4515-AC10-6D85C05319BC}"/>
              </a:ext>
            </a:extLst>
          </p:cNvPr>
          <p:cNvSpPr txBox="1"/>
          <p:nvPr/>
        </p:nvSpPr>
        <p:spPr>
          <a:xfrm>
            <a:off x="1771650" y="537031"/>
            <a:ext cx="7962900" cy="830997"/>
          </a:xfrm>
          <a:prstGeom prst="rect">
            <a:avLst/>
          </a:prstGeom>
          <a:noFill/>
        </p:spPr>
        <p:txBody>
          <a:bodyPr wrap="square" rtlCol="0">
            <a:spAutoFit/>
          </a:bodyPr>
          <a:lstStyle/>
          <a:p>
            <a:pPr algn="ctr"/>
            <a:r>
              <a:rPr lang="en-US" sz="4800" b="1"/>
              <a:t>VẬN DỤNG</a:t>
            </a:r>
          </a:p>
        </p:txBody>
      </p:sp>
      <p:sp>
        <p:nvSpPr>
          <p:cNvPr id="3" name="TextBox 2">
            <a:extLst>
              <a:ext uri="{FF2B5EF4-FFF2-40B4-BE49-F238E27FC236}">
                <a16:creationId xmlns:a16="http://schemas.microsoft.com/office/drawing/2014/main" id="{CB0B4B13-07F6-4D5D-8261-8D85FA7C3781}"/>
              </a:ext>
            </a:extLst>
          </p:cNvPr>
          <p:cNvSpPr txBox="1"/>
          <p:nvPr/>
        </p:nvSpPr>
        <p:spPr>
          <a:xfrm>
            <a:off x="651669" y="2012097"/>
            <a:ext cx="10858500" cy="3785652"/>
          </a:xfrm>
          <a:prstGeom prst="rect">
            <a:avLst/>
          </a:prstGeom>
          <a:noFill/>
        </p:spPr>
        <p:txBody>
          <a:bodyPr wrap="square" rtlCol="0">
            <a:spAutoFit/>
          </a:bodyPr>
          <a:lstStyle/>
          <a:p>
            <a:pPr algn="ctr"/>
            <a:r>
              <a:rPr lang="en-US" sz="4800" b="1">
                <a:solidFill>
                  <a:srgbClr val="C00000"/>
                </a:solidFill>
                <a:latin typeface="+mn-lt"/>
              </a:rPr>
              <a:t>Nhiệm vụ học tập ở nhà:</a:t>
            </a:r>
          </a:p>
          <a:p>
            <a:pPr algn="ctr"/>
            <a:endParaRPr lang="en-US" sz="4800" b="1">
              <a:solidFill>
                <a:srgbClr val="C00000"/>
              </a:solidFill>
              <a:latin typeface="+mn-lt"/>
            </a:endParaRPr>
          </a:p>
          <a:p>
            <a:pPr algn="ctr"/>
            <a:r>
              <a:rPr lang="en-US" sz="4800">
                <a:latin typeface="+mn-lt"/>
              </a:rPr>
              <a:t>Tìm đọc những đoạn văn miêu tả cây cối. Ghi lại câu văn hay mà em muốn học tập.</a:t>
            </a:r>
            <a:endParaRPr lang="vi-VN" sz="4800" b="0" i="0">
              <a:solidFill>
                <a:srgbClr val="000000"/>
              </a:solidFill>
              <a:effectLst/>
              <a:latin typeface="+mn-lt"/>
            </a:endParaRPr>
          </a:p>
        </p:txBody>
      </p:sp>
    </p:spTree>
    <p:custDataLst>
      <p:tags r:id="rId1"/>
    </p:custDataLst>
    <p:extLst>
      <p:ext uri="{BB962C8B-B14F-4D97-AF65-F5344CB8AC3E}">
        <p14:creationId xmlns:p14="http://schemas.microsoft.com/office/powerpoint/2010/main" val="7030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5" name="Google Shape;305;p35"/>
          <p:cNvGrpSpPr/>
          <p:nvPr/>
        </p:nvGrpSpPr>
        <p:grpSpPr>
          <a:xfrm>
            <a:off x="76916" y="2141433"/>
            <a:ext cx="2871095" cy="3745448"/>
            <a:chOff x="517131" y="1513337"/>
            <a:chExt cx="2158662" cy="2816053"/>
          </a:xfrm>
        </p:grpSpPr>
        <p:sp>
          <p:nvSpPr>
            <p:cNvPr id="306"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7"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08"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9"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0"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1"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2"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3"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4"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5"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16"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7"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8"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9"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0"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1"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2"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3"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4"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25"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26"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7"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8"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9"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30"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121598" tIns="121598" rIns="121598" bIns="121598" anchor="ctr" anchorCtr="0">
              <a:noAutofit/>
            </a:bodyPr>
            <a:lstStyle/>
            <a:p>
              <a:endParaRPr sz="2479"/>
            </a:p>
          </p:txBody>
        </p:sp>
        <p:sp>
          <p:nvSpPr>
            <p:cNvPr id="331"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2"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3"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4"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5"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6"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7"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121598" tIns="121598" rIns="121598" bIns="121598" anchor="ctr" anchorCtr="0">
              <a:noAutofit/>
            </a:bodyPr>
            <a:lstStyle/>
            <a:p>
              <a:endParaRPr sz="2479"/>
            </a:p>
          </p:txBody>
        </p:sp>
        <p:sp>
          <p:nvSpPr>
            <p:cNvPr id="338"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339"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0"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1"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grpSp>
      <p:grpSp>
        <p:nvGrpSpPr>
          <p:cNvPr id="7" name="Group 6">
            <a:extLst>
              <a:ext uri="{FF2B5EF4-FFF2-40B4-BE49-F238E27FC236}">
                <a16:creationId xmlns:a16="http://schemas.microsoft.com/office/drawing/2014/main" id="{EA9A09FE-7B23-B5C1-DFB9-1555FDBFEC45}"/>
              </a:ext>
            </a:extLst>
          </p:cNvPr>
          <p:cNvGrpSpPr/>
          <p:nvPr/>
        </p:nvGrpSpPr>
        <p:grpSpPr>
          <a:xfrm>
            <a:off x="9839193" y="3083231"/>
            <a:ext cx="1649488" cy="3445327"/>
            <a:chOff x="9234149" y="2280090"/>
            <a:chExt cx="1649488" cy="3445327"/>
          </a:xfrm>
        </p:grpSpPr>
        <p:sp>
          <p:nvSpPr>
            <p:cNvPr id="342" name="Google Shape;342;p35"/>
            <p:cNvSpPr/>
            <p:nvPr/>
          </p:nvSpPr>
          <p:spPr>
            <a:xfrm>
              <a:off x="9234149" y="5045994"/>
              <a:ext cx="596055" cy="67923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3" name="Google Shape;343;p35"/>
            <p:cNvSpPr/>
            <p:nvPr/>
          </p:nvSpPr>
          <p:spPr>
            <a:xfrm>
              <a:off x="9234150" y="5499207"/>
              <a:ext cx="264992" cy="226210"/>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4" name="Google Shape;344;p35"/>
            <p:cNvSpPr/>
            <p:nvPr/>
          </p:nvSpPr>
          <p:spPr>
            <a:xfrm>
              <a:off x="9504911" y="4456677"/>
              <a:ext cx="625340" cy="725555"/>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5" name="Google Shape;345;p35"/>
            <p:cNvSpPr/>
            <p:nvPr/>
          </p:nvSpPr>
          <p:spPr>
            <a:xfrm>
              <a:off x="9575541" y="4724734"/>
              <a:ext cx="150888" cy="339011"/>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6" name="Google Shape;346;p35"/>
            <p:cNvSpPr/>
            <p:nvPr/>
          </p:nvSpPr>
          <p:spPr>
            <a:xfrm>
              <a:off x="9542405" y="4974344"/>
              <a:ext cx="337041" cy="148274"/>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7" name="Google Shape;347;p35"/>
            <p:cNvSpPr/>
            <p:nvPr/>
          </p:nvSpPr>
          <p:spPr>
            <a:xfrm>
              <a:off x="10231674" y="5005558"/>
              <a:ext cx="520965" cy="680861"/>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8" name="Google Shape;348;p35"/>
            <p:cNvSpPr/>
            <p:nvPr/>
          </p:nvSpPr>
          <p:spPr>
            <a:xfrm>
              <a:off x="10495039" y="5538224"/>
              <a:ext cx="257594" cy="147969"/>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9" name="Google Shape;349;p35"/>
            <p:cNvSpPr/>
            <p:nvPr/>
          </p:nvSpPr>
          <p:spPr>
            <a:xfrm>
              <a:off x="9749834" y="4488296"/>
              <a:ext cx="743903" cy="688056"/>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50" name="Google Shape;350;p35"/>
            <p:cNvSpPr/>
            <p:nvPr/>
          </p:nvSpPr>
          <p:spPr>
            <a:xfrm>
              <a:off x="10200767" y="4946171"/>
              <a:ext cx="264283" cy="188204"/>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1" name="Google Shape;351;p35"/>
            <p:cNvSpPr/>
            <p:nvPr/>
          </p:nvSpPr>
          <p:spPr>
            <a:xfrm>
              <a:off x="10030831" y="4861649"/>
              <a:ext cx="270870" cy="274959"/>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2" name="Google Shape;352;p35"/>
            <p:cNvSpPr/>
            <p:nvPr/>
          </p:nvSpPr>
          <p:spPr>
            <a:xfrm rot="4264189">
              <a:off x="9890716" y="3829431"/>
              <a:ext cx="884363" cy="78554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3" name="Google Shape;353;p35"/>
            <p:cNvSpPr/>
            <p:nvPr/>
          </p:nvSpPr>
          <p:spPr>
            <a:xfrm>
              <a:off x="9590235" y="3828342"/>
              <a:ext cx="755658" cy="898557"/>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354" name="Google Shape;354;p35"/>
            <p:cNvSpPr/>
            <p:nvPr/>
          </p:nvSpPr>
          <p:spPr>
            <a:xfrm>
              <a:off x="9602698" y="3942961"/>
              <a:ext cx="332684" cy="50461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5" name="Google Shape;355;p35"/>
            <p:cNvSpPr/>
            <p:nvPr/>
          </p:nvSpPr>
          <p:spPr>
            <a:xfrm>
              <a:off x="9615974" y="3940125"/>
              <a:ext cx="305425" cy="463365"/>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598" tIns="121598" rIns="121598" bIns="121598" anchor="ctr" anchorCtr="0">
              <a:noAutofit/>
            </a:bodyPr>
            <a:lstStyle/>
            <a:p>
              <a:endParaRPr sz="2479"/>
            </a:p>
          </p:txBody>
        </p:sp>
        <p:sp>
          <p:nvSpPr>
            <p:cNvPr id="356" name="Google Shape;356;p35"/>
            <p:cNvSpPr/>
            <p:nvPr/>
          </p:nvSpPr>
          <p:spPr>
            <a:xfrm>
              <a:off x="9592463" y="4664939"/>
              <a:ext cx="751909" cy="36080"/>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598" tIns="121598" rIns="121598" bIns="121598" anchor="ctr" anchorCtr="0">
              <a:noAutofit/>
            </a:bodyPr>
            <a:lstStyle/>
            <a:p>
              <a:endParaRPr sz="2479"/>
            </a:p>
          </p:txBody>
        </p:sp>
        <p:sp>
          <p:nvSpPr>
            <p:cNvPr id="357" name="Google Shape;357;p35"/>
            <p:cNvSpPr/>
            <p:nvPr/>
          </p:nvSpPr>
          <p:spPr>
            <a:xfrm>
              <a:off x="9788138" y="3664366"/>
              <a:ext cx="384872" cy="406408"/>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8" name="Google Shape;358;p35"/>
            <p:cNvSpPr/>
            <p:nvPr/>
          </p:nvSpPr>
          <p:spPr>
            <a:xfrm>
              <a:off x="9870522" y="3664367"/>
              <a:ext cx="151597" cy="170772"/>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598" tIns="121598" rIns="121598" bIns="121598" anchor="ctr" anchorCtr="0">
              <a:noAutofit/>
            </a:bodyPr>
            <a:lstStyle/>
            <a:p>
              <a:endParaRPr sz="2479"/>
            </a:p>
          </p:txBody>
        </p:sp>
        <p:sp>
          <p:nvSpPr>
            <p:cNvPr id="359" name="Google Shape;359;p35"/>
            <p:cNvSpPr/>
            <p:nvPr/>
          </p:nvSpPr>
          <p:spPr>
            <a:xfrm rot="2981798">
              <a:off x="9364985" y="4160994"/>
              <a:ext cx="1006467" cy="559147"/>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0" name="Google Shape;360;p35"/>
            <p:cNvSpPr/>
            <p:nvPr/>
          </p:nvSpPr>
          <p:spPr>
            <a:xfrm rot="524525">
              <a:off x="9332660" y="2280090"/>
              <a:ext cx="1550977" cy="991917"/>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1" name="Google Shape;361;p35"/>
            <p:cNvSpPr/>
            <p:nvPr/>
          </p:nvSpPr>
          <p:spPr>
            <a:xfrm rot="524525">
              <a:off x="9381485" y="2685228"/>
              <a:ext cx="1319430" cy="111139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2" name="Google Shape;362;p35"/>
            <p:cNvSpPr/>
            <p:nvPr/>
          </p:nvSpPr>
          <p:spPr>
            <a:xfrm rot="524525">
              <a:off x="9282870" y="3055535"/>
              <a:ext cx="215059" cy="274763"/>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3" name="Google Shape;363;p35"/>
            <p:cNvSpPr/>
            <p:nvPr/>
          </p:nvSpPr>
          <p:spPr>
            <a:xfrm rot="524525">
              <a:off x="9411744" y="2641690"/>
              <a:ext cx="244668" cy="430812"/>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4" name="Google Shape;364;p35"/>
            <p:cNvSpPr/>
            <p:nvPr/>
          </p:nvSpPr>
          <p:spPr>
            <a:xfrm rot="524525">
              <a:off x="9645036" y="2628007"/>
              <a:ext cx="1103131" cy="206948"/>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5" name="Google Shape;365;p35"/>
            <p:cNvSpPr/>
            <p:nvPr/>
          </p:nvSpPr>
          <p:spPr>
            <a:xfrm rot="524525">
              <a:off x="9890230" y="3145784"/>
              <a:ext cx="73578" cy="111856"/>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6" name="Google Shape;366;p35"/>
            <p:cNvSpPr/>
            <p:nvPr/>
          </p:nvSpPr>
          <p:spPr>
            <a:xfrm rot="524525">
              <a:off x="10373297" y="3174143"/>
              <a:ext cx="73401" cy="112008"/>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7" name="Google Shape;367;p35"/>
            <p:cNvSpPr/>
            <p:nvPr/>
          </p:nvSpPr>
          <p:spPr>
            <a:xfrm rot="524525">
              <a:off x="10349312" y="3004504"/>
              <a:ext cx="216478" cy="71015"/>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8" name="Google Shape;368;p35"/>
            <p:cNvSpPr/>
            <p:nvPr/>
          </p:nvSpPr>
          <p:spPr>
            <a:xfrm rot="524525">
              <a:off x="9803665" y="2931762"/>
              <a:ext cx="215059" cy="7650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9" name="Google Shape;369;p35"/>
            <p:cNvSpPr/>
            <p:nvPr/>
          </p:nvSpPr>
          <p:spPr>
            <a:xfrm rot="524525">
              <a:off x="10150351" y="3196327"/>
              <a:ext cx="166125" cy="201919"/>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70" name="Google Shape;370;p35"/>
            <p:cNvSpPr/>
            <p:nvPr/>
          </p:nvSpPr>
          <p:spPr>
            <a:xfrm rot="524525">
              <a:off x="9524561" y="3167244"/>
              <a:ext cx="309026" cy="216548"/>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1" name="Google Shape;371;p35"/>
            <p:cNvSpPr/>
            <p:nvPr/>
          </p:nvSpPr>
          <p:spPr>
            <a:xfrm rot="524525">
              <a:off x="10393527" y="3306867"/>
              <a:ext cx="267893" cy="172660"/>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2" name="Google Shape;372;p35"/>
            <p:cNvSpPr/>
            <p:nvPr/>
          </p:nvSpPr>
          <p:spPr>
            <a:xfrm rot="-9491453">
              <a:off x="9894798" y="3437933"/>
              <a:ext cx="285669" cy="97442"/>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6" name="Google Shape;4383;p45">
            <a:extLst>
              <a:ext uri="{FF2B5EF4-FFF2-40B4-BE49-F238E27FC236}">
                <a16:creationId xmlns:a16="http://schemas.microsoft.com/office/drawing/2014/main" id="{F0FBAC23-3118-884E-D3BB-3854221255B0}"/>
              </a:ext>
            </a:extLst>
          </p:cNvPr>
          <p:cNvSpPr/>
          <p:nvPr/>
        </p:nvSpPr>
        <p:spPr>
          <a:xfrm>
            <a:off x="3179364" y="1598507"/>
            <a:ext cx="5942403" cy="2822391"/>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000"/>
              <a:t>DẶN DÒ</a:t>
            </a:r>
            <a:endParaRPr sz="8000"/>
          </a:p>
        </p:txBody>
      </p:sp>
    </p:spTree>
    <p:custDataLst>
      <p:tags r:id="rId1"/>
    </p:custDataLst>
    <p:extLst>
      <p:ext uri="{BB962C8B-B14F-4D97-AF65-F5344CB8AC3E}">
        <p14:creationId xmlns:p14="http://schemas.microsoft.com/office/powerpoint/2010/main" val="135654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71;p44">
            <a:extLst>
              <a:ext uri="{FF2B5EF4-FFF2-40B4-BE49-F238E27FC236}">
                <a16:creationId xmlns:a16="http://schemas.microsoft.com/office/drawing/2014/main" id="{143EE7CF-F01E-6B3B-53C8-C3975FB9B40D}"/>
              </a:ext>
            </a:extLst>
          </p:cNvPr>
          <p:cNvSpPr/>
          <p:nvPr/>
        </p:nvSpPr>
        <p:spPr>
          <a:xfrm>
            <a:off x="2565052" y="2724046"/>
            <a:ext cx="7031734" cy="1685845"/>
          </a:xfrm>
          <a:prstGeom prst="roundRect">
            <a:avLst>
              <a:gd name="adj" fmla="val 20578"/>
            </a:avLst>
          </a:prstGeom>
          <a:noFill/>
          <a:ln w="76200" cap="flat" cmpd="sng">
            <a:no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000" b="1">
                <a:solidFill>
                  <a:schemeClr val="tx1"/>
                </a:solidFill>
                <a:latin typeface="+mj-lt"/>
                <a:ea typeface="AvantGarde" panose="00000400000000000000" pitchFamily="2" charset="0"/>
                <a:cs typeface="AvantGarde" panose="00000400000000000000" pitchFamily="2" charset="0"/>
              </a:rPr>
              <a:t>KHỞI ĐỘNG</a:t>
            </a:r>
            <a:endParaRPr sz="8000" b="1">
              <a:solidFill>
                <a:schemeClr val="tx1"/>
              </a:solidFill>
              <a:latin typeface="+mj-lt"/>
            </a:endParaRPr>
          </a:p>
        </p:txBody>
      </p:sp>
    </p:spTree>
    <p:custDataLst>
      <p:tags r:id="rId1"/>
    </p:custDataLst>
    <p:extLst>
      <p:ext uri="{BB962C8B-B14F-4D97-AF65-F5344CB8AC3E}">
        <p14:creationId xmlns:p14="http://schemas.microsoft.com/office/powerpoint/2010/main" val="129521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8819331-1353-C165-6528-9B279631C325}"/>
              </a:ext>
            </a:extLst>
          </p:cNvPr>
          <p:cNvSpPr/>
          <p:nvPr/>
        </p:nvSpPr>
        <p:spPr>
          <a:xfrm>
            <a:off x="1958641" y="5579241"/>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83</a:t>
            </a:r>
          </a:p>
        </p:txBody>
      </p:sp>
      <p:sp>
        <p:nvSpPr>
          <p:cNvPr id="2" name="TextBox 1">
            <a:extLst>
              <a:ext uri="{FF2B5EF4-FFF2-40B4-BE49-F238E27FC236}">
                <a16:creationId xmlns:a16="http://schemas.microsoft.com/office/drawing/2014/main" id="{35BE6221-97C2-6752-3865-58B0F2262E0C}"/>
              </a:ext>
            </a:extLst>
          </p:cNvPr>
          <p:cNvSpPr txBox="1"/>
          <p:nvPr/>
        </p:nvSpPr>
        <p:spPr>
          <a:xfrm>
            <a:off x="190783" y="1768400"/>
            <a:ext cx="11757693" cy="2431435"/>
          </a:xfrm>
          <a:prstGeom prst="rect">
            <a:avLst/>
          </a:prstGeom>
          <a:noFill/>
        </p:spPr>
        <p:txBody>
          <a:bodyPr wrap="square">
            <a:spAutoFit/>
          </a:bodyPr>
          <a:lstStyle/>
          <a:p>
            <a:pPr algn="ctr"/>
            <a:r>
              <a:rPr lang="en-US" sz="4400" b="1" dirty="0" smtClean="0">
                <a:solidFill>
                  <a:srgbClr val="002060"/>
                </a:solidFill>
              </a:rPr>
              <a:t>VIẾT</a:t>
            </a:r>
            <a:endParaRPr lang="en-US" sz="4400" b="1" dirty="0">
              <a:solidFill>
                <a:srgbClr val="002060"/>
              </a:solidFill>
            </a:endParaRPr>
          </a:p>
          <a:p>
            <a:pPr lvl="2" algn="ctr"/>
            <a:r>
              <a:rPr lang="en-US" sz="5400" b="1" dirty="0">
                <a:solidFill>
                  <a:srgbClr val="7030A0"/>
                </a:solidFill>
              </a:rPr>
              <a:t>TÌM HIỂU CÁCH VIẾT BÀI VĂN MIÊU TẢ CÂY CỐI</a:t>
            </a:r>
          </a:p>
        </p:txBody>
      </p:sp>
      <p:sp>
        <p:nvSpPr>
          <p:cNvPr id="5" name="Rectangle 4"/>
          <p:cNvSpPr/>
          <p:nvPr/>
        </p:nvSpPr>
        <p:spPr>
          <a:xfrm>
            <a:off x="836507" y="142773"/>
            <a:ext cx="10707329"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400" b="1" cap="all" dirty="0" smtClean="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rPr>
              <a:t>TRƯỜNG </a:t>
            </a:r>
            <a:r>
              <a:rPr lang="en-GB" sz="4400" b="1" cap="all" dirty="0" err="1" smtClean="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rPr>
              <a:t>tiểu</a:t>
            </a:r>
            <a:r>
              <a:rPr lang="en-GB" sz="4400" b="1" cap="all" dirty="0" smtClean="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rPr>
              <a:t> </a:t>
            </a:r>
            <a:r>
              <a:rPr lang="vi-VN" sz="4400" b="1" cap="all" dirty="0" smtClean="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rPr>
              <a:t>h</a:t>
            </a:r>
            <a:r>
              <a:rPr lang="en-GB" sz="4400" b="1" cap="all" dirty="0" err="1" smtClean="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rPr>
              <a:t>ọc</a:t>
            </a:r>
            <a:r>
              <a:rPr lang="vi-VN" sz="4400" b="1" cap="all" dirty="0" smtClean="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rPr>
              <a:t> QUANG TRUNG</a:t>
            </a:r>
            <a:endParaRPr lang="en-US" sz="4400" b="1" cap="all" dirty="0">
              <a:ln w="0"/>
              <a:solidFill>
                <a:srgbClr val="4472C4">
                  <a:lumMod val="75000"/>
                </a:srgb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5343977" y="4989733"/>
            <a:ext cx="7034127"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i="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Giáo</a:t>
            </a:r>
            <a:r>
              <a:rPr lang="en-US" sz="3600" b="1" i="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i="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viên</a:t>
            </a:r>
            <a:r>
              <a:rPr lang="en-US" sz="3600" b="1" i="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 </a:t>
            </a:r>
            <a:r>
              <a:rPr lang="en-GB" sz="3600" b="1" i="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Trịnh</a:t>
            </a:r>
            <a:r>
              <a:rPr lang="en-GB" sz="3600" b="1" i="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GB" sz="3600" b="1" i="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Thị</a:t>
            </a:r>
            <a:r>
              <a:rPr lang="en-GB" sz="3600" b="1" i="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GB" sz="3600" b="1" i="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Mơ</a:t>
            </a:r>
            <a:endParaRPr lang="en-US" sz="3600" b="1" i="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34396" y="124244"/>
            <a:ext cx="11493043" cy="584775"/>
          </a:xfrm>
          <a:prstGeom prst="rect">
            <a:avLst/>
          </a:prstGeom>
          <a:noFill/>
        </p:spPr>
        <p:txBody>
          <a:bodyPr wrap="square" rtlCol="0">
            <a:spAutoFit/>
          </a:bodyPr>
          <a:lstStyle/>
          <a:p>
            <a:pPr algn="just"/>
            <a:r>
              <a:rPr lang="en-US" sz="3200" b="1"/>
              <a:t>1. Đọc vài văn dưới đây và thực hiện yêu cầu.</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459592" y="842365"/>
            <a:ext cx="11242649" cy="5909310"/>
          </a:xfrm>
          <a:prstGeom prst="rect">
            <a:avLst/>
          </a:prstGeom>
          <a:noFill/>
        </p:spPr>
        <p:txBody>
          <a:bodyPr wrap="square">
            <a:spAutoFit/>
          </a:bodyPr>
          <a:lstStyle/>
          <a:p>
            <a:pPr algn="ctr">
              <a:spcAft>
                <a:spcPts val="600"/>
              </a:spcAft>
            </a:pPr>
            <a:r>
              <a:rPr lang="vi-VN" sz="2800" b="1"/>
              <a:t>Cây sim</a:t>
            </a:r>
          </a:p>
          <a:p>
            <a:pPr indent="457200" algn="just"/>
            <a:r>
              <a:rPr lang="vi-VN" sz="2300"/>
              <a:t>Cây sim chắc là có họ với cây mua, chúng đều mọc ở vùng trung du, trên những mảnh đất cằn cỗi.</a:t>
            </a:r>
          </a:p>
          <a:p>
            <a:pPr indent="457200" algn="just"/>
            <a:r>
              <a:rPr lang="vi-VN" sz="2300"/>
              <a:t>Nếu hoa mua có màu tím hồng thì hoa sim tím nhạt, phơn phớt như má con gái. Tuy nó không thơm nhưng lại tươi non như một niềm vui cứ lan toả làm cho sườn đồi sỏi đá cũng thêm đáng yêu, đáng mến.</a:t>
            </a:r>
          </a:p>
          <a:p>
            <a:pPr indent="457200" algn="just"/>
            <a:r>
              <a:rPr lang="vi-VN" sz="2300"/>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indent="457200" algn="just"/>
            <a:r>
              <a:rPr lang="vi-VN" sz="2300"/>
              <a:t>Đi chơi trên đồi, leo dốc này vượt dốc khác, tìm thấy bụi sim, hải quả chín mà ăn, đúng là bắt được thứ của trời cho, đầy ngon lành, hứng thú, về nhà vẫn còn nhớ mãi.</a:t>
            </a:r>
          </a:p>
          <a:p>
            <a:pPr indent="457200" algn="r"/>
            <a:r>
              <a:rPr lang="vi-VN" sz="2300"/>
              <a:t>(Theo Băng Sơn)</a:t>
            </a:r>
          </a:p>
        </p:txBody>
      </p:sp>
    </p:spTree>
    <p:custDataLst>
      <p:tags r:id="rId1"/>
    </p:custDataLst>
    <p:extLst>
      <p:ext uri="{BB962C8B-B14F-4D97-AF65-F5344CB8AC3E}">
        <p14:creationId xmlns:p14="http://schemas.microsoft.com/office/powerpoint/2010/main" val="101142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34397" y="443221"/>
            <a:ext cx="11493043" cy="707886"/>
          </a:xfrm>
          <a:prstGeom prst="rect">
            <a:avLst/>
          </a:prstGeom>
          <a:noFill/>
        </p:spPr>
        <p:txBody>
          <a:bodyPr wrap="square" rtlCol="0">
            <a:spAutoFit/>
          </a:bodyPr>
          <a:lstStyle/>
          <a:p>
            <a:pPr algn="just"/>
            <a:r>
              <a:rPr lang="en-US" sz="4000" b="1"/>
              <a:t>1. Đọc vài văn dưới đây và thực hiện yêu cầu.</a:t>
            </a:r>
            <a:endParaRPr lang="vi-VN" sz="4000" b="1"/>
          </a:p>
        </p:txBody>
      </p:sp>
      <p:sp>
        <p:nvSpPr>
          <p:cNvPr id="3" name="TextBox 2">
            <a:extLst>
              <a:ext uri="{FF2B5EF4-FFF2-40B4-BE49-F238E27FC236}">
                <a16:creationId xmlns:a16="http://schemas.microsoft.com/office/drawing/2014/main" id="{8BB17427-9D12-8CC5-CB2B-4B63CD247D41}"/>
              </a:ext>
            </a:extLst>
          </p:cNvPr>
          <p:cNvSpPr txBox="1"/>
          <p:nvPr/>
        </p:nvSpPr>
        <p:spPr>
          <a:xfrm>
            <a:off x="1020728" y="1305342"/>
            <a:ext cx="10504966" cy="3013838"/>
          </a:xfrm>
          <a:prstGeom prst="rect">
            <a:avLst/>
          </a:prstGeom>
          <a:noFill/>
        </p:spPr>
        <p:txBody>
          <a:bodyPr wrap="square" rtlCol="0">
            <a:spAutoFit/>
          </a:bodyPr>
          <a:lstStyle/>
          <a:p>
            <a:pPr algn="just">
              <a:lnSpc>
                <a:spcPct val="150000"/>
              </a:lnSpc>
            </a:pPr>
            <a:r>
              <a:rPr lang="vi-VN" sz="4400"/>
              <a:t>a. Tìm phần mở bài, thân bài, kết bài của bài văn trên.</a:t>
            </a:r>
          </a:p>
          <a:p>
            <a:pPr algn="just">
              <a:lnSpc>
                <a:spcPct val="150000"/>
              </a:lnSpc>
            </a:pPr>
            <a:r>
              <a:rPr lang="vi-VN" sz="4400"/>
              <a:t>b. Mở bài giới thiệu những gì về cây sim?</a:t>
            </a:r>
          </a:p>
        </p:txBody>
      </p:sp>
    </p:spTree>
    <p:custDataLst>
      <p:tags r:id="rId1"/>
    </p:custDataLst>
    <p:extLst>
      <p:ext uri="{BB962C8B-B14F-4D97-AF65-F5344CB8AC3E}">
        <p14:creationId xmlns:p14="http://schemas.microsoft.com/office/powerpoint/2010/main" val="224356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34396" y="124244"/>
            <a:ext cx="11493043" cy="584775"/>
          </a:xfrm>
          <a:prstGeom prst="rect">
            <a:avLst/>
          </a:prstGeom>
          <a:noFill/>
        </p:spPr>
        <p:txBody>
          <a:bodyPr wrap="square" rtlCol="0">
            <a:spAutoFit/>
          </a:bodyPr>
          <a:lstStyle/>
          <a:p>
            <a:pPr algn="just"/>
            <a:r>
              <a:rPr lang="en-US" sz="3200" b="1"/>
              <a:t>1. Đọc vài văn dưới đây và thực hiện yêu cầu.</a:t>
            </a:r>
            <a:endParaRPr lang="vi-VN" sz="3200" b="1"/>
          </a:p>
        </p:txBody>
      </p:sp>
      <p:sp>
        <p:nvSpPr>
          <p:cNvPr id="3" name="TextBox 2">
            <a:extLst>
              <a:ext uri="{FF2B5EF4-FFF2-40B4-BE49-F238E27FC236}">
                <a16:creationId xmlns:a16="http://schemas.microsoft.com/office/drawing/2014/main" id="{8BB17427-9D12-8CC5-CB2B-4B63CD247D41}"/>
              </a:ext>
            </a:extLst>
          </p:cNvPr>
          <p:cNvSpPr txBox="1"/>
          <p:nvPr/>
        </p:nvSpPr>
        <p:spPr>
          <a:xfrm>
            <a:off x="334396" y="732113"/>
            <a:ext cx="11493043" cy="6001643"/>
          </a:xfrm>
          <a:prstGeom prst="rect">
            <a:avLst/>
          </a:prstGeom>
          <a:noFill/>
        </p:spPr>
        <p:txBody>
          <a:bodyPr wrap="square" rtlCol="0">
            <a:spAutoFit/>
          </a:bodyPr>
          <a:lstStyle/>
          <a:p>
            <a:pPr algn="just"/>
            <a:r>
              <a:rPr lang="vi-VN" sz="3200"/>
              <a:t>c. Cây sim được miêu tả như thế nào ở phần thân bài?</a:t>
            </a:r>
            <a:endParaRPr lang="en-US" sz="3200"/>
          </a:p>
          <a:p>
            <a:pPr algn="just"/>
            <a:endParaRPr lang="en-US" sz="3200"/>
          </a:p>
          <a:p>
            <a:pPr algn="just"/>
            <a:endParaRPr lang="en-US" sz="3200"/>
          </a:p>
          <a:p>
            <a:pPr algn="just"/>
            <a:endParaRPr lang="en-US" sz="3200"/>
          </a:p>
          <a:p>
            <a:pPr algn="just"/>
            <a:endParaRPr lang="en-US" sz="3200"/>
          </a:p>
          <a:p>
            <a:pPr algn="just"/>
            <a:endParaRPr lang="en-US" sz="3200"/>
          </a:p>
          <a:p>
            <a:pPr algn="just"/>
            <a:endParaRPr lang="en-US" sz="3200"/>
          </a:p>
          <a:p>
            <a:pPr algn="just"/>
            <a:endParaRPr lang="en-US" sz="3200"/>
          </a:p>
          <a:p>
            <a:pPr algn="just"/>
            <a:endParaRPr lang="en-US" sz="3200"/>
          </a:p>
          <a:p>
            <a:pPr algn="just"/>
            <a:endParaRPr lang="en-US" sz="3200"/>
          </a:p>
          <a:p>
            <a:pPr algn="just"/>
            <a:r>
              <a:rPr lang="vi-VN" sz="3200"/>
              <a:t>d. Phần kết bài nói về điều gì? Tình cảm của người viết đối với cây sim được thể hiện qua chi tiết nào?</a:t>
            </a:r>
          </a:p>
        </p:txBody>
      </p:sp>
      <p:pic>
        <p:nvPicPr>
          <p:cNvPr id="6" name="Picture 5">
            <a:extLst>
              <a:ext uri="{FF2B5EF4-FFF2-40B4-BE49-F238E27FC236}">
                <a16:creationId xmlns:a16="http://schemas.microsoft.com/office/drawing/2014/main" id="{3AFB65BC-B7CC-C89F-79C2-D3FCD742EEF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059027" y="1304982"/>
            <a:ext cx="7361420" cy="4248036"/>
          </a:xfrm>
          <a:prstGeom prst="rect">
            <a:avLst/>
          </a:prstGeom>
        </p:spPr>
      </p:pic>
    </p:spTree>
    <p:custDataLst>
      <p:tags r:id="rId1"/>
    </p:custDataLst>
    <p:extLst>
      <p:ext uri="{BB962C8B-B14F-4D97-AF65-F5344CB8AC3E}">
        <p14:creationId xmlns:p14="http://schemas.microsoft.com/office/powerpoint/2010/main" val="173454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34398" y="273100"/>
            <a:ext cx="11493043" cy="584775"/>
          </a:xfrm>
          <a:prstGeom prst="rect">
            <a:avLst/>
          </a:prstGeom>
          <a:noFill/>
        </p:spPr>
        <p:txBody>
          <a:bodyPr wrap="square" rtlCol="0">
            <a:spAutoFit/>
          </a:bodyPr>
          <a:lstStyle/>
          <a:p>
            <a:pPr algn="just"/>
            <a:r>
              <a:rPr lang="en-US" sz="3200" b="1"/>
              <a:t>1. </a:t>
            </a:r>
            <a:r>
              <a:rPr lang="vi-VN" sz="3200" b="1"/>
              <a:t>a. Tìm phần mở bài, thân bài, kết bài của bài văn trên.</a:t>
            </a:r>
          </a:p>
        </p:txBody>
      </p:sp>
      <p:sp>
        <p:nvSpPr>
          <p:cNvPr id="4" name="TextBox 3">
            <a:extLst>
              <a:ext uri="{FF2B5EF4-FFF2-40B4-BE49-F238E27FC236}">
                <a16:creationId xmlns:a16="http://schemas.microsoft.com/office/drawing/2014/main" id="{085264DB-1F18-AAFE-3FB8-CEF63C3A72C7}"/>
              </a:ext>
            </a:extLst>
          </p:cNvPr>
          <p:cNvSpPr txBox="1"/>
          <p:nvPr/>
        </p:nvSpPr>
        <p:spPr>
          <a:xfrm>
            <a:off x="459592" y="842365"/>
            <a:ext cx="11242649" cy="5909310"/>
          </a:xfrm>
          <a:prstGeom prst="rect">
            <a:avLst/>
          </a:prstGeom>
          <a:noFill/>
        </p:spPr>
        <p:txBody>
          <a:bodyPr wrap="square">
            <a:spAutoFit/>
          </a:bodyPr>
          <a:lstStyle/>
          <a:p>
            <a:pPr algn="ctr">
              <a:spcAft>
                <a:spcPts val="600"/>
              </a:spcAft>
            </a:pPr>
            <a:r>
              <a:rPr lang="vi-VN" sz="2800" b="1"/>
              <a:t>Cây sim</a:t>
            </a:r>
          </a:p>
          <a:p>
            <a:pPr indent="457200" algn="just"/>
            <a:r>
              <a:rPr lang="vi-VN" sz="2300"/>
              <a:t>Cây sim chắc là có họ với cây mua, chúng đều mọc ở vùng trung du, trên những mảnh đất cằn cỗi.</a:t>
            </a:r>
          </a:p>
          <a:p>
            <a:pPr indent="457200" algn="just"/>
            <a:r>
              <a:rPr lang="vi-VN" sz="2300"/>
              <a:t>Nếu hoa mua có màu tím hồng thì hoa sim tím nhạt, phơn phớt như má con gái. Tuy nó không thơm nhưng lại tươi non như một niềm vui cứ lan toả làm cho sườn đồi sỏi đá cũng thêm đáng yêu, đáng mến.</a:t>
            </a:r>
          </a:p>
          <a:p>
            <a:pPr indent="457200" algn="just"/>
            <a:r>
              <a:rPr lang="vi-VN" sz="2300"/>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indent="457200" algn="just"/>
            <a:r>
              <a:rPr lang="vi-VN" sz="2300"/>
              <a:t>Đi chơi trên đồi, leo dốc này vượt dốc khác, tìm thấy bụi sim, hải quả chín mà ăn, đúng là bắt được thứ của trời cho, đầy ngon lành, hứng thú, về nhà vẫn còn nhớ mãi.</a:t>
            </a:r>
          </a:p>
          <a:p>
            <a:pPr indent="457200" algn="r"/>
            <a:r>
              <a:rPr lang="vi-VN" sz="2300"/>
              <a:t>(Theo Băng Sơn)</a:t>
            </a:r>
          </a:p>
        </p:txBody>
      </p:sp>
    </p:spTree>
    <p:custDataLst>
      <p:tags r:id="rId1"/>
    </p:custDataLst>
    <p:extLst>
      <p:ext uri="{BB962C8B-B14F-4D97-AF65-F5344CB8AC3E}">
        <p14:creationId xmlns:p14="http://schemas.microsoft.com/office/powerpoint/2010/main" val="276174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5264DB-1F18-AAFE-3FB8-CEF63C3A72C7}"/>
              </a:ext>
            </a:extLst>
          </p:cNvPr>
          <p:cNvSpPr txBox="1"/>
          <p:nvPr/>
        </p:nvSpPr>
        <p:spPr>
          <a:xfrm>
            <a:off x="164276" y="9971"/>
            <a:ext cx="8726938" cy="6848029"/>
          </a:xfrm>
          <a:prstGeom prst="rect">
            <a:avLst/>
          </a:prstGeom>
          <a:solidFill>
            <a:schemeClr val="bg1"/>
          </a:solidFill>
        </p:spPr>
        <p:txBody>
          <a:bodyPr wrap="square">
            <a:spAutoFit/>
          </a:bodyPr>
          <a:lstStyle/>
          <a:p>
            <a:pPr algn="ctr">
              <a:spcBef>
                <a:spcPts val="1200"/>
              </a:spcBef>
              <a:spcAft>
                <a:spcPts val="600"/>
              </a:spcAft>
            </a:pPr>
            <a:r>
              <a:rPr lang="vi-VN" sz="2400" b="1"/>
              <a:t>Cây sim</a:t>
            </a:r>
          </a:p>
          <a:p>
            <a:pPr indent="457200" algn="just">
              <a:spcBef>
                <a:spcPts val="1200"/>
              </a:spcBef>
              <a:spcAft>
                <a:spcPts val="600"/>
              </a:spcAft>
            </a:pPr>
            <a:r>
              <a:rPr lang="vi-VN" sz="2000">
                <a:solidFill>
                  <a:srgbClr val="C00000"/>
                </a:solidFill>
              </a:rPr>
              <a:t>Cây sim chắc là có họ với cây mua, chúng đều mọc ở vùng trung du, trên những mảnh đất cằn cỗi.</a:t>
            </a:r>
          </a:p>
          <a:p>
            <a:pPr indent="457200" algn="just">
              <a:spcBef>
                <a:spcPts val="1200"/>
              </a:spcBef>
            </a:pPr>
            <a:r>
              <a:rPr lang="vi-VN" sz="2000">
                <a:solidFill>
                  <a:srgbClr val="0070C0"/>
                </a:solidFill>
              </a:rPr>
              <a:t>Nếu hoa mua có màu tím hồng thì hoa sim tím nhạt, phơn phớt như má con gái. Tuy nó không thơm nhưng lại tươi non như một niềm vui cứ lan toả làm cho sườn đồi sỏi đá cũng thêm đáng yêu, đáng mến.</a:t>
            </a:r>
          </a:p>
          <a:p>
            <a:pPr indent="457200" algn="just">
              <a:spcAft>
                <a:spcPts val="600"/>
              </a:spcAft>
            </a:pPr>
            <a:r>
              <a:rPr lang="vi-VN" sz="2000">
                <a:solidFill>
                  <a:srgbClr val="0070C0"/>
                </a:solidFill>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indent="457200" algn="just">
              <a:spcBef>
                <a:spcPts val="1200"/>
              </a:spcBef>
              <a:spcAft>
                <a:spcPts val="600"/>
              </a:spcAft>
            </a:pPr>
            <a:r>
              <a:rPr lang="vi-VN" sz="2000">
                <a:solidFill>
                  <a:srgbClr val="7030A0"/>
                </a:solidFill>
              </a:rPr>
              <a:t>Đi chơi trên đồi, leo dốc này vượt dốc khác, tìm thấy bụi sim, hải quả chín mà ăn, đúng là bắt được thứ của trời cho, đầy ngon lành, hứng thú, về nhà vẫn còn nhớ mãi.</a:t>
            </a:r>
          </a:p>
          <a:p>
            <a:pPr indent="457200" algn="r">
              <a:spcBef>
                <a:spcPts val="1200"/>
              </a:spcBef>
              <a:spcAft>
                <a:spcPts val="600"/>
              </a:spcAft>
            </a:pPr>
            <a:r>
              <a:rPr lang="vi-VN" sz="2000"/>
              <a:t>(Theo Băng Sơn)</a:t>
            </a:r>
          </a:p>
        </p:txBody>
      </p:sp>
      <p:sp>
        <p:nvSpPr>
          <p:cNvPr id="3" name="Speech Bubble: Rectangle 2">
            <a:extLst>
              <a:ext uri="{FF2B5EF4-FFF2-40B4-BE49-F238E27FC236}">
                <a16:creationId xmlns:a16="http://schemas.microsoft.com/office/drawing/2014/main" id="{F2934972-E740-5DDD-B888-56C99620A6BC}"/>
              </a:ext>
            </a:extLst>
          </p:cNvPr>
          <p:cNvSpPr/>
          <p:nvPr/>
        </p:nvSpPr>
        <p:spPr>
          <a:xfrm>
            <a:off x="8955009" y="531628"/>
            <a:ext cx="3106348" cy="871870"/>
          </a:xfrm>
          <a:prstGeom prst="wedgeRectCallout">
            <a:avLst>
              <a:gd name="adj1" fmla="val -62592"/>
              <a:gd name="adj2" fmla="val 2347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C00000"/>
                </a:solidFill>
              </a:rPr>
              <a:t>Mở bài</a:t>
            </a:r>
          </a:p>
        </p:txBody>
      </p:sp>
      <p:sp>
        <p:nvSpPr>
          <p:cNvPr id="5" name="Speech Bubble: Rectangle 4">
            <a:extLst>
              <a:ext uri="{FF2B5EF4-FFF2-40B4-BE49-F238E27FC236}">
                <a16:creationId xmlns:a16="http://schemas.microsoft.com/office/drawing/2014/main" id="{1D891736-D638-F2DA-8DB8-63006C49A597}"/>
              </a:ext>
            </a:extLst>
          </p:cNvPr>
          <p:cNvSpPr/>
          <p:nvPr/>
        </p:nvSpPr>
        <p:spPr>
          <a:xfrm>
            <a:off x="8955009" y="2557130"/>
            <a:ext cx="3106348" cy="871870"/>
          </a:xfrm>
          <a:prstGeom prst="wedgeRectCallout">
            <a:avLst>
              <a:gd name="adj1" fmla="val -62592"/>
              <a:gd name="adj2" fmla="val 2347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rPr>
              <a:t>Thân bài</a:t>
            </a:r>
          </a:p>
        </p:txBody>
      </p:sp>
      <p:sp>
        <p:nvSpPr>
          <p:cNvPr id="6" name="Speech Bubble: Rectangle 5">
            <a:extLst>
              <a:ext uri="{FF2B5EF4-FFF2-40B4-BE49-F238E27FC236}">
                <a16:creationId xmlns:a16="http://schemas.microsoft.com/office/drawing/2014/main" id="{F73B65AA-EAA8-0094-7768-23372747F60C}"/>
              </a:ext>
            </a:extLst>
          </p:cNvPr>
          <p:cNvSpPr/>
          <p:nvPr/>
        </p:nvSpPr>
        <p:spPr>
          <a:xfrm>
            <a:off x="8955009" y="4880344"/>
            <a:ext cx="3106348" cy="871870"/>
          </a:xfrm>
          <a:prstGeom prst="wedgeRectCallout">
            <a:avLst>
              <a:gd name="adj1" fmla="val -62592"/>
              <a:gd name="adj2" fmla="val 2347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7030A0"/>
                </a:solidFill>
              </a:rPr>
              <a:t>Kết bài</a:t>
            </a:r>
          </a:p>
        </p:txBody>
      </p:sp>
    </p:spTree>
    <p:custDataLst>
      <p:tags r:id="rId1"/>
    </p:custDataLst>
    <p:extLst>
      <p:ext uri="{BB962C8B-B14F-4D97-AF65-F5344CB8AC3E}">
        <p14:creationId xmlns:p14="http://schemas.microsoft.com/office/powerpoint/2010/main" val="40945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5264DB-1F18-AAFE-3FB8-CEF63C3A72C7}"/>
              </a:ext>
            </a:extLst>
          </p:cNvPr>
          <p:cNvSpPr txBox="1"/>
          <p:nvPr/>
        </p:nvSpPr>
        <p:spPr>
          <a:xfrm>
            <a:off x="164276" y="136290"/>
            <a:ext cx="8726938" cy="1938992"/>
          </a:xfrm>
          <a:prstGeom prst="rect">
            <a:avLst/>
          </a:prstGeom>
          <a:solidFill>
            <a:schemeClr val="bg1"/>
          </a:solidFill>
        </p:spPr>
        <p:txBody>
          <a:bodyPr wrap="square">
            <a:spAutoFit/>
          </a:bodyPr>
          <a:lstStyle/>
          <a:p>
            <a:pPr indent="457200" algn="just">
              <a:spcBef>
                <a:spcPts val="1200"/>
              </a:spcBef>
              <a:spcAft>
                <a:spcPts val="600"/>
              </a:spcAft>
            </a:pPr>
            <a:r>
              <a:rPr lang="vi-VN" sz="4000">
                <a:solidFill>
                  <a:srgbClr val="C00000"/>
                </a:solidFill>
              </a:rPr>
              <a:t>Cây sim chắc là có họ với cây mua, chúng đều mọc ở vùng trung du, trên những mảnh đất cằn cỗi.</a:t>
            </a:r>
          </a:p>
        </p:txBody>
      </p:sp>
      <p:sp>
        <p:nvSpPr>
          <p:cNvPr id="3" name="Speech Bubble: Rectangle 2">
            <a:extLst>
              <a:ext uri="{FF2B5EF4-FFF2-40B4-BE49-F238E27FC236}">
                <a16:creationId xmlns:a16="http://schemas.microsoft.com/office/drawing/2014/main" id="{F2934972-E740-5DDD-B888-56C99620A6BC}"/>
              </a:ext>
            </a:extLst>
          </p:cNvPr>
          <p:cNvSpPr/>
          <p:nvPr/>
        </p:nvSpPr>
        <p:spPr>
          <a:xfrm>
            <a:off x="9435492" y="514359"/>
            <a:ext cx="2145382" cy="871870"/>
          </a:xfrm>
          <a:prstGeom prst="wedgeRectCallout">
            <a:avLst>
              <a:gd name="adj1" fmla="val -62592"/>
              <a:gd name="adj2" fmla="val 2347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C00000"/>
                </a:solidFill>
              </a:rPr>
              <a:t>Mở bài</a:t>
            </a:r>
          </a:p>
        </p:txBody>
      </p:sp>
      <p:sp>
        <p:nvSpPr>
          <p:cNvPr id="2" name="TextBox 1">
            <a:extLst>
              <a:ext uri="{FF2B5EF4-FFF2-40B4-BE49-F238E27FC236}">
                <a16:creationId xmlns:a16="http://schemas.microsoft.com/office/drawing/2014/main" id="{FA78E8BC-453B-054E-D523-EBCEDA551873}"/>
              </a:ext>
            </a:extLst>
          </p:cNvPr>
          <p:cNvSpPr txBox="1"/>
          <p:nvPr/>
        </p:nvSpPr>
        <p:spPr>
          <a:xfrm>
            <a:off x="552895" y="2075282"/>
            <a:ext cx="10504966" cy="982513"/>
          </a:xfrm>
          <a:prstGeom prst="rect">
            <a:avLst/>
          </a:prstGeom>
          <a:noFill/>
        </p:spPr>
        <p:txBody>
          <a:bodyPr wrap="square" rtlCol="0">
            <a:spAutoFit/>
          </a:bodyPr>
          <a:lstStyle/>
          <a:p>
            <a:pPr algn="just">
              <a:lnSpc>
                <a:spcPct val="150000"/>
              </a:lnSpc>
            </a:pPr>
            <a:r>
              <a:rPr lang="vi-VN" sz="4400"/>
              <a:t>b. Mở bài giới thiệu những gì về cây sim?</a:t>
            </a:r>
          </a:p>
        </p:txBody>
      </p:sp>
      <p:sp>
        <p:nvSpPr>
          <p:cNvPr id="8" name="TextBox 7">
            <a:extLst>
              <a:ext uri="{FF2B5EF4-FFF2-40B4-BE49-F238E27FC236}">
                <a16:creationId xmlns:a16="http://schemas.microsoft.com/office/drawing/2014/main" id="{EE948FB2-A88B-F740-5DA5-8F2B5A252873}"/>
              </a:ext>
            </a:extLst>
          </p:cNvPr>
          <p:cNvSpPr txBox="1"/>
          <p:nvPr/>
        </p:nvSpPr>
        <p:spPr>
          <a:xfrm>
            <a:off x="1136780" y="3213057"/>
            <a:ext cx="10444094" cy="3508653"/>
          </a:xfrm>
          <a:prstGeom prst="rect">
            <a:avLst/>
          </a:prstGeom>
          <a:noFill/>
        </p:spPr>
        <p:txBody>
          <a:bodyPr wrap="square">
            <a:spAutoFit/>
          </a:bodyPr>
          <a:lstStyle/>
          <a:p>
            <a:pPr algn="just">
              <a:spcBef>
                <a:spcPts val="600"/>
              </a:spcBef>
              <a:spcAft>
                <a:spcPts val="600"/>
              </a:spcAft>
            </a:pPr>
            <a:r>
              <a:rPr lang="en-US" sz="4800">
                <a:solidFill>
                  <a:srgbClr val="C00000"/>
                </a:solidFill>
              </a:rPr>
              <a:t>Mở bài tác giả giới thiệu:</a:t>
            </a:r>
          </a:p>
          <a:p>
            <a:pPr marL="685800" indent="-685800" algn="just">
              <a:spcBef>
                <a:spcPts val="600"/>
              </a:spcBef>
              <a:spcAft>
                <a:spcPts val="600"/>
              </a:spcAft>
              <a:buFont typeface="Arial" panose="020B0604020202020204" pitchFamily="34" charset="0"/>
              <a:buChar char="•"/>
            </a:pPr>
            <a:r>
              <a:rPr lang="en-US" sz="4800">
                <a:solidFill>
                  <a:srgbClr val="C00000"/>
                </a:solidFill>
              </a:rPr>
              <a:t>Tên cây</a:t>
            </a:r>
          </a:p>
          <a:p>
            <a:pPr marL="685800" indent="-685800" algn="just">
              <a:spcBef>
                <a:spcPts val="600"/>
              </a:spcBef>
              <a:spcAft>
                <a:spcPts val="600"/>
              </a:spcAft>
              <a:buFont typeface="Arial" panose="020B0604020202020204" pitchFamily="34" charset="0"/>
              <a:buChar char="•"/>
            </a:pPr>
            <a:r>
              <a:rPr lang="en-US" sz="4800">
                <a:solidFill>
                  <a:srgbClr val="C00000"/>
                </a:solidFill>
              </a:rPr>
              <a:t>Nơi sinh sống</a:t>
            </a:r>
          </a:p>
          <a:p>
            <a:pPr marL="685800" indent="-685800" algn="just">
              <a:spcBef>
                <a:spcPts val="600"/>
              </a:spcBef>
              <a:spcAft>
                <a:spcPts val="600"/>
              </a:spcAft>
              <a:buFont typeface="Arial" panose="020B0604020202020204" pitchFamily="34" charset="0"/>
              <a:buChar char="•"/>
            </a:pPr>
            <a:r>
              <a:rPr lang="en-US" sz="4800">
                <a:solidFill>
                  <a:srgbClr val="C00000"/>
                </a:solidFill>
              </a:rPr>
              <a:t>Loài cây có họ gần </a:t>
            </a:r>
          </a:p>
        </p:txBody>
      </p:sp>
    </p:spTree>
    <p:custDataLst>
      <p:tags r:id="rId1"/>
    </p:custDataLst>
    <p:extLst>
      <p:ext uri="{BB962C8B-B14F-4D97-AF65-F5344CB8AC3E}">
        <p14:creationId xmlns:p14="http://schemas.microsoft.com/office/powerpoint/2010/main" val="22817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4CC03B-748E-4BCF-9E25-1C54ADB159E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8.3_Tìm hiểu cách viết bài văn miêu tả cây cố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B52765F-4FDF-41C6-AFCE-540CC3301DC4}:909"/>
</p:tagLst>
</file>

<file path=ppt/tags/tag11.xml><?xml version="1.0" encoding="utf-8"?>
<p:tagLst xmlns:a="http://schemas.openxmlformats.org/drawingml/2006/main" xmlns:r="http://schemas.openxmlformats.org/officeDocument/2006/relationships" xmlns:p="http://schemas.openxmlformats.org/presentationml/2006/main">
  <p:tag name="GENSWF_SLIDE_UID" val="{1EFE44EE-115C-4E63-A890-EFA1267F9CE1}:910"/>
</p:tagLst>
</file>

<file path=ppt/tags/tag12.xml><?xml version="1.0" encoding="utf-8"?>
<p:tagLst xmlns:a="http://schemas.openxmlformats.org/drawingml/2006/main" xmlns:r="http://schemas.openxmlformats.org/officeDocument/2006/relationships" xmlns:p="http://schemas.openxmlformats.org/presentationml/2006/main">
  <p:tag name="GENSWF_SLIDE_UID" val="{D709FE6E-D19F-4F14-B513-8A3997C53E59}:918"/>
</p:tagLst>
</file>

<file path=ppt/tags/tag13.xml><?xml version="1.0" encoding="utf-8"?>
<p:tagLst xmlns:a="http://schemas.openxmlformats.org/drawingml/2006/main" xmlns:r="http://schemas.openxmlformats.org/officeDocument/2006/relationships" xmlns:p="http://schemas.openxmlformats.org/presentationml/2006/main">
  <p:tag name="GENSWF_SLIDE_UID" val="{A6E6C35B-CDBE-45E8-9722-0EA1A8E76A1B}:919"/>
</p:tagLst>
</file>

<file path=ppt/tags/tag14.xml><?xml version="1.0" encoding="utf-8"?>
<p:tagLst xmlns:a="http://schemas.openxmlformats.org/drawingml/2006/main" xmlns:r="http://schemas.openxmlformats.org/officeDocument/2006/relationships" xmlns:p="http://schemas.openxmlformats.org/presentationml/2006/main">
  <p:tag name="GENSWF_SLIDE_UID" val="{AA460F22-60CD-4B2A-91C6-56E86CC01A7C}:911"/>
</p:tagLst>
</file>

<file path=ppt/tags/tag15.xml><?xml version="1.0" encoding="utf-8"?>
<p:tagLst xmlns:a="http://schemas.openxmlformats.org/drawingml/2006/main" xmlns:r="http://schemas.openxmlformats.org/officeDocument/2006/relationships" xmlns:p="http://schemas.openxmlformats.org/presentationml/2006/main">
  <p:tag name="GENSWF_SLIDE_UID" val="{6EA86464-0053-4539-998D-A2BD20BB392E}:887"/>
</p:tagLst>
</file>

<file path=ppt/tags/tag16.xml><?xml version="1.0" encoding="utf-8"?>
<p:tagLst xmlns:a="http://schemas.openxmlformats.org/drawingml/2006/main" xmlns:r="http://schemas.openxmlformats.org/officeDocument/2006/relationships" xmlns:p="http://schemas.openxmlformats.org/presentationml/2006/main">
  <p:tag name="GENSWF_SLIDE_UID" val="{8223AB45-6298-4476-9100-324E23EAF58D}:912"/>
</p:tagLst>
</file>

<file path=ppt/tags/tag17.xml><?xml version="1.0" encoding="utf-8"?>
<p:tagLst xmlns:a="http://schemas.openxmlformats.org/drawingml/2006/main" xmlns:r="http://schemas.openxmlformats.org/officeDocument/2006/relationships" xmlns:p="http://schemas.openxmlformats.org/presentationml/2006/main">
  <p:tag name="GENSWF_SLIDE_UID" val="{2CE26524-7C13-4A25-A830-5F7B40A8762A}:913"/>
</p:tagLst>
</file>

<file path=ppt/tags/tag18.xml><?xml version="1.0" encoding="utf-8"?>
<p:tagLst xmlns:a="http://schemas.openxmlformats.org/drawingml/2006/main" xmlns:r="http://schemas.openxmlformats.org/officeDocument/2006/relationships" xmlns:p="http://schemas.openxmlformats.org/presentationml/2006/main">
  <p:tag name="GENSWF_SLIDE_UID" val="{0194A8EE-BDB6-4B5F-81F2-6B1A7D66A5D4}:755"/>
</p:tagLst>
</file>

<file path=ppt/tags/tag19.xml><?xml version="1.0" encoding="utf-8"?>
<p:tagLst xmlns:a="http://schemas.openxmlformats.org/drawingml/2006/main" xmlns:r="http://schemas.openxmlformats.org/officeDocument/2006/relationships" xmlns:p="http://schemas.openxmlformats.org/presentationml/2006/main">
  <p:tag name="GENSWF_SLIDE_UID" val="{BFAC489A-057C-4D02-BEAB-DF231588C14E}:904"/>
</p:tagLst>
</file>

<file path=ppt/tags/tag2.xml><?xml version="1.0" encoding="utf-8"?>
<p:tagLst xmlns:a="http://schemas.openxmlformats.org/drawingml/2006/main" xmlns:r="http://schemas.openxmlformats.org/officeDocument/2006/relationships" xmlns:p="http://schemas.openxmlformats.org/presentationml/2006/main">
  <p:tag name="GENSWF_SLIDE_UID" val="{6FCE4052-3B4A-461B-9BF5-BE470F3A73F8}:781"/>
</p:tagLst>
</file>

<file path=ppt/tags/tag3.xml><?xml version="1.0" encoding="utf-8"?>
<p:tagLst xmlns:a="http://schemas.openxmlformats.org/drawingml/2006/main" xmlns:r="http://schemas.openxmlformats.org/officeDocument/2006/relationships" xmlns:p="http://schemas.openxmlformats.org/presentationml/2006/main">
  <p:tag name="GENSWF_SLIDE_UID" val="{D011437F-C7B3-4209-8B31-307AF801FD3A}:660"/>
</p:tagLst>
</file>

<file path=ppt/tags/tag4.xml><?xml version="1.0" encoding="utf-8"?>
<p:tagLst xmlns:a="http://schemas.openxmlformats.org/drawingml/2006/main" xmlns:r="http://schemas.openxmlformats.org/officeDocument/2006/relationships" xmlns:p="http://schemas.openxmlformats.org/presentationml/2006/main">
  <p:tag name="GENSWF_SLIDE_UID" val="{6F55D8E3-85E3-472D-BA46-D7DA39D4CBE3}:686"/>
</p:tagLst>
</file>

<file path=ppt/tags/tag5.xml><?xml version="1.0" encoding="utf-8"?>
<p:tagLst xmlns:a="http://schemas.openxmlformats.org/drawingml/2006/main" xmlns:r="http://schemas.openxmlformats.org/officeDocument/2006/relationships" xmlns:p="http://schemas.openxmlformats.org/presentationml/2006/main">
  <p:tag name="GENSWF_SLIDE_UID" val="{3AE044F8-5352-4884-B142-885CCC393177}:684"/>
</p:tagLst>
</file>

<file path=ppt/tags/tag6.xml><?xml version="1.0" encoding="utf-8"?>
<p:tagLst xmlns:a="http://schemas.openxmlformats.org/drawingml/2006/main" xmlns:r="http://schemas.openxmlformats.org/officeDocument/2006/relationships" xmlns:p="http://schemas.openxmlformats.org/presentationml/2006/main">
  <p:tag name="GENSWF_SLIDE_UID" val="{692DF659-F5A4-4B8F-B7FE-555530853506}:905"/>
</p:tagLst>
</file>

<file path=ppt/tags/tag7.xml><?xml version="1.0" encoding="utf-8"?>
<p:tagLst xmlns:a="http://schemas.openxmlformats.org/drawingml/2006/main" xmlns:r="http://schemas.openxmlformats.org/officeDocument/2006/relationships" xmlns:p="http://schemas.openxmlformats.org/presentationml/2006/main">
  <p:tag name="GENSWF_SLIDE_UID" val="{50F1C44B-9014-4F3C-9E78-2B8697D6C850}:906"/>
</p:tagLst>
</file>

<file path=ppt/tags/tag8.xml><?xml version="1.0" encoding="utf-8"?>
<p:tagLst xmlns:a="http://schemas.openxmlformats.org/drawingml/2006/main" xmlns:r="http://schemas.openxmlformats.org/officeDocument/2006/relationships" xmlns:p="http://schemas.openxmlformats.org/presentationml/2006/main">
  <p:tag name="GENSWF_SLIDE_UID" val="{D9F44C2C-13D6-4C24-BC55-8386D9A4F45D}:907"/>
</p:tagLst>
</file>

<file path=ppt/tags/tag9.xml><?xml version="1.0" encoding="utf-8"?>
<p:tagLst xmlns:a="http://schemas.openxmlformats.org/drawingml/2006/main" xmlns:r="http://schemas.openxmlformats.org/officeDocument/2006/relationships" xmlns:p="http://schemas.openxmlformats.org/presentationml/2006/main">
  <p:tag name="GENSWF_SLIDE_UID" val="{9790AD6F-1482-4830-980D-54608BCFCD43}:908"/>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TotalTime>
  <Words>1632</Words>
  <Application>Microsoft Office PowerPoint</Application>
  <PresentationFormat>Custom</PresentationFormat>
  <Paragraphs>103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Vibur</vt:lpstr>
      <vt:lpstr>AvantGarde</vt:lpstr>
      <vt:lpstr>Roboto</vt:lpstr>
      <vt:lpstr>Catamaran</vt:lpstr>
      <vt:lpstr>Arial</vt:lpstr>
      <vt:lpstr>Times New Roman</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28.3_Tìm hiểu cách viết bài văn miêu tả cây cối</dc:title>
  <dc:creator>PC</dc:creator>
  <cp:lastModifiedBy>STD_DELL</cp:lastModifiedBy>
  <cp:revision>229</cp:revision>
  <dcterms:modified xsi:type="dcterms:W3CDTF">2025-03-29T10:03:06Z</dcterms:modified>
</cp:coreProperties>
</file>