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</p:sldMasterIdLst>
  <p:notesMasterIdLst>
    <p:notesMasterId r:id="rId19"/>
  </p:notesMasterIdLst>
  <p:sldIdLst>
    <p:sldId id="847" r:id="rId2"/>
    <p:sldId id="319" r:id="rId3"/>
    <p:sldId id="853" r:id="rId4"/>
    <p:sldId id="979" r:id="rId5"/>
    <p:sldId id="980" r:id="rId6"/>
    <p:sldId id="981" r:id="rId7"/>
    <p:sldId id="919" r:id="rId8"/>
    <p:sldId id="982" r:id="rId9"/>
    <p:sldId id="983" r:id="rId10"/>
    <p:sldId id="984" r:id="rId11"/>
    <p:sldId id="985" r:id="rId12"/>
    <p:sldId id="986" r:id="rId13"/>
    <p:sldId id="987" r:id="rId14"/>
    <p:sldId id="959" r:id="rId15"/>
    <p:sldId id="854" r:id="rId16"/>
    <p:sldId id="990" r:id="rId17"/>
    <p:sldId id="988" r:id="rId18"/>
  </p:sldIdLst>
  <p:sldSz cx="12161838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9" autoAdjust="0"/>
  </p:normalViewPr>
  <p:slideViewPr>
    <p:cSldViewPr snapToGrid="0">
      <p:cViewPr varScale="1">
        <p:scale>
          <a:sx n="75" d="100"/>
          <a:sy n="75" d="100"/>
        </p:scale>
        <p:origin x="8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100"/>
              <a:t>Kho ppt Phan Linh_0916.604.268</a:t>
            </a:r>
          </a:p>
          <a:p>
            <a:pPr algn="ctr"/>
            <a:r>
              <a:rPr lang="en-US" sz="1100"/>
              <a:t>Thầy cô hãy liên  hệ chính chủ sp để được đồng hành và hỗ trợ nhé!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Câu</a:t>
            </a:r>
            <a:r>
              <a:rPr lang="en-US" dirty="0"/>
              <a:t> 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ý </a:t>
            </a:r>
            <a:r>
              <a:rPr lang="en-US" dirty="0" err="1"/>
              <a:t>thứ</a:t>
            </a:r>
            <a:r>
              <a:rPr lang="en-US" dirty="0"/>
              <a:t> 3 k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ý 1 </a:t>
            </a:r>
            <a:r>
              <a:rPr lang="en-US" dirty="0" err="1"/>
              <a:t>và</a:t>
            </a:r>
            <a:r>
              <a:rPr lang="en-US" dirty="0"/>
              <a:t> ý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06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Câu</a:t>
            </a:r>
            <a:r>
              <a:rPr lang="en-US" dirty="0"/>
              <a:t> 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ý </a:t>
            </a:r>
            <a:r>
              <a:rPr lang="en-US" dirty="0" err="1"/>
              <a:t>thứ</a:t>
            </a:r>
            <a:r>
              <a:rPr lang="en-US" dirty="0"/>
              <a:t> 3 k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ý 1 </a:t>
            </a:r>
            <a:r>
              <a:rPr lang="en-US" dirty="0" err="1"/>
              <a:t>và</a:t>
            </a:r>
            <a:r>
              <a:rPr lang="en-US" dirty="0"/>
              <a:t> ý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65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701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63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3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dirty="0"/>
              <a:t>Tác</a:t>
            </a:r>
            <a:r>
              <a:rPr lang="vi-VN" b="0" baseline="0" dirty="0"/>
              <a:t> giả bộ ppt</a:t>
            </a:r>
            <a:r>
              <a:rPr lang="en-US" b="0" baseline="0" dirty="0"/>
              <a:t> </a:t>
            </a:r>
            <a:r>
              <a:rPr lang="en-US" b="0" baseline="0" dirty="0" err="1"/>
              <a:t>Toán</a:t>
            </a:r>
            <a:r>
              <a:rPr lang="en-US" b="0" baseline="0" dirty="0"/>
              <a:t> + </a:t>
            </a:r>
            <a:r>
              <a:rPr lang="en-US" b="0" baseline="0" dirty="0" err="1"/>
              <a:t>Tiếng</a:t>
            </a:r>
            <a:r>
              <a:rPr lang="en-US" b="0" baseline="0" dirty="0"/>
              <a:t> </a:t>
            </a:r>
            <a:r>
              <a:rPr lang="en-US" b="0" baseline="0" dirty="0" err="1"/>
              <a:t>Việt</a:t>
            </a:r>
            <a:r>
              <a:rPr lang="en-US" b="0" baseline="0" dirty="0"/>
              <a:t> </a:t>
            </a:r>
            <a:r>
              <a:rPr lang="en-US" b="0" baseline="0" dirty="0" err="1"/>
              <a:t>các</a:t>
            </a:r>
            <a:r>
              <a:rPr lang="en-US" b="0" baseline="0" dirty="0"/>
              <a:t> </a:t>
            </a:r>
            <a:r>
              <a:rPr lang="en-US" b="0" baseline="0" dirty="0" err="1"/>
              <a:t>lớp</a:t>
            </a:r>
            <a:r>
              <a:rPr lang="en-US" b="0" baseline="0" dirty="0"/>
              <a:t> 1, 2, 3, 4</a:t>
            </a:r>
            <a:r>
              <a:rPr lang="vi-VN" b="0" baseline="0" dirty="0"/>
              <a:t>: Phan Thị Linh – Đà </a:t>
            </a:r>
            <a:r>
              <a:rPr lang="vi-VN" b="0" baseline="0" dirty="0" smtClean="0"/>
              <a:t>Nẵng</a:t>
            </a:r>
            <a:endParaRPr lang="vi-VN" b="0" baseline="0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5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56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Câu</a:t>
            </a:r>
            <a:r>
              <a:rPr lang="en-US" dirty="0"/>
              <a:t> 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ý </a:t>
            </a:r>
            <a:r>
              <a:rPr lang="en-US" dirty="0" err="1"/>
              <a:t>thứ</a:t>
            </a:r>
            <a:r>
              <a:rPr lang="en-US" dirty="0"/>
              <a:t> 3 k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ý 1 </a:t>
            </a:r>
            <a:r>
              <a:rPr lang="en-US" dirty="0" err="1"/>
              <a:t>và</a:t>
            </a:r>
            <a:r>
              <a:rPr lang="en-US" dirty="0"/>
              <a:t> ý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937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087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Câu</a:t>
            </a:r>
            <a:r>
              <a:rPr lang="en-US" dirty="0"/>
              <a:t> 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ý </a:t>
            </a:r>
            <a:r>
              <a:rPr lang="en-US" dirty="0" err="1"/>
              <a:t>thứ</a:t>
            </a:r>
            <a:r>
              <a:rPr lang="en-US" dirty="0"/>
              <a:t> 3 k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ý 1 </a:t>
            </a:r>
            <a:r>
              <a:rPr lang="en-US" dirty="0" err="1"/>
              <a:t>và</a:t>
            </a:r>
            <a:r>
              <a:rPr lang="en-US" dirty="0"/>
              <a:t> ý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77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Câu</a:t>
            </a:r>
            <a:r>
              <a:rPr lang="en-US" dirty="0"/>
              <a:t> 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ý </a:t>
            </a:r>
            <a:r>
              <a:rPr lang="en-US" dirty="0" err="1"/>
              <a:t>thứ</a:t>
            </a:r>
            <a:r>
              <a:rPr lang="en-US" dirty="0"/>
              <a:t> 3 k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ý 1 </a:t>
            </a:r>
            <a:r>
              <a:rPr lang="en-US" dirty="0" err="1"/>
              <a:t>và</a:t>
            </a:r>
            <a:r>
              <a:rPr lang="en-US" dirty="0"/>
              <a:t> ý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09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DAC11-F664-B809-4F2D-805B09960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BBB53D-F66E-1C1B-F674-1C3111247C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31C8ED-99DD-C4E0-4274-2D6CB2037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Câu</a:t>
            </a:r>
            <a:r>
              <a:rPr lang="en-US" dirty="0"/>
              <a:t> 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bắc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ý </a:t>
            </a:r>
            <a:r>
              <a:rPr lang="en-US" dirty="0" err="1"/>
              <a:t>thứ</a:t>
            </a:r>
            <a:r>
              <a:rPr lang="en-US" dirty="0"/>
              <a:t> 3 k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ý 1 </a:t>
            </a:r>
            <a:r>
              <a:rPr lang="en-US" dirty="0" err="1"/>
              <a:t>và</a:t>
            </a:r>
            <a:r>
              <a:rPr lang="en-US" dirty="0"/>
              <a:t> ý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72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37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0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0"/>
          <p:cNvGrpSpPr/>
          <p:nvPr/>
        </p:nvGrpSpPr>
        <p:grpSpPr>
          <a:xfrm>
            <a:off x="-799728" y="3292313"/>
            <a:ext cx="13411232" cy="3844907"/>
            <a:chOff x="-601284" y="2469234"/>
            <a:chExt cx="10083370" cy="2883680"/>
          </a:xfrm>
        </p:grpSpPr>
        <p:pic>
          <p:nvPicPr>
            <p:cNvPr id="202" name="Google Shape;202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2249778">
              <a:off x="-272402" y="2534462"/>
              <a:ext cx="656744" cy="1303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520257" y="4419042"/>
              <a:ext cx="804074" cy="8140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72400" y="4603998"/>
              <a:ext cx="656749" cy="7489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430785" y="2571751"/>
              <a:ext cx="1051300" cy="74473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131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1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-6734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3538052" y="720000"/>
            <a:ext cx="5085787" cy="1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1"/>
          </p:nvPr>
        </p:nvSpPr>
        <p:spPr>
          <a:xfrm>
            <a:off x="3538009" y="1947267"/>
            <a:ext cx="5085787" cy="16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21"/>
          <p:cNvGrpSpPr/>
          <p:nvPr/>
        </p:nvGrpSpPr>
        <p:grpSpPr>
          <a:xfrm>
            <a:off x="-1986948" y="720000"/>
            <a:ext cx="17349290" cy="7280728"/>
            <a:chOff x="-1628819" y="40389"/>
            <a:chExt cx="13044238" cy="5460546"/>
          </a:xfrm>
        </p:grpSpPr>
        <p:pic>
          <p:nvPicPr>
            <p:cNvPr id="212" name="Google Shape;212;p21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 rot="3482056">
              <a:off x="-1264957" y="1466503"/>
              <a:ext cx="3956364" cy="30523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1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7105818">
              <a:off x="6673892" y="793671"/>
              <a:ext cx="4068814" cy="39539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" name="Google Shape;214;p21"/>
          <p:cNvGrpSpPr/>
          <p:nvPr/>
        </p:nvGrpSpPr>
        <p:grpSpPr>
          <a:xfrm>
            <a:off x="-580897" y="-619314"/>
            <a:ext cx="12342677" cy="7117267"/>
            <a:chOff x="215842" y="140947"/>
            <a:chExt cx="9279965" cy="5337950"/>
          </a:xfrm>
        </p:grpSpPr>
        <p:pic>
          <p:nvPicPr>
            <p:cNvPr id="215" name="Google Shape;215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710168" flipH="1">
              <a:off x="343881" y="4070580"/>
              <a:ext cx="844027" cy="1335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621791">
              <a:off x="8386098" y="229439"/>
              <a:ext cx="1051300" cy="7447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023188" y="1159291"/>
              <a:ext cx="684212" cy="8989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2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80341" y="140947"/>
              <a:ext cx="684200" cy="671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2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614062">
              <a:off x="8608275" y="3922875"/>
              <a:ext cx="606957" cy="1048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4640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2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-2471603" y="1022535"/>
            <a:ext cx="16363983" cy="7702021"/>
            <a:chOff x="-1858300" y="766900"/>
            <a:chExt cx="12303425" cy="5776516"/>
          </a:xfrm>
        </p:grpSpPr>
        <p:pic>
          <p:nvPicPr>
            <p:cNvPr id="223" name="Google Shape;223;p22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998925" y="3342434"/>
              <a:ext cx="2446200" cy="3200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22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2700000">
              <a:off x="-1503755" y="1442072"/>
              <a:ext cx="2806585" cy="21653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Google Shape;225;p22"/>
          <p:cNvGrpSpPr/>
          <p:nvPr/>
        </p:nvGrpSpPr>
        <p:grpSpPr>
          <a:xfrm>
            <a:off x="-227900" y="1780209"/>
            <a:ext cx="12856076" cy="4982233"/>
            <a:chOff x="-171349" y="1335155"/>
            <a:chExt cx="9665970" cy="3736675"/>
          </a:xfrm>
        </p:grpSpPr>
        <p:pic>
          <p:nvPicPr>
            <p:cNvPr id="226" name="Google Shape;22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911444" y="4325190"/>
              <a:ext cx="1583177" cy="746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596350">
              <a:off x="-29718" y="1439451"/>
              <a:ext cx="651749" cy="78659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1038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5"/>
          <p:cNvGrpSpPr/>
          <p:nvPr/>
        </p:nvGrpSpPr>
        <p:grpSpPr>
          <a:xfrm>
            <a:off x="-2568809" y="1215932"/>
            <a:ext cx="17109906" cy="5642079"/>
            <a:chOff x="-1931385" y="911948"/>
            <a:chExt cx="12864254" cy="4231559"/>
          </a:xfrm>
        </p:grpSpPr>
        <p:pic>
          <p:nvPicPr>
            <p:cNvPr id="40" name="Google Shape;40;p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424007" y="911948"/>
              <a:ext cx="2508863" cy="19356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Google Shape;41;p5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5400000">
              <a:off x="-1978832" y="1828392"/>
              <a:ext cx="3362562" cy="32676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2" name="Google Shape;42;p5"/>
          <p:cNvGrpSpPr/>
          <p:nvPr/>
        </p:nvGrpSpPr>
        <p:grpSpPr>
          <a:xfrm>
            <a:off x="71873" y="1356971"/>
            <a:ext cx="12989758" cy="2167297"/>
            <a:chOff x="54038" y="1017727"/>
            <a:chExt cx="9766480" cy="1625473"/>
          </a:xfrm>
        </p:grpSpPr>
        <p:pic>
          <p:nvPicPr>
            <p:cNvPr id="43" name="Google Shape;43;p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022067">
              <a:off x="8750697" y="1033415"/>
              <a:ext cx="786595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038" y="1989600"/>
              <a:ext cx="665973" cy="6536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1034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" name="Google Shape;68;p8"/>
          <p:cNvGrpSpPr/>
          <p:nvPr/>
        </p:nvGrpSpPr>
        <p:grpSpPr>
          <a:xfrm>
            <a:off x="5256031" y="-130543"/>
            <a:ext cx="7270623" cy="7281180"/>
            <a:chOff x="3951798" y="-97908"/>
            <a:chExt cx="5466491" cy="5460885"/>
          </a:xfrm>
        </p:grpSpPr>
        <p:pic>
          <p:nvPicPr>
            <p:cNvPr id="69" name="Google Shape;69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4617281" y="4027018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" name="Google Shape;70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3779780">
              <a:off x="8322198" y="167139"/>
              <a:ext cx="1051299" cy="7447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476915">
              <a:off x="4000425" y="4518348"/>
              <a:ext cx="656749" cy="7489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72655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6859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1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1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 rot="5216809">
            <a:off x="3670146" y="4280079"/>
            <a:ext cx="3159733" cy="4124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1"/>
          <p:cNvGrpSpPr/>
          <p:nvPr/>
        </p:nvGrpSpPr>
        <p:grpSpPr>
          <a:xfrm>
            <a:off x="2026085" y="3299804"/>
            <a:ext cx="10688439" cy="4041531"/>
            <a:chOff x="1523332" y="2474852"/>
            <a:chExt cx="8036210" cy="3031148"/>
          </a:xfrm>
        </p:grpSpPr>
        <p:pic>
          <p:nvPicPr>
            <p:cNvPr id="93" name="Google Shape;93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604731" y="4232340"/>
              <a:ext cx="888976" cy="10487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209137">
              <a:off x="4336949" y="4395998"/>
              <a:ext cx="694200" cy="8851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1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7771647">
              <a:off x="8519472" y="2491187"/>
              <a:ext cx="656744" cy="13034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1144472">
              <a:off x="1616160" y="4609926"/>
              <a:ext cx="1051300" cy="74473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4327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 userDrawn="1">
  <p:cSld name="Title and text 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4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4"/>
          <p:cNvGrpSpPr/>
          <p:nvPr/>
        </p:nvGrpSpPr>
        <p:grpSpPr>
          <a:xfrm>
            <a:off x="-774929" y="4732591"/>
            <a:ext cx="12762537" cy="4356889"/>
            <a:chOff x="-582638" y="3549442"/>
            <a:chExt cx="9595642" cy="3267667"/>
          </a:xfrm>
        </p:grpSpPr>
        <p:pic>
          <p:nvPicPr>
            <p:cNvPr id="113" name="Google Shape;113;p14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5650443" y="3549442"/>
              <a:ext cx="3362562" cy="3267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14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-582638" y="3817575"/>
              <a:ext cx="2908313" cy="2337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14"/>
          <p:cNvGrpSpPr/>
          <p:nvPr/>
        </p:nvGrpSpPr>
        <p:grpSpPr>
          <a:xfrm>
            <a:off x="-360888" y="5817016"/>
            <a:ext cx="9964496" cy="1413439"/>
            <a:chOff x="-271337" y="4362761"/>
            <a:chExt cx="7491906" cy="1060079"/>
          </a:xfrm>
        </p:grpSpPr>
        <p:pic>
          <p:nvPicPr>
            <p:cNvPr id="116" name="Google Shape;116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177382">
              <a:off x="6504359" y="4515054"/>
              <a:ext cx="606975" cy="755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2880822">
              <a:off x="-114074" y="4515050"/>
              <a:ext cx="746242" cy="7555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344672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1" name="Google Shape;121;p15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122" name="Google Shape;122;p15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5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5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125" name="Google Shape;12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815433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" name="Google Shape;131;p16"/>
          <p:cNvGrpSpPr/>
          <p:nvPr/>
        </p:nvGrpSpPr>
        <p:grpSpPr>
          <a:xfrm>
            <a:off x="1726751" y="-1657618"/>
            <a:ext cx="10815977" cy="10787251"/>
            <a:chOff x="1298274" y="-1243213"/>
            <a:chExt cx="8132101" cy="8090438"/>
          </a:xfrm>
        </p:grpSpPr>
        <p:pic>
          <p:nvPicPr>
            <p:cNvPr id="132" name="Google Shape;132;p16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7312425" y="-1243213"/>
              <a:ext cx="2117951" cy="1834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6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1298274" y="4534125"/>
              <a:ext cx="2473100" cy="2313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4" name="Google Shape;134;p16"/>
          <p:cNvGrpSpPr/>
          <p:nvPr/>
        </p:nvGrpSpPr>
        <p:grpSpPr>
          <a:xfrm>
            <a:off x="1726739" y="-547733"/>
            <a:ext cx="9554285" cy="7969372"/>
            <a:chOff x="1298265" y="-410800"/>
            <a:chExt cx="7183485" cy="5977029"/>
          </a:xfrm>
        </p:grpSpPr>
        <p:pic>
          <p:nvPicPr>
            <p:cNvPr id="135" name="Google Shape;135;p1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2964547">
              <a:off x="1540175" y="4446738"/>
              <a:ext cx="781764" cy="996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1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3754469">
              <a:off x="7485308" y="-281370"/>
              <a:ext cx="828034" cy="88266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9310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 txBox="1">
            <a:spLocks noGrp="1"/>
          </p:cNvSpPr>
          <p:nvPr>
            <p:ph type="subTitle" idx="1"/>
          </p:nvPr>
        </p:nvSpPr>
        <p:spPr>
          <a:xfrm>
            <a:off x="943128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2"/>
          </p:nvPr>
        </p:nvSpPr>
        <p:spPr>
          <a:xfrm>
            <a:off x="4497441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3"/>
          </p:nvPr>
        </p:nvSpPr>
        <p:spPr>
          <a:xfrm>
            <a:off x="943128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subTitle" idx="4"/>
          </p:nvPr>
        </p:nvSpPr>
        <p:spPr>
          <a:xfrm>
            <a:off x="4497441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5"/>
          </p:nvPr>
        </p:nvSpPr>
        <p:spPr>
          <a:xfrm>
            <a:off x="8051760" y="2743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subTitle" idx="6"/>
          </p:nvPr>
        </p:nvSpPr>
        <p:spPr>
          <a:xfrm>
            <a:off x="8051760" y="4959833"/>
            <a:ext cx="3166946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 txBox="1">
            <a:spLocks noGrp="1"/>
          </p:cNvSpPr>
          <p:nvPr>
            <p:ph type="subTitle" idx="7"/>
          </p:nvPr>
        </p:nvSpPr>
        <p:spPr>
          <a:xfrm>
            <a:off x="943133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ubTitle" idx="8"/>
          </p:nvPr>
        </p:nvSpPr>
        <p:spPr>
          <a:xfrm>
            <a:off x="4497442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9"/>
          </p:nvPr>
        </p:nvSpPr>
        <p:spPr>
          <a:xfrm>
            <a:off x="8051759" y="2322967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6" name="Google Shape;186;p19"/>
          <p:cNvSpPr txBox="1">
            <a:spLocks noGrp="1"/>
          </p:cNvSpPr>
          <p:nvPr>
            <p:ph type="subTitle" idx="13"/>
          </p:nvPr>
        </p:nvSpPr>
        <p:spPr>
          <a:xfrm>
            <a:off x="943133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subTitle" idx="14"/>
          </p:nvPr>
        </p:nvSpPr>
        <p:spPr>
          <a:xfrm>
            <a:off x="4497450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15"/>
          </p:nvPr>
        </p:nvSpPr>
        <p:spPr>
          <a:xfrm>
            <a:off x="8051766" y="4539033"/>
            <a:ext cx="3166946" cy="5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nnie Use Your Telescope"/>
              <a:buNone/>
              <a:defRPr sz="2926" b="1"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grpSp>
        <p:nvGrpSpPr>
          <p:cNvPr id="189" name="Google Shape;189;p19"/>
          <p:cNvGrpSpPr/>
          <p:nvPr/>
        </p:nvGrpSpPr>
        <p:grpSpPr>
          <a:xfrm>
            <a:off x="-2471603" y="-838988"/>
            <a:ext cx="16809479" cy="6680621"/>
            <a:chOff x="-1858300" y="-629241"/>
            <a:chExt cx="12638375" cy="5010466"/>
          </a:xfrm>
        </p:grpSpPr>
        <p:pic>
          <p:nvPicPr>
            <p:cNvPr id="190" name="Google Shape;190;p1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8333875" y="-629241"/>
              <a:ext cx="2446200" cy="32009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1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 rot="2700000">
              <a:off x="-1503755" y="1540722"/>
              <a:ext cx="2806585" cy="21653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19"/>
          <p:cNvGrpSpPr/>
          <p:nvPr/>
        </p:nvGrpSpPr>
        <p:grpSpPr>
          <a:xfrm>
            <a:off x="-300454" y="100001"/>
            <a:ext cx="12690160" cy="4346987"/>
            <a:chOff x="-225924" y="81825"/>
            <a:chExt cx="9541224" cy="3260240"/>
          </a:xfrm>
        </p:grpSpPr>
        <p:pic>
          <p:nvPicPr>
            <p:cNvPr id="193" name="Google Shape;193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>
              <a:off x="7920075" y="81825"/>
              <a:ext cx="1395225" cy="6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596350">
              <a:off x="-84293" y="2451176"/>
              <a:ext cx="651749" cy="786593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3463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5" y="593367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nie Use Your Telescope"/>
              <a:buNone/>
              <a:defRPr sz="3500" b="1">
                <a:solidFill>
                  <a:schemeClr val="dk1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5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62B6B2-330A-30D9-B98D-381EA6894BAF}"/>
              </a:ext>
            </a:extLst>
          </p:cNvPr>
          <p:cNvSpPr txBox="1"/>
          <p:nvPr userDrawn="1"/>
        </p:nvSpPr>
        <p:spPr>
          <a:xfrm>
            <a:off x="4165600" y="7671697"/>
            <a:ext cx="6096000" cy="37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CA4DE-41D2-9A4B-10E1-8966CED79C74}"/>
              </a:ext>
            </a:extLst>
          </p:cNvPr>
          <p:cNvSpPr txBox="1"/>
          <p:nvPr userDrawn="1"/>
        </p:nvSpPr>
        <p:spPr>
          <a:xfrm>
            <a:off x="4165600" y="-2678803"/>
            <a:ext cx="6096000" cy="37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17997282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0" r:id="rId3"/>
    <p:sldLayoutId id="2147483721" r:id="rId4"/>
    <p:sldLayoutId id="2147483722" r:id="rId5"/>
    <p:sldLayoutId id="2147483724" r:id="rId6"/>
    <p:sldLayoutId id="2147483725" r:id="rId7"/>
    <p:sldLayoutId id="2147483726" r:id="rId8"/>
    <p:sldLayoutId id="2147483729" r:id="rId9"/>
    <p:sldLayoutId id="2147483730" r:id="rId10"/>
    <p:sldLayoutId id="2147483731" r:id="rId11"/>
    <p:sldLayoutId id="214748373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audio" Target="../media/audio1.wav"/><Relationship Id="rId9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64.png"/><Relationship Id="rId1" Type="http://schemas.openxmlformats.org/officeDocument/2006/relationships/tags" Target="../tags/tag9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audio" Target="../media/audio1.wav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Viết phép tính thích hợp (theo mẫu).</a:t>
            </a:r>
            <a:endParaRPr lang="vi-VN" sz="4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ADA83-3A02-1000-C7F8-6B258C97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34" r="63929"/>
          <a:stretch/>
        </p:blipFill>
        <p:spPr>
          <a:xfrm>
            <a:off x="342900" y="1300023"/>
            <a:ext cx="4095750" cy="4766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05D9DE-EAE1-3387-7322-37ACB18628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7687" r="30807" b="27758"/>
          <a:stretch/>
        </p:blipFill>
        <p:spPr>
          <a:xfrm>
            <a:off x="6591300" y="1300023"/>
            <a:ext cx="3714750" cy="3443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F55AFB-22F2-0C87-4E34-4B591FB021C2}"/>
                  </a:ext>
                </a:extLst>
              </p:cNvPr>
              <p:cNvSpPr txBox="1"/>
              <p:nvPr/>
            </p:nvSpPr>
            <p:spPr>
              <a:xfrm>
                <a:off x="6359760" y="4991100"/>
                <a:ext cx="2850915" cy="141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r>
                  <a:rPr lang="en-US" sz="4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sz="480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r>
                  <a:rPr lang="en-US" sz="4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sz="4800" i="1">
                    <a:latin typeface="+mj-lt"/>
                    <a:cs typeface="Times New Roman" panose="02020603050405020304" pitchFamily="18" charset="0"/>
                  </a:rPr>
                  <a:t>= </a:t>
                </a:r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F55AFB-22F2-0C87-4E34-4B591FB02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760" y="4991100"/>
                <a:ext cx="2850915" cy="1417504"/>
              </a:xfrm>
              <a:prstGeom prst="rect">
                <a:avLst/>
              </a:prstGeom>
              <a:blipFill>
                <a:blip r:embed="rId7"/>
                <a:stretch>
                  <a:fillRect r="-4274" b="-4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E73AF4-05FD-88E6-9240-2CED377D85C3}"/>
                  </a:ext>
                </a:extLst>
              </p:cNvPr>
              <p:cNvSpPr txBox="1"/>
              <p:nvPr/>
            </p:nvSpPr>
            <p:spPr>
              <a:xfrm>
                <a:off x="9210675" y="5010150"/>
                <a:ext cx="1857375" cy="141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FF0000"/>
                    </a:solidFill>
                  </a:rPr>
                  <a:t> </a:t>
                </a:r>
                <a:r>
                  <a:rPr lang="en-US" sz="48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i="1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E73AF4-05FD-88E6-9240-2CED377D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0675" y="5010150"/>
                <a:ext cx="1857375" cy="1417504"/>
              </a:xfrm>
              <a:prstGeom prst="rect">
                <a:avLst/>
              </a:prstGeom>
              <a:blipFill>
                <a:blip r:embed="rId8"/>
                <a:stretch>
                  <a:fillRect b="-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931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Viết phép tính thích hợp (theo mẫu).</a:t>
            </a:r>
            <a:endParaRPr lang="vi-VN" sz="4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ADA83-3A02-1000-C7F8-6B258C97CA9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34" r="63929"/>
          <a:stretch/>
        </p:blipFill>
        <p:spPr>
          <a:xfrm>
            <a:off x="342900" y="1300023"/>
            <a:ext cx="4095750" cy="4766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05D9DE-EAE1-3387-7322-37ACB18628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0433" t="399" b="27359"/>
          <a:stretch/>
        </p:blipFill>
        <p:spPr>
          <a:xfrm>
            <a:off x="6819900" y="1300023"/>
            <a:ext cx="3486150" cy="3443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F55AFB-22F2-0C87-4E34-4B591FB021C2}"/>
                  </a:ext>
                </a:extLst>
              </p:cNvPr>
              <p:cNvSpPr txBox="1"/>
              <p:nvPr/>
            </p:nvSpPr>
            <p:spPr>
              <a:xfrm>
                <a:off x="6626460" y="4991100"/>
                <a:ext cx="2850915" cy="141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r>
                  <a:rPr lang="en-US" sz="4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sz="480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r>
                  <a:rPr lang="en-US" sz="4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 </a:t>
                </a:r>
                <a:r>
                  <a:rPr lang="en-US" sz="4800" i="1">
                    <a:latin typeface="+mj-lt"/>
                    <a:cs typeface="Times New Roman" panose="02020603050405020304" pitchFamily="18" charset="0"/>
                  </a:rPr>
                  <a:t>= </a:t>
                </a:r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F55AFB-22F2-0C87-4E34-4B591FB02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6460" y="4991100"/>
                <a:ext cx="2850915" cy="1417504"/>
              </a:xfrm>
              <a:prstGeom prst="rect">
                <a:avLst/>
              </a:prstGeom>
              <a:blipFill>
                <a:blip r:embed="rId7"/>
                <a:stretch>
                  <a:fillRect r="-4274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E73AF4-05FD-88E6-9240-2CED377D85C3}"/>
                  </a:ext>
                </a:extLst>
              </p:cNvPr>
              <p:cNvSpPr txBox="1"/>
              <p:nvPr/>
            </p:nvSpPr>
            <p:spPr>
              <a:xfrm>
                <a:off x="9477375" y="5010150"/>
                <a:ext cx="1857375" cy="1417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FF0000"/>
                    </a:solidFill>
                  </a:rPr>
                  <a:t> </a:t>
                </a:r>
                <a:r>
                  <a:rPr lang="en-US" sz="4800" b="1" i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4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i="1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E73AF4-05FD-88E6-9240-2CED377D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7375" y="5010150"/>
                <a:ext cx="1857375" cy="1417504"/>
              </a:xfrm>
              <a:prstGeom prst="rect">
                <a:avLst/>
              </a:prstGeom>
              <a:blipFill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7193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614936E-7726-69F1-0CB1-709917BC285C}"/>
              </a:ext>
            </a:extLst>
          </p:cNvPr>
          <p:cNvSpPr/>
          <p:nvPr/>
        </p:nvSpPr>
        <p:spPr>
          <a:xfrm>
            <a:off x="7137269" y="4634458"/>
            <a:ext cx="841221" cy="706800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5CA7EF-CEBC-7EDD-A6E9-34712A595C41}"/>
              </a:ext>
            </a:extLst>
          </p:cNvPr>
          <p:cNvSpPr/>
          <p:nvPr/>
        </p:nvSpPr>
        <p:spPr>
          <a:xfrm>
            <a:off x="8430992" y="2445190"/>
            <a:ext cx="666887" cy="666887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00B2F8-2536-72AF-DA55-A47DAB032FE6}"/>
              </a:ext>
            </a:extLst>
          </p:cNvPr>
          <p:cNvSpPr/>
          <p:nvPr/>
        </p:nvSpPr>
        <p:spPr>
          <a:xfrm>
            <a:off x="3271163" y="1619249"/>
            <a:ext cx="666887" cy="666887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3. Số?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F55AFB-22F2-0C87-4E34-4B591FB021C2}"/>
                  </a:ext>
                </a:extLst>
              </p:cNvPr>
              <p:cNvSpPr txBox="1"/>
              <p:nvPr/>
            </p:nvSpPr>
            <p:spPr>
              <a:xfrm>
                <a:off x="1142329" y="1619250"/>
                <a:ext cx="5707531" cy="142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solidFill>
                      <a:srgbClr val="000000"/>
                    </a:solidFill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r>
                  <a:rPr lang="en-US" sz="4800" i="1">
                    <a:latin typeface="+mj-lt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600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4800" i="1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F55AFB-22F2-0C87-4E34-4B591FB02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29" y="1619250"/>
                <a:ext cx="5707531" cy="1427378"/>
              </a:xfrm>
              <a:prstGeom prst="rect">
                <a:avLst/>
              </a:prstGeom>
              <a:blipFill>
                <a:blip r:embed="rId5"/>
                <a:stretch>
                  <a:fillRect l="-4803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528CB8-C7A9-A8E5-6327-9E2E18DEBEFB}"/>
                  </a:ext>
                </a:extLst>
              </p:cNvPr>
              <p:cNvSpPr txBox="1"/>
              <p:nvPr/>
            </p:nvSpPr>
            <p:spPr>
              <a:xfrm>
                <a:off x="6784571" y="1619250"/>
                <a:ext cx="5707531" cy="142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solidFill>
                      <a:srgbClr val="000000"/>
                    </a:solidFill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r>
                  <a:rPr lang="en-US" sz="4800" i="1">
                    <a:latin typeface="+mj-lt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 i="1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E528CB8-C7A9-A8E5-6327-9E2E18DEB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571" y="1619250"/>
                <a:ext cx="5707531" cy="1427378"/>
              </a:xfrm>
              <a:prstGeom prst="rect">
                <a:avLst/>
              </a:prstGeom>
              <a:blipFill>
                <a:blip r:embed="rId6"/>
                <a:stretch>
                  <a:fillRect l="-4915" b="-2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E99CD5-B7C2-B4E9-64F6-C3E0CE1F5DDE}"/>
                  </a:ext>
                </a:extLst>
              </p:cNvPr>
              <p:cNvSpPr txBox="1"/>
              <p:nvPr/>
            </p:nvSpPr>
            <p:spPr>
              <a:xfrm>
                <a:off x="3778113" y="3811373"/>
                <a:ext cx="5707531" cy="1427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>
                    <a:solidFill>
                      <a:srgbClr val="000000"/>
                    </a:solidFill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r>
                  <a:rPr lang="en-US" sz="4800" i="1">
                    <a:latin typeface="+mj-lt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4800" i="1"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E99CD5-B7C2-B4E9-64F6-C3E0CE1F5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113" y="3811373"/>
                <a:ext cx="5707531" cy="1427378"/>
              </a:xfrm>
              <a:prstGeom prst="rect">
                <a:avLst/>
              </a:prstGeom>
              <a:blipFill>
                <a:blip r:embed="rId7"/>
                <a:stretch>
                  <a:fillRect l="-4915" b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CDF46C-EEF1-A55B-CF28-CE1353E554AB}"/>
              </a:ext>
            </a:extLst>
          </p:cNvPr>
          <p:cNvSpPr/>
          <p:nvPr/>
        </p:nvSpPr>
        <p:spPr>
          <a:xfrm>
            <a:off x="3271163" y="1619248"/>
            <a:ext cx="666887" cy="666887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8EC328-7C11-FB01-BE4F-D1CBA64F5A7A}"/>
              </a:ext>
            </a:extLst>
          </p:cNvPr>
          <p:cNvSpPr/>
          <p:nvPr/>
        </p:nvSpPr>
        <p:spPr>
          <a:xfrm>
            <a:off x="8430992" y="2445189"/>
            <a:ext cx="666887" cy="666887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A57FC1-4E9E-80DF-0F22-4D0C4A294FCF}"/>
              </a:ext>
            </a:extLst>
          </p:cNvPr>
          <p:cNvSpPr/>
          <p:nvPr/>
        </p:nvSpPr>
        <p:spPr>
          <a:xfrm>
            <a:off x="7137269" y="4571863"/>
            <a:ext cx="841221" cy="769395"/>
          </a:xfrm>
          <a:prstGeom prst="round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3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046998-B77F-A294-ED4C-4704B2ECCF3F}"/>
                  </a:ext>
                </a:extLst>
              </p:cNvPr>
              <p:cNvSpPr txBox="1"/>
              <p:nvPr/>
            </p:nvSpPr>
            <p:spPr>
              <a:xfrm>
                <a:off x="642144" y="349414"/>
                <a:ext cx="10877550" cy="505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/>
                  <a:t>4. </a:t>
                </a:r>
                <a:r>
                  <a:rPr lang="vi-VN" sz="4400" b="1"/>
                  <a:t>Mai dành hai ngày cuối tuần để đọc sách. Ngày thứ nhất, Ma</a:t>
                </a:r>
                <a:r>
                  <a:rPr lang="en-US" sz="4400" b="1"/>
                  <a:t>i </a:t>
                </a:r>
                <a:r>
                  <a:rPr lang="vi-VN" sz="4400" b="1"/>
                  <a:t>đọc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/>
                  <a:t>cuốn sách. Ngày thứ hai, Mai đọc thêm</a:t>
                </a:r>
                <a:r>
                  <a:rPr lang="en-US" sz="4400" b="1"/>
                  <a:t> </a:t>
                </a:r>
                <a:r>
                  <a:rPr lang="vi-VN" sz="4400" b="1"/>
                  <a:t>được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/>
                  <a:t> </a:t>
                </a:r>
                <a:r>
                  <a:rPr lang="vi-VN" sz="4400" b="1"/>
                  <a:t>cuốn sách. Hỏi cả hai ngày, Mai đọc được bao nhiêu phần của cuốn sách?</a:t>
                </a:r>
                <a:endParaRPr lang="en-US" sz="4400" b="1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046998-B77F-A294-ED4C-4704B2ECC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44" y="349414"/>
                <a:ext cx="10877550" cy="5052024"/>
              </a:xfrm>
              <a:prstGeom prst="rect">
                <a:avLst/>
              </a:prstGeom>
              <a:blipFill>
                <a:blip r:embed="rId5"/>
                <a:stretch>
                  <a:fillRect l="-2241" t="-2533" r="-2241" b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3CFEF1-E826-D1E1-5AD1-B44099B027D2}"/>
                  </a:ext>
                </a:extLst>
              </p:cNvPr>
              <p:cNvSpPr txBox="1"/>
              <p:nvPr/>
            </p:nvSpPr>
            <p:spPr>
              <a:xfrm>
                <a:off x="642144" y="349414"/>
                <a:ext cx="10877550" cy="5052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b="1"/>
                  <a:t>4. </a:t>
                </a:r>
                <a:r>
                  <a:rPr lang="vi-VN" sz="4400" b="1"/>
                  <a:t>Mai dành hai ngày cuối tuần để đọc sách. Ngày thứ nhất, Ma</a:t>
                </a:r>
                <a:r>
                  <a:rPr lang="en-US" sz="4400" b="1"/>
                  <a:t>i </a:t>
                </a:r>
                <a:r>
                  <a:rPr lang="vi-VN" sz="4400" b="1"/>
                  <a:t>đọc được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/>
                  <a:t>cuốn sách. Ngày thứ hai, Mai đọc thêm</a:t>
                </a:r>
                <a:r>
                  <a:rPr lang="en-US" sz="4400" b="1"/>
                  <a:t> </a:t>
                </a:r>
                <a:r>
                  <a:rPr lang="vi-VN" sz="4400" b="1"/>
                  <a:t>được</a:t>
                </a:r>
                <a:r>
                  <a:rPr lang="en-US" sz="4400" b="1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/>
                  <a:t> </a:t>
                </a:r>
                <a:r>
                  <a:rPr lang="vi-VN" sz="4400" b="1"/>
                  <a:t>cuốn sách.</a:t>
                </a:r>
                <a:r>
                  <a:rPr lang="vi-VN" sz="4400" b="1">
                    <a:solidFill>
                      <a:srgbClr val="00B050"/>
                    </a:solidFill>
                  </a:rPr>
                  <a:t> Hỏi cả hai ngày, Mai đọc được bao nhiêu phần của cuốn sách?</a:t>
                </a:r>
                <a:endParaRPr lang="en-US" sz="4400" b="1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3CFEF1-E826-D1E1-5AD1-B44099B027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44" y="349414"/>
                <a:ext cx="10877550" cy="5052024"/>
              </a:xfrm>
              <a:prstGeom prst="rect">
                <a:avLst/>
              </a:prstGeom>
              <a:blipFill>
                <a:blip r:embed="rId6"/>
                <a:stretch>
                  <a:fillRect l="-2241" t="-2533" r="-2241" b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4740EE9-D7AB-D2B7-C74B-34CE8C014527}"/>
              </a:ext>
            </a:extLst>
          </p:cNvPr>
          <p:cNvSpPr/>
          <p:nvPr/>
        </p:nvSpPr>
        <p:spPr>
          <a:xfrm>
            <a:off x="2819400" y="1037304"/>
            <a:ext cx="5105400" cy="7242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6B0E2-1D4D-EC0E-B24D-9E4168F01CE9}"/>
              </a:ext>
            </a:extLst>
          </p:cNvPr>
          <p:cNvSpPr/>
          <p:nvPr/>
        </p:nvSpPr>
        <p:spPr>
          <a:xfrm>
            <a:off x="642144" y="1830363"/>
            <a:ext cx="5263356" cy="931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941679-D88A-32AE-7A4D-EA811C199A47}"/>
              </a:ext>
            </a:extLst>
          </p:cNvPr>
          <p:cNvSpPr/>
          <p:nvPr/>
        </p:nvSpPr>
        <p:spPr>
          <a:xfrm>
            <a:off x="6159897" y="1934199"/>
            <a:ext cx="3917553" cy="72421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E6DBFB-7569-04B8-2993-DB9527EA0529}"/>
              </a:ext>
            </a:extLst>
          </p:cNvPr>
          <p:cNvSpPr/>
          <p:nvPr/>
        </p:nvSpPr>
        <p:spPr>
          <a:xfrm>
            <a:off x="3413323" y="2823738"/>
            <a:ext cx="4968677" cy="110056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5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  <p:bldP spid="5" grpId="0" animBg="1"/>
      <p:bldP spid="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607D60-BCA2-D6AF-2341-C0848F24FCEB}"/>
              </a:ext>
            </a:extLst>
          </p:cNvPr>
          <p:cNvSpPr txBox="1"/>
          <p:nvPr/>
        </p:nvSpPr>
        <p:spPr>
          <a:xfrm>
            <a:off x="2835672" y="216064"/>
            <a:ext cx="6490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Bài giải</a:t>
            </a:r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93215-5BFF-EDC3-3F9E-8E3E999F40CC}"/>
              </a:ext>
            </a:extLst>
          </p:cNvPr>
          <p:cNvSpPr txBox="1"/>
          <p:nvPr/>
        </p:nvSpPr>
        <p:spPr>
          <a:xfrm>
            <a:off x="1297980" y="1187614"/>
            <a:ext cx="95658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/>
              <a:t>Cả hai ngày, Mai đọc được số phần của cuốn sách là:</a:t>
            </a:r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B72390-DB4A-3D4C-5F50-60CA9D1D070B}"/>
                  </a:ext>
                </a:extLst>
              </p:cNvPr>
              <p:cNvSpPr txBox="1"/>
              <p:nvPr/>
            </p:nvSpPr>
            <p:spPr>
              <a:xfrm>
                <a:off x="3546404" y="2811334"/>
                <a:ext cx="6454846" cy="1412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r>
                  <a:rPr lang="en-US" sz="4800" i="1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(cuốn sách) 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B72390-DB4A-3D4C-5F50-60CA9D1D0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404" y="2811334"/>
                <a:ext cx="6454846" cy="1412503"/>
              </a:xfrm>
              <a:prstGeom prst="rect">
                <a:avLst/>
              </a:prstGeom>
              <a:blipFill>
                <a:blip r:embed="rId5"/>
                <a:stretch>
                  <a:fillRect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8265FE-A1F4-C0C6-0E37-10C70DE5D394}"/>
                  </a:ext>
                </a:extLst>
              </p:cNvPr>
              <p:cNvSpPr txBox="1"/>
              <p:nvPr/>
            </p:nvSpPr>
            <p:spPr>
              <a:xfrm>
                <a:off x="4925942" y="4208047"/>
                <a:ext cx="6454846" cy="1412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Đáp số: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6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>
                    <a:solidFill>
                      <a:srgbClr val="000000"/>
                    </a:solidFill>
                    <a:latin typeface="+mj-lt"/>
                    <a:cs typeface="Times New Roman" panose="02020603050405020304" pitchFamily="18" charset="0"/>
                  </a:rPr>
                  <a:t>cuốn sách. </a:t>
                </a:r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8265FE-A1F4-C0C6-0E37-10C70DE5D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942" y="4208047"/>
                <a:ext cx="6454846" cy="1412503"/>
              </a:xfrm>
              <a:prstGeom prst="rect">
                <a:avLst/>
              </a:prstGeom>
              <a:blipFill>
                <a:blip r:embed="rId6"/>
                <a:stretch>
                  <a:fillRect l="-4249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5549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00249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32F5B8-74C8-97D8-B417-0057FF28DE8B}"/>
              </a:ext>
            </a:extLst>
          </p:cNvPr>
          <p:cNvSpPr/>
          <p:nvPr/>
        </p:nvSpPr>
        <p:spPr>
          <a:xfrm>
            <a:off x="571849" y="4757788"/>
            <a:ext cx="11018139" cy="19287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Muốn cộng hai phân số cùng mẫu số, ta </a:t>
            </a:r>
            <a:r>
              <a:rPr lang="en-US" sz="4000" b="1">
                <a:solidFill>
                  <a:srgbClr val="FF0000"/>
                </a:solidFill>
              </a:rPr>
              <a:t>cộng hai tử số với nhau</a:t>
            </a:r>
            <a:r>
              <a:rPr lang="en-US" sz="4000" b="1">
                <a:solidFill>
                  <a:srgbClr val="000000"/>
                </a:solidFill>
              </a:rPr>
              <a:t> </a:t>
            </a:r>
            <a:r>
              <a:rPr lang="en-US" sz="4000">
                <a:solidFill>
                  <a:srgbClr val="000000"/>
                </a:solidFill>
              </a:rPr>
              <a:t>và</a:t>
            </a:r>
            <a:r>
              <a:rPr lang="en-US" sz="4000" b="1">
                <a:solidFill>
                  <a:srgbClr val="000000"/>
                </a:solidFill>
              </a:rPr>
              <a:t> </a:t>
            </a:r>
            <a:r>
              <a:rPr lang="en-US" sz="4000" b="1">
                <a:solidFill>
                  <a:srgbClr val="00B050"/>
                </a:solidFill>
              </a:rPr>
              <a:t>giữ nguyên mẫu số</a:t>
            </a:r>
            <a:r>
              <a:rPr lang="en-US" sz="4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F49E3F-3516-1608-9F90-1C2F0D9F0412}"/>
              </a:ext>
            </a:extLst>
          </p:cNvPr>
          <p:cNvSpPr txBox="1"/>
          <p:nvPr/>
        </p:nvSpPr>
        <p:spPr>
          <a:xfrm>
            <a:off x="927808" y="209550"/>
            <a:ext cx="10306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0070C0"/>
                </a:solidFill>
              </a:rPr>
              <a:t>Cộng hai phân số có cùng mẫu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555DFD-D073-7EBE-988B-7F40C7ADCD8F}"/>
                  </a:ext>
                </a:extLst>
              </p:cNvPr>
              <p:cNvSpPr txBox="1"/>
              <p:nvPr/>
            </p:nvSpPr>
            <p:spPr>
              <a:xfrm>
                <a:off x="4880444" y="978991"/>
                <a:ext cx="4278305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C0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C00000"/>
                    </a:solidFill>
                  </a:rPr>
                  <a:t> = ?</a:t>
                </a:r>
                <a:endParaRPr lang="vi-VN" sz="5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555DFD-D073-7EBE-988B-7F40C7ADC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44" y="978991"/>
                <a:ext cx="4278305" cy="1559401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E57790-F404-DA1D-572C-88F64B7AB3C0}"/>
                  </a:ext>
                </a:extLst>
              </p:cNvPr>
              <p:cNvSpPr txBox="1"/>
              <p:nvPr/>
            </p:nvSpPr>
            <p:spPr>
              <a:xfrm>
                <a:off x="3313192" y="2904768"/>
                <a:ext cx="2597936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00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000000"/>
                    </a:solidFill>
                  </a:rPr>
                  <a:t> =</a:t>
                </a:r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E57790-F404-DA1D-572C-88F64B7AB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92" y="2904768"/>
                <a:ext cx="2597936" cy="1559401"/>
              </a:xfrm>
              <a:prstGeom prst="rect">
                <a:avLst/>
              </a:prstGeom>
              <a:blipFill>
                <a:blip r:embed="rId6"/>
                <a:stretch>
                  <a:fillRect r="-46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1A587-641A-F5B7-1DB1-15F7C3AC4223}"/>
                  </a:ext>
                </a:extLst>
              </p:cNvPr>
              <p:cNvSpPr txBox="1"/>
              <p:nvPr/>
            </p:nvSpPr>
            <p:spPr>
              <a:xfrm>
                <a:off x="5911128" y="2904767"/>
                <a:ext cx="2597936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000000"/>
                    </a:solidFill>
                  </a:rPr>
                  <a:t> =</a:t>
                </a:r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1A587-641A-F5B7-1DB1-15F7C3AC4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128" y="2904767"/>
                <a:ext cx="2597936" cy="1559401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C527F3-AE57-322D-4A39-6179B40FB501}"/>
                  </a:ext>
                </a:extLst>
              </p:cNvPr>
              <p:cNvSpPr txBox="1"/>
              <p:nvPr/>
            </p:nvSpPr>
            <p:spPr>
              <a:xfrm>
                <a:off x="7019596" y="2810574"/>
                <a:ext cx="2597936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C527F3-AE57-322D-4A39-6179B40F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596" y="2810574"/>
                <a:ext cx="2597936" cy="16535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5017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8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454744" y="1750782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 smtClean="0">
                <a:solidFill>
                  <a:srgbClr val="0070C0"/>
                </a:solidFill>
                <a:latin typeface="+mj-lt"/>
              </a:rPr>
              <a:t>TOÁN</a:t>
            </a:r>
            <a:endParaRPr lang="en-US" sz="48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+mj-lt"/>
              </a:rPr>
              <a:t>PHÉP CỘNG PHÂN SỐ</a:t>
            </a:r>
          </a:p>
          <a:p>
            <a:r>
              <a:rPr lang="en-US" sz="4000" b="1" dirty="0">
                <a:solidFill>
                  <a:srgbClr val="0070C0"/>
                </a:solidFill>
                <a:latin typeface="+mj-lt"/>
              </a:rPr>
              <a:t>(</a:t>
            </a:r>
            <a:r>
              <a:rPr lang="en-US" sz="4000" b="1" dirty="0" err="1">
                <a:solidFill>
                  <a:srgbClr val="0070C0"/>
                </a:solidFill>
                <a:latin typeface="+mj-lt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1)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557622" y="5143399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0000"/>
                </a:solidFill>
              </a:rPr>
              <a:t>S/Trang 74</a:t>
            </a:r>
          </a:p>
        </p:txBody>
      </p:sp>
      <p:sp>
        <p:nvSpPr>
          <p:cNvPr id="5" name="Rectangle 4"/>
          <p:cNvSpPr/>
          <p:nvPr/>
        </p:nvSpPr>
        <p:spPr>
          <a:xfrm>
            <a:off x="802640" y="154062"/>
            <a:ext cx="1070732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vi-VN" sz="4400" b="1" cap="all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GB" sz="4400" b="1" cap="all" dirty="0" err="1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GB" sz="4400" b="1" cap="all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cap="all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4400" b="1" cap="all" dirty="0" err="1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vi-VN" sz="4400" b="1" cap="all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cap="all" dirty="0" smtClean="0">
                <a:ln w="0"/>
                <a:solidFill>
                  <a:srgbClr val="4472C4">
                    <a:lumMod val="75000"/>
                  </a:srgb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4400" b="1" cap="all" dirty="0">
              <a:ln w="0"/>
              <a:solidFill>
                <a:srgbClr val="4472C4">
                  <a:lumMod val="75000"/>
                </a:srgb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43977" y="4989733"/>
            <a:ext cx="70341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GB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GB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GB" sz="36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i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Quyên</a:t>
            </a:r>
            <a:endParaRPr lang="en-US" sz="3600" b="1" i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6AD5FE-496A-2DD9-F883-08BA89E1739E}"/>
              </a:ext>
            </a:extLst>
          </p:cNvPr>
          <p:cNvSpPr txBox="1"/>
          <p:nvPr/>
        </p:nvSpPr>
        <p:spPr>
          <a:xfrm>
            <a:off x="1396271" y="2781300"/>
            <a:ext cx="936929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>
                <a:solidFill>
                  <a:srgbClr val="C00000"/>
                </a:solidFill>
              </a:rPr>
              <a:t>CỘNG HAI PHÂN SỐ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7200" b="1">
                <a:solidFill>
                  <a:srgbClr val="C00000"/>
                </a:solidFill>
              </a:rPr>
              <a:t>CÓ CÙNG MẪU SỐ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7" y="6603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B9B05-71FB-32BC-FE12-7ACB5A23833F}"/>
                  </a:ext>
                </a:extLst>
              </p:cNvPr>
              <p:cNvSpPr txBox="1"/>
              <p:nvPr/>
            </p:nvSpPr>
            <p:spPr>
              <a:xfrm>
                <a:off x="5128094" y="5181442"/>
                <a:ext cx="4278305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C0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>
                    <a:solidFill>
                      <a:srgbClr val="C00000"/>
                    </a:solidFill>
                  </a:rPr>
                  <a:t> = ?</a:t>
                </a:r>
                <a:endParaRPr lang="vi-VN" sz="48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FB9B05-71FB-32BC-FE12-7ACB5A238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094" y="5181442"/>
                <a:ext cx="4278305" cy="1425968"/>
              </a:xfrm>
              <a:prstGeom prst="rect">
                <a:avLst/>
              </a:prstGeom>
              <a:blipFill>
                <a:blip r:embed="rId3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5E90CBFF-2918-6B18-B138-D2AD15B2C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4554" y="250590"/>
            <a:ext cx="9652729" cy="4588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27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F49E3F-3516-1608-9F90-1C2F0D9F0412}"/>
              </a:ext>
            </a:extLst>
          </p:cNvPr>
          <p:cNvSpPr txBox="1"/>
          <p:nvPr/>
        </p:nvSpPr>
        <p:spPr>
          <a:xfrm>
            <a:off x="927808" y="209550"/>
            <a:ext cx="10306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>
                <a:solidFill>
                  <a:srgbClr val="0070C0"/>
                </a:solidFill>
              </a:rPr>
              <a:t>Cộng hai phân số có cùng mẫu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555DFD-D073-7EBE-988B-7F40C7ADCD8F}"/>
                  </a:ext>
                </a:extLst>
              </p:cNvPr>
              <p:cNvSpPr txBox="1"/>
              <p:nvPr/>
            </p:nvSpPr>
            <p:spPr>
              <a:xfrm>
                <a:off x="4880444" y="978991"/>
                <a:ext cx="4278305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C0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C00000"/>
                    </a:solidFill>
                  </a:rPr>
                  <a:t> = ?</a:t>
                </a:r>
                <a:endParaRPr lang="vi-VN" sz="54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555DFD-D073-7EBE-988B-7F40C7ADCD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444" y="978991"/>
                <a:ext cx="4278305" cy="1559401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E57790-F404-DA1D-572C-88F64B7AB3C0}"/>
                  </a:ext>
                </a:extLst>
              </p:cNvPr>
              <p:cNvSpPr txBox="1"/>
              <p:nvPr/>
            </p:nvSpPr>
            <p:spPr>
              <a:xfrm>
                <a:off x="3313192" y="2904768"/>
                <a:ext cx="2597936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00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000000"/>
                    </a:solidFill>
                  </a:rPr>
                  <a:t> =</a:t>
                </a:r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E57790-F404-DA1D-572C-88F64B7AB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3192" y="2904768"/>
                <a:ext cx="2597936" cy="1559401"/>
              </a:xfrm>
              <a:prstGeom prst="rect">
                <a:avLst/>
              </a:prstGeom>
              <a:blipFill>
                <a:blip r:embed="rId6"/>
                <a:stretch>
                  <a:fillRect r="-46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1A587-641A-F5B7-1DB1-15F7C3AC4223}"/>
                  </a:ext>
                </a:extLst>
              </p:cNvPr>
              <p:cNvSpPr txBox="1"/>
              <p:nvPr/>
            </p:nvSpPr>
            <p:spPr>
              <a:xfrm>
                <a:off x="5911128" y="2904767"/>
                <a:ext cx="2597936" cy="1559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6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600" b="1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5400" b="1">
                    <a:solidFill>
                      <a:srgbClr val="000000"/>
                    </a:solidFill>
                  </a:rPr>
                  <a:t> =</a:t>
                </a:r>
                <a:endParaRPr lang="vi-VN" sz="54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51A587-641A-F5B7-1DB1-15F7C3AC4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128" y="2904767"/>
                <a:ext cx="2597936" cy="1559401"/>
              </a:xfrm>
              <a:prstGeom prst="rect">
                <a:avLst/>
              </a:prstGeom>
              <a:blipFill>
                <a:blip r:embed="rId7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C527F3-AE57-322D-4A39-6179B40FB501}"/>
                  </a:ext>
                </a:extLst>
              </p:cNvPr>
              <p:cNvSpPr txBox="1"/>
              <p:nvPr/>
            </p:nvSpPr>
            <p:spPr>
              <a:xfrm>
                <a:off x="7019596" y="2810574"/>
                <a:ext cx="2597936" cy="165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4000" b="1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C527F3-AE57-322D-4A39-6179B40FB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596" y="2810574"/>
                <a:ext cx="2597936" cy="16535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FF5EB3E-E609-D884-EE9B-50EC46C7322C}"/>
              </a:ext>
            </a:extLst>
          </p:cNvPr>
          <p:cNvSpPr/>
          <p:nvPr/>
        </p:nvSpPr>
        <p:spPr>
          <a:xfrm>
            <a:off x="1608138" y="5131628"/>
            <a:ext cx="9105900" cy="135998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Muốn cộng hai phân số cùng mẫu số, ta cộng như thế nào?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32F5B8-74C8-97D8-B417-0057FF28DE8B}"/>
              </a:ext>
            </a:extLst>
          </p:cNvPr>
          <p:cNvSpPr/>
          <p:nvPr/>
        </p:nvSpPr>
        <p:spPr>
          <a:xfrm>
            <a:off x="571849" y="4757788"/>
            <a:ext cx="11018139" cy="192875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Muốn cộng hai phân số cùng mẫu số, ta </a:t>
            </a:r>
            <a:r>
              <a:rPr lang="en-US" sz="4000" b="1">
                <a:solidFill>
                  <a:srgbClr val="FF0000"/>
                </a:solidFill>
              </a:rPr>
              <a:t>cộng hai tử số với nhau</a:t>
            </a:r>
            <a:r>
              <a:rPr lang="en-US" sz="4000" b="1">
                <a:solidFill>
                  <a:srgbClr val="000000"/>
                </a:solidFill>
              </a:rPr>
              <a:t> </a:t>
            </a:r>
            <a:r>
              <a:rPr lang="en-US" sz="4000">
                <a:solidFill>
                  <a:srgbClr val="000000"/>
                </a:solidFill>
              </a:rPr>
              <a:t>và</a:t>
            </a:r>
            <a:r>
              <a:rPr lang="en-US" sz="4000" b="1">
                <a:solidFill>
                  <a:srgbClr val="000000"/>
                </a:solidFill>
              </a:rPr>
              <a:t> </a:t>
            </a:r>
            <a:r>
              <a:rPr lang="en-US" sz="4000" b="1">
                <a:solidFill>
                  <a:srgbClr val="00B050"/>
                </a:solidFill>
              </a:rPr>
              <a:t>giữ nguyên mẫu số</a:t>
            </a:r>
            <a:r>
              <a:rPr lang="en-US" sz="4000">
                <a:solidFill>
                  <a:srgbClr val="0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30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9" y="25272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99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1. Tính (theo mẫu).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/>
              <p:nvPr/>
            </p:nvSpPr>
            <p:spPr>
              <a:xfrm>
                <a:off x="447889" y="3489951"/>
                <a:ext cx="2850915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a)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89" y="3489951"/>
                <a:ext cx="2850915" cy="1399357"/>
              </a:xfrm>
              <a:prstGeom prst="rect">
                <a:avLst/>
              </a:prstGeom>
              <a:blipFill>
                <a:blip r:embed="rId5"/>
                <a:stretch>
                  <a:fillRect l="-9615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6CD180-9A56-EAFA-13CB-DAB4A1BD4BB9}"/>
                  </a:ext>
                </a:extLst>
              </p:cNvPr>
              <p:cNvSpPr txBox="1"/>
              <p:nvPr/>
            </p:nvSpPr>
            <p:spPr>
              <a:xfrm>
                <a:off x="2893046" y="1545611"/>
                <a:ext cx="7093388" cy="1402692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>
                    <a:solidFill>
                      <a:srgbClr val="000000"/>
                    </a:solidFill>
                  </a:rPr>
                  <a:t> </a:t>
                </a:r>
                <a:r>
                  <a:rPr lang="en-US" sz="4800">
                    <a:solidFill>
                      <a:srgbClr val="000000"/>
                    </a:solidFill>
                  </a:rPr>
                  <a:t>Mẫu: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>
                    <a:solidFill>
                      <a:srgbClr val="000000"/>
                    </a:solidFill>
                  </a:rPr>
                  <a:t> </a:t>
                </a:r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6CD180-9A56-EAFA-13CB-DAB4A1BD4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046" y="1545611"/>
                <a:ext cx="7093388" cy="1402692"/>
              </a:xfrm>
              <a:prstGeom prst="rect">
                <a:avLst/>
              </a:prstGeom>
              <a:blipFill>
                <a:blip r:embed="rId6"/>
                <a:stretch>
                  <a:fillRect l="-1290" b="-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3B7786-1884-A3E8-96A2-3E778BE94A45}"/>
                  </a:ext>
                </a:extLst>
              </p:cNvPr>
              <p:cNvSpPr txBox="1"/>
              <p:nvPr/>
            </p:nvSpPr>
            <p:spPr>
              <a:xfrm>
                <a:off x="6214527" y="1532466"/>
                <a:ext cx="2603241" cy="14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 + 5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73B7786-1884-A3E8-96A2-3E778BE94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527" y="1532466"/>
                <a:ext cx="2603241" cy="1415837"/>
              </a:xfrm>
              <a:prstGeom prst="rect">
                <a:avLst/>
              </a:prstGeom>
              <a:blipFill>
                <a:blip r:embed="rId7"/>
                <a:stretch>
                  <a:fillRect l="-14052" t="-429" b="-12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66BE85-7304-7AB4-536E-DD933661C780}"/>
                  </a:ext>
                </a:extLst>
              </p:cNvPr>
              <p:cNvSpPr txBox="1"/>
              <p:nvPr/>
            </p:nvSpPr>
            <p:spPr>
              <a:xfrm>
                <a:off x="8414846" y="1550805"/>
                <a:ext cx="1707892" cy="1397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766BE85-7304-7AB4-536E-DD933661C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846" y="1550805"/>
                <a:ext cx="1707892" cy="1397498"/>
              </a:xfrm>
              <a:prstGeom prst="rect">
                <a:avLst/>
              </a:prstGeom>
              <a:blipFill>
                <a:blip r:embed="rId8"/>
                <a:stretch>
                  <a:fillRect l="-21352" t="-1739" b="-1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AD5AC-D2BF-4688-25C2-E9AA5843EF1B}"/>
                  </a:ext>
                </a:extLst>
              </p:cNvPr>
              <p:cNvSpPr txBox="1"/>
              <p:nvPr/>
            </p:nvSpPr>
            <p:spPr>
              <a:xfrm>
                <a:off x="3964371" y="3489951"/>
                <a:ext cx="3338693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b)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29AD5AC-D2BF-4688-25C2-E9AA5843E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371" y="3489951"/>
                <a:ext cx="3338693" cy="1402692"/>
              </a:xfrm>
              <a:prstGeom prst="rect">
                <a:avLst/>
              </a:prstGeom>
              <a:blipFill>
                <a:blip r:embed="rId9"/>
                <a:stretch>
                  <a:fillRect l="-8212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2055D9-F236-7120-1E69-9354C125EB28}"/>
                  </a:ext>
                </a:extLst>
              </p:cNvPr>
              <p:cNvSpPr txBox="1"/>
              <p:nvPr/>
            </p:nvSpPr>
            <p:spPr>
              <a:xfrm>
                <a:off x="7968631" y="3489951"/>
                <a:ext cx="4035605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c)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2055D9-F236-7120-1E69-9354C125E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631" y="3489951"/>
                <a:ext cx="4035605" cy="1403782"/>
              </a:xfrm>
              <a:prstGeom prst="rect">
                <a:avLst/>
              </a:prstGeom>
              <a:blipFill>
                <a:blip r:embed="rId10"/>
                <a:stretch>
                  <a:fillRect l="-6798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355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60666" y="229364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1. Tính (theo mẫu).</a:t>
            </a:r>
            <a:endParaRPr lang="vi-VN" sz="40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/>
              <p:nvPr/>
            </p:nvSpPr>
            <p:spPr>
              <a:xfrm>
                <a:off x="1750422" y="1863531"/>
                <a:ext cx="2850915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a)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49128B-D56E-9DA4-A6C8-B450305DE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422" y="1863531"/>
                <a:ext cx="2850915" cy="1399357"/>
              </a:xfrm>
              <a:prstGeom prst="rect">
                <a:avLst/>
              </a:prstGeom>
              <a:blipFill>
                <a:blip r:embed="rId5"/>
                <a:stretch>
                  <a:fillRect l="-9615" b="-4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2F4D919-2CB3-330C-062F-99BDC03226CE}"/>
              </a:ext>
            </a:extLst>
          </p:cNvPr>
          <p:cNvGrpSpPr/>
          <p:nvPr/>
        </p:nvGrpSpPr>
        <p:grpSpPr>
          <a:xfrm>
            <a:off x="4932146" y="247670"/>
            <a:ext cx="7229692" cy="1415837"/>
            <a:chOff x="2893046" y="1070712"/>
            <a:chExt cx="7229692" cy="14158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16CD180-9A56-EAFA-13CB-DAB4A1BD4BB9}"/>
                    </a:ext>
                  </a:extLst>
                </p:cNvPr>
                <p:cNvSpPr txBox="1"/>
                <p:nvPr/>
              </p:nvSpPr>
              <p:spPr>
                <a:xfrm>
                  <a:off x="2893046" y="1083857"/>
                  <a:ext cx="7093388" cy="1402692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5400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4800">
                      <a:solidFill>
                        <a:srgbClr val="000000"/>
                      </a:solidFill>
                    </a:rPr>
                    <a:t>Mẫu: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6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000000"/>
                      </a:solidFill>
                    </a:rPr>
                    <a:t> 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6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800">
                      <a:solidFill>
                        <a:srgbClr val="000000"/>
                      </a:solidFill>
                    </a:rPr>
                    <a:t> </a:t>
                  </a:r>
                  <a:endParaRPr lang="vi-VN" sz="480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16CD180-9A56-EAFA-13CB-DAB4A1BD4B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046" y="1083857"/>
                  <a:ext cx="7093388" cy="1402692"/>
                </a:xfrm>
                <a:prstGeom prst="rect">
                  <a:avLst/>
                </a:prstGeom>
                <a:blipFill>
                  <a:blip r:embed="rId6"/>
                  <a:stretch>
                    <a:fillRect l="-1203" b="-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73B7786-1884-A3E8-96A2-3E778BE94A45}"/>
                    </a:ext>
                  </a:extLst>
                </p:cNvPr>
                <p:cNvSpPr txBox="1"/>
                <p:nvPr/>
              </p:nvSpPr>
              <p:spPr>
                <a:xfrm>
                  <a:off x="6214527" y="1070712"/>
                  <a:ext cx="2603241" cy="14158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6000">
                      <a:solidFill>
                        <a:srgbClr val="00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 + 5</m:t>
                          </m:r>
                        </m:num>
                        <m:den>
                          <m:r>
                            <a:rPr lang="en-US" sz="6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73B7786-1884-A3E8-96A2-3E778BE94A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4527" y="1070712"/>
                  <a:ext cx="2603241" cy="1415837"/>
                </a:xfrm>
                <a:prstGeom prst="rect">
                  <a:avLst/>
                </a:prstGeom>
                <a:blipFill>
                  <a:blip r:embed="rId7"/>
                  <a:stretch>
                    <a:fillRect l="-14286" t="-862" b="-12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766BE85-7304-7AB4-536E-DD933661C780}"/>
                    </a:ext>
                  </a:extLst>
                </p:cNvPr>
                <p:cNvSpPr txBox="1"/>
                <p:nvPr/>
              </p:nvSpPr>
              <p:spPr>
                <a:xfrm>
                  <a:off x="8414846" y="1089051"/>
                  <a:ext cx="1707892" cy="1397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6000">
                      <a:solidFill>
                        <a:srgbClr val="000000"/>
                      </a:solidFill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6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6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vi-VN" sz="480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766BE85-7304-7AB4-536E-DD933661C7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4846" y="1089051"/>
                  <a:ext cx="1707892" cy="1397498"/>
                </a:xfrm>
                <a:prstGeom prst="rect">
                  <a:avLst/>
                </a:prstGeom>
                <a:blipFill>
                  <a:blip r:embed="rId8"/>
                  <a:stretch>
                    <a:fillRect l="-21786" t="-2183" b="-131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82635A-FE5C-C8F6-2EAB-CA810984D490}"/>
                  </a:ext>
                </a:extLst>
              </p:cNvPr>
              <p:cNvSpPr txBox="1"/>
              <p:nvPr/>
            </p:nvSpPr>
            <p:spPr>
              <a:xfrm>
                <a:off x="4049960" y="1863531"/>
                <a:ext cx="2603241" cy="14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 +4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82635A-FE5C-C8F6-2EAB-CA810984D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960" y="1863531"/>
                <a:ext cx="2603241" cy="1415837"/>
              </a:xfrm>
              <a:prstGeom prst="rect">
                <a:avLst/>
              </a:prstGeom>
              <a:blipFill>
                <a:blip r:embed="rId9"/>
                <a:stretch>
                  <a:fillRect l="-14052" t="-172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ED80A3-D03B-FB9C-1DAD-5722DBF19CC2}"/>
                  </a:ext>
                </a:extLst>
              </p:cNvPr>
              <p:cNvSpPr txBox="1"/>
              <p:nvPr/>
            </p:nvSpPr>
            <p:spPr>
              <a:xfrm>
                <a:off x="6046929" y="1881870"/>
                <a:ext cx="1707892" cy="1422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vi-VN" sz="48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AED80A3-D03B-FB9C-1DAD-5722DBF19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929" y="1881870"/>
                <a:ext cx="1707892" cy="1422377"/>
              </a:xfrm>
              <a:prstGeom prst="rect">
                <a:avLst/>
              </a:prstGeom>
              <a:blipFill>
                <a:blip r:embed="rId10"/>
                <a:stretch>
                  <a:fillRect l="-21786" b="-13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E4E02-F756-0DF8-75D8-76B7AAA9F9BE}"/>
                  </a:ext>
                </a:extLst>
              </p:cNvPr>
              <p:cNvSpPr txBox="1"/>
              <p:nvPr/>
            </p:nvSpPr>
            <p:spPr>
              <a:xfrm>
                <a:off x="4583758" y="3503965"/>
                <a:ext cx="2603241" cy="14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23 + 8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1CE4E02-F756-0DF8-75D8-76B7AAA9F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758" y="3503965"/>
                <a:ext cx="2603241" cy="1415837"/>
              </a:xfrm>
              <a:prstGeom prst="rect">
                <a:avLst/>
              </a:prstGeom>
              <a:blipFill>
                <a:blip r:embed="rId11"/>
                <a:stretch>
                  <a:fillRect l="-14286" t="-1724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C6D079-1CBE-5B53-BF00-6ED7AE157D4B}"/>
                  </a:ext>
                </a:extLst>
              </p:cNvPr>
              <p:cNvSpPr txBox="1"/>
              <p:nvPr/>
            </p:nvSpPr>
            <p:spPr>
              <a:xfrm>
                <a:off x="6919119" y="3551991"/>
                <a:ext cx="1707892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𝟑𝟏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vi-VN" sz="48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C6D079-1CBE-5B53-BF00-6ED7AE157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9119" y="3551991"/>
                <a:ext cx="1707892" cy="1425968"/>
              </a:xfrm>
              <a:prstGeom prst="rect">
                <a:avLst/>
              </a:prstGeom>
              <a:blipFill>
                <a:blip r:embed="rId12"/>
                <a:stretch>
                  <a:fillRect l="-21429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8E54C3-1E64-45EB-D2DF-BDB08C2C9B4C}"/>
                  </a:ext>
                </a:extLst>
              </p:cNvPr>
              <p:cNvSpPr txBox="1"/>
              <p:nvPr/>
            </p:nvSpPr>
            <p:spPr>
              <a:xfrm>
                <a:off x="1792027" y="3503965"/>
                <a:ext cx="3338693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b)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48E54C3-1E64-45EB-D2DF-BDB08C2C9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027" y="3503965"/>
                <a:ext cx="3338693" cy="1402692"/>
              </a:xfrm>
              <a:prstGeom prst="rect">
                <a:avLst/>
              </a:prstGeom>
              <a:blipFill>
                <a:blip r:embed="rId13"/>
                <a:stretch>
                  <a:fillRect l="-8394" b="-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A8DCBD-F8F7-DBB1-63F3-1C5355BD42F9}"/>
                  </a:ext>
                </a:extLst>
              </p:cNvPr>
              <p:cNvSpPr txBox="1"/>
              <p:nvPr/>
            </p:nvSpPr>
            <p:spPr>
              <a:xfrm>
                <a:off x="1803068" y="5117203"/>
                <a:ext cx="4035605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c)</a:t>
                </a:r>
                <a:r>
                  <a:rPr lang="en-US" sz="44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480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6000" b="0" i="0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4800"/>
                  <a:t> </a:t>
                </a:r>
                <a:endParaRPr lang="vi-VN" sz="480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BA8DCBD-F8F7-DBB1-63F3-1C5355BD4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068" y="5117203"/>
                <a:ext cx="4035605" cy="1403782"/>
              </a:xfrm>
              <a:prstGeom prst="rect">
                <a:avLst/>
              </a:prstGeom>
              <a:blipFill>
                <a:blip r:embed="rId14"/>
                <a:stretch>
                  <a:fillRect l="-6949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C9BB48-E702-0BA0-7977-2B33A73C69A9}"/>
                  </a:ext>
                </a:extLst>
              </p:cNvPr>
              <p:cNvSpPr txBox="1"/>
              <p:nvPr/>
            </p:nvSpPr>
            <p:spPr>
              <a:xfrm>
                <a:off x="5303764" y="5117880"/>
                <a:ext cx="3323247" cy="1402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27 +16</m:t>
                        </m:r>
                      </m:num>
                      <m:den>
                        <m:r>
                          <a:rPr lang="en-US" sz="6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endParaRPr lang="vi-VN" sz="48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BC9BB48-E702-0BA0-7977-2B33A73C6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764" y="5117880"/>
                <a:ext cx="3323247" cy="1402692"/>
              </a:xfrm>
              <a:prstGeom prst="rect">
                <a:avLst/>
              </a:prstGeom>
              <a:blipFill>
                <a:blip r:embed="rId15"/>
                <a:stretch>
                  <a:fillRect l="-11009" t="-173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613997-3AB9-4A0C-D865-8C3C24C2E5C1}"/>
                  </a:ext>
                </a:extLst>
              </p:cNvPr>
              <p:cNvSpPr txBox="1"/>
              <p:nvPr/>
            </p:nvSpPr>
            <p:spPr>
              <a:xfrm>
                <a:off x="8024018" y="5154938"/>
                <a:ext cx="242992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600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𝟒𝟑</m:t>
                        </m:r>
                      </m:num>
                      <m:den>
                        <m:r>
                          <a:rPr lang="en-US" sz="60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𝟏𝟐𝟓</m:t>
                        </m:r>
                      </m:den>
                    </m:f>
                  </m:oMath>
                </a14:m>
                <a:endParaRPr lang="vi-VN" sz="4800" b="1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D613997-3AB9-4A0C-D865-8C3C24C2E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018" y="5154938"/>
                <a:ext cx="2429927" cy="1425968"/>
              </a:xfrm>
              <a:prstGeom prst="rect">
                <a:avLst/>
              </a:prstGeom>
              <a:blipFill>
                <a:blip r:embed="rId16"/>
                <a:stretch>
                  <a:fillRect l="-15038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5315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1B5AB-FFDA-7D04-4D9B-0C222146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046998-B77F-A294-ED4C-4704B2ECCF3F}"/>
              </a:ext>
            </a:extLst>
          </p:cNvPr>
          <p:cNvSpPr txBox="1"/>
          <p:nvPr/>
        </p:nvSpPr>
        <p:spPr>
          <a:xfrm>
            <a:off x="1207619" y="344487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Viết phép tính thích hợp (theo mẫu).</a:t>
            </a:r>
            <a:endParaRPr lang="vi-VN" sz="4000" b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ADA83-3A02-1000-C7F8-6B258C97C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479" y="1300023"/>
            <a:ext cx="11790879" cy="4766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7890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07E240D-034E-4CF2-85BA-4C3541A962B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28.5_Bài 60_Phép cộng phân s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2FBFAC2-EAF3-46F2-8772-D884E0685F4B}:9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9E2FC0-1031-4858-82E2-D6AB3AC27554}:98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5A89B1-6C48-47C5-97D7-96ABED6987B0}:9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18CB43-39EA-4F30-A73E-9DFADCB036AE}:9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B56272A-D04A-4780-95A4-A326F6B15CBA}:9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57ECC8-1226-4DE9-99BE-62659CFBE49E}:9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4350779-1DB3-425D-9957-10260700FFEE}:8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167237-BA82-40E5-A5CB-B4E1CBA0A592}:9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8859E5-6229-46D4-9138-4A86A5D59E54}:9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A1228E-6261-4A33-AF09-BD0D9FBBD281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1AA75D-A35F-4D61-A725-D835DFF6E23E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AEE0AB-BCAA-4A51-A377-E5551A584951}:8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38197D-BBFC-4FAB-8674-6B33CD70B172}:97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0EB140-92D9-4146-93E8-4BC659871B4A}:9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4B4F23-1A5E-4950-A393-3BBC07B10C5C}:9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E191898-B584-4FC9-B040-E00B2B9F26DB}:9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4C0AFE-5200-4217-A3CD-D8E33CA9D655}:982"/>
</p:tagLst>
</file>

<file path=ppt/theme/theme1.xml><?xml version="1.0" encoding="utf-8"?>
<a:theme xmlns:a="http://schemas.openxmlformats.org/drawingml/2006/main" name="Cute Spring Animals by Slidesgo">
  <a:themeElements>
    <a:clrScheme name="Simple Light">
      <a:dk1>
        <a:srgbClr val="3D180B"/>
      </a:dk1>
      <a:lt1>
        <a:srgbClr val="FBF7EB"/>
      </a:lt1>
      <a:dk2>
        <a:srgbClr val="F5D460"/>
      </a:dk2>
      <a:lt2>
        <a:srgbClr val="FAA02E"/>
      </a:lt2>
      <a:accent1>
        <a:srgbClr val="D6673F"/>
      </a:accent1>
      <a:accent2>
        <a:srgbClr val="B26634"/>
      </a:accent2>
      <a:accent3>
        <a:srgbClr val="E0725F"/>
      </a:accent3>
      <a:accent4>
        <a:srgbClr val="B63015"/>
      </a:accent4>
      <a:accent5>
        <a:srgbClr val="89A257"/>
      </a:accent5>
      <a:accent6>
        <a:srgbClr val="406825"/>
      </a:accent6>
      <a:hlink>
        <a:srgbClr val="3D18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456</Words>
  <Application>Microsoft Office PowerPoint</Application>
  <PresentationFormat>Custom</PresentationFormat>
  <Paragraphs>77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Annie Use Your Telescope</vt:lpstr>
      <vt:lpstr>Arial</vt:lpstr>
      <vt:lpstr>Cambria Math</vt:lpstr>
      <vt:lpstr>Manjari</vt:lpstr>
      <vt:lpstr>Times New Roman</vt:lpstr>
      <vt:lpstr>Varela Round</vt:lpstr>
      <vt:lpstr>Cute Spring Animals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28.5_Bài 60_Phép cộng phân số</dc:title>
  <cp:lastModifiedBy>STD_DELL</cp:lastModifiedBy>
  <cp:revision>334</cp:revision>
  <dcterms:modified xsi:type="dcterms:W3CDTF">2025-03-29T08:57:46Z</dcterms:modified>
</cp:coreProperties>
</file>