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80" r:id="rId3"/>
    <p:sldId id="267" r:id="rId4"/>
    <p:sldId id="277" r:id="rId5"/>
    <p:sldId id="268" r:id="rId6"/>
    <p:sldId id="273" r:id="rId7"/>
    <p:sldId id="274" r:id="rId8"/>
    <p:sldId id="275" r:id="rId9"/>
    <p:sldId id="258" r:id="rId10"/>
    <p:sldId id="276" r:id="rId11"/>
    <p:sldId id="278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howGuides="1">
      <p:cViewPr varScale="1">
        <p:scale>
          <a:sx n="82" d="100"/>
          <a:sy n="82" d="100"/>
        </p:scale>
        <p:origin x="187" y="67"/>
      </p:cViewPr>
      <p:guideLst>
        <p:guide orient="horz" pos="2208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3/29/2025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3/29/2025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>
                <a:solidFill>
                  <a:prstClr val="black"/>
                </a:solidFill>
              </a:rPr>
              <a:pPr/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26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>
                <a:solidFill>
                  <a:prstClr val="black"/>
                </a:solidFill>
              </a:rPr>
              <a:pPr/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6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>
                <a:solidFill>
                  <a:prstClr val="black"/>
                </a:solidFill>
              </a:rPr>
              <a:pPr/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9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>
                <a:solidFill>
                  <a:prstClr val="black"/>
                </a:solidFill>
              </a:rPr>
              <a:pPr/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20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>
                <a:solidFill>
                  <a:prstClr val="black"/>
                </a:solidFill>
              </a:rPr>
              <a:pPr/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4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30CF1E-D088-4325-B329-F2F667D62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70" y="-54409"/>
            <a:ext cx="12322140" cy="69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6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8D0C9E-D4F2-4FEB-9AAD-B1DFF468D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16" y="-64383"/>
            <a:ext cx="12455456" cy="69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7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>
                <a:solidFill>
                  <a:prstClr val="black"/>
                </a:solidFill>
              </a:rPr>
              <a:pPr/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2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3/29/2025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>
                <a:solidFill>
                  <a:prstClr val="black"/>
                </a:solidFill>
              </a:rPr>
              <a:pPr/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79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>
                <a:solidFill>
                  <a:prstClr val="black"/>
                </a:solidFill>
              </a:rPr>
              <a:pPr/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68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>
                <a:solidFill>
                  <a:prstClr val="black"/>
                </a:solidFill>
              </a:rPr>
              <a:pPr/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3/29/2025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3/29/2025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3/29/2025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3/29/2025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3/29/2025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19C1FC-BFF9-4A72-914E-B47D9781E6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088" y="5786276"/>
            <a:ext cx="1031825" cy="891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43781D-FD5C-41DD-B256-1E6FECD36E41}"/>
              </a:ext>
            </a:extLst>
          </p:cNvPr>
          <p:cNvSpPr txBox="1"/>
          <p:nvPr userDrawn="1"/>
        </p:nvSpPr>
        <p:spPr>
          <a:xfrm>
            <a:off x="11435300" y="6493224"/>
            <a:ext cx="112213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>
                <a:solidFill>
                  <a:prstClr val="black"/>
                </a:solidFill>
                <a:latin typeface="UVN Bai Sau" panose="04030605020802020C03" pitchFamily="82" charset="0"/>
              </a:rPr>
              <a:t>KTUTS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B249B-7C89-4794-BD16-3E202163D23C}"/>
              </a:ext>
            </a:extLst>
          </p:cNvPr>
          <p:cNvSpPr txBox="1"/>
          <p:nvPr userDrawn="1"/>
        </p:nvSpPr>
        <p:spPr>
          <a:xfrm>
            <a:off x="0" y="0"/>
            <a:ext cx="112213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>
                <a:solidFill>
                  <a:prstClr val="white">
                    <a:lumMod val="85000"/>
                  </a:prstClr>
                </a:solidFill>
                <a:latin typeface="UVN Bai Sau" panose="04030605020802020C03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531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333"/>
            <a:ext cx="5838953" cy="1855326"/>
          </a:xfrm>
          <a:prstGeom prst="rect">
            <a:avLst/>
          </a:prstGeom>
        </p:spPr>
      </p:pic>
      <p:pic>
        <p:nvPicPr>
          <p:cNvPr id="1026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1894" y="6060468"/>
            <a:ext cx="952810" cy="71628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288446" y="5889922"/>
            <a:ext cx="750763" cy="56439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9740" y="5666726"/>
            <a:ext cx="804569" cy="5556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09" y="-103173"/>
            <a:ext cx="1704849" cy="866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6" y="-300778"/>
            <a:ext cx="1518803" cy="1388851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94257" y="434168"/>
            <a:ext cx="1704849" cy="866549"/>
          </a:xfrm>
          <a:prstGeom prst="rect">
            <a:avLst/>
          </a:prstGeom>
        </p:spPr>
      </p:pic>
      <p:pic>
        <p:nvPicPr>
          <p:cNvPr id="1028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7" y="5029401"/>
            <a:ext cx="1131844" cy="8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78" y="893"/>
            <a:ext cx="1027469" cy="18098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8300" y="165072"/>
            <a:ext cx="8906241" cy="830781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799" b="1" cap="all" dirty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th QUANG TRUNG</a:t>
            </a:r>
            <a:endParaRPr lang="en-US" sz="4799" b="1" cap="all" dirty="0">
              <a:ln w="0"/>
              <a:solidFill>
                <a:srgbClr val="4472C4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2869" y="2147068"/>
            <a:ext cx="7406146" cy="2123249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vi-VN" sz="4399" b="1" spc="3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LỊCH SỬ - ĐỊA LÍ</a:t>
            </a:r>
            <a:r>
              <a:rPr lang="en-US" sz="4399" b="1" spc="3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b="1" spc="300" dirty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vi-VN" sz="4399" b="1" spc="3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Thiên nhiên vùng Nam Bộ</a:t>
            </a:r>
            <a:endParaRPr lang="vi-VN" sz="4399" b="1" spc="300" dirty="0">
              <a:ln w="11430" cmpd="sng">
                <a:solidFill>
                  <a:srgbClr val="5B9BD5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5B9BD5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399" b="1" spc="300" dirty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vi-VN" sz="4399" b="1" spc="3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en-US" sz="4399" b="1" spc="300" dirty="0">
              <a:ln w="11430" cmpd="sng">
                <a:solidFill>
                  <a:srgbClr val="5B9BD5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5B9BD5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2585" y="4989326"/>
            <a:ext cx="7032295" cy="553854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999" b="1" i="1" spc="50" dirty="0" err="1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999" b="1" i="1" spc="50" dirty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i="1" spc="50" dirty="0" err="1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999" b="1" i="1" spc="50" dirty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999" b="1" i="1" spc="50" dirty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Thị Thúy</a:t>
            </a:r>
            <a:endParaRPr lang="en-US" sz="2999" b="1" i="1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E6DBFFA-5CD1-E682-30C3-DDD60495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264" y="0"/>
            <a:ext cx="10957561" cy="22860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vi-VN" sz="44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môi trường thiên nhiên đến sản xuất và sinh hoạt của người dân</a:t>
            </a:r>
            <a:endParaRPr lang="en-US" sz="440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44B54-ABE8-2048-5A4B-B28B6080EC39}"/>
              </a:ext>
            </a:extLst>
          </p:cNvPr>
          <p:cNvSpPr/>
          <p:nvPr/>
        </p:nvSpPr>
        <p:spPr>
          <a:xfrm>
            <a:off x="150812" y="609600"/>
            <a:ext cx="10668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441BD-9E1D-37AE-273D-CA470E10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1231264" y="1828800"/>
            <a:ext cx="1095756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CF9B51-5DD5-E957-19A1-52856C5B4020}"/>
              </a:ext>
            </a:extLst>
          </p:cNvPr>
          <p:cNvSpPr/>
          <p:nvPr/>
        </p:nvSpPr>
        <p:spPr>
          <a:xfrm>
            <a:off x="-1906588" y="-800100"/>
            <a:ext cx="5256212" cy="845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EF2FC-BC30-534B-4C71-5FC954C0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49" y="1073728"/>
            <a:ext cx="5974766" cy="5762105"/>
          </a:xfrm>
          <a:prstGeom prst="rect">
            <a:avLst/>
          </a:prstGeom>
        </p:spPr>
      </p:pic>
      <p:pic>
        <p:nvPicPr>
          <p:cNvPr id="2054" name="Picture 6" descr="Hướng dẫn chi tiết Cách vẽ bản đồ địa lý Việt Nam đơn giản và chuyên nghiệp">
            <a:extLst>
              <a:ext uri="{FF2B5EF4-FFF2-40B4-BE49-F238E27FC236}">
                <a16:creationId xmlns:a16="http://schemas.microsoft.com/office/drawing/2014/main" id="{D08F34A5-516E-0A16-22C4-DDA0AED3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50" y="0"/>
            <a:ext cx="4646612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A07B82-28A2-055F-4EF4-176497C552C0}"/>
              </a:ext>
            </a:extLst>
          </p:cNvPr>
          <p:cNvCxnSpPr>
            <a:cxnSpLocks/>
            <a:stCxn id="8" idx="7"/>
          </p:cNvCxnSpPr>
          <p:nvPr/>
        </p:nvCxnSpPr>
        <p:spPr>
          <a:xfrm flipV="1">
            <a:off x="2136204" y="3733800"/>
            <a:ext cx="4872608" cy="17355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50CC87-9EF4-38DA-092A-DF71CE07A91C}"/>
              </a:ext>
            </a:extLst>
          </p:cNvPr>
          <p:cNvSpPr txBox="1"/>
          <p:nvPr/>
        </p:nvSpPr>
        <p:spPr>
          <a:xfrm>
            <a:off x="-27550" y="502228"/>
            <a:ext cx="9627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Vùng Nam Bộ tiếp giáp với nước:</a:t>
            </a:r>
          </a:p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Cam-pu-chia; biển Đông;</a:t>
            </a:r>
          </a:p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Tây Nguyên </a:t>
            </a:r>
          </a:p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vùng Duyên Hải Miền Trung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95289A-6910-B83F-7CA1-6A6463B0721E}"/>
              </a:ext>
            </a:extLst>
          </p:cNvPr>
          <p:cNvSpPr/>
          <p:nvPr/>
        </p:nvSpPr>
        <p:spPr>
          <a:xfrm rot="1586721">
            <a:off x="1370012" y="5181600"/>
            <a:ext cx="762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CF9B51-5DD5-E957-19A1-52856C5B4020}"/>
              </a:ext>
            </a:extLst>
          </p:cNvPr>
          <p:cNvSpPr/>
          <p:nvPr/>
        </p:nvSpPr>
        <p:spPr>
          <a:xfrm>
            <a:off x="-1906588" y="-800100"/>
            <a:ext cx="5256212" cy="845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EF2FC-BC30-534B-4C71-5FC954C0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49" y="1073728"/>
            <a:ext cx="5974766" cy="57621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850CC87-9EF4-38DA-092A-DF71CE07A91C}"/>
              </a:ext>
            </a:extLst>
          </p:cNvPr>
          <p:cNvSpPr txBox="1"/>
          <p:nvPr/>
        </p:nvSpPr>
        <p:spPr>
          <a:xfrm>
            <a:off x="-27550" y="502228"/>
            <a:ext cx="9627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tỉnh: Bà Rịa-Vũng Tàu, Bình Dương, Bình Phước, Đồng Nai và Tây Ninh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Đông Nam Bộ có bao nhiêu tỉnh thành 2024 - BANKERVN">
            <a:extLst>
              <a:ext uri="{FF2B5EF4-FFF2-40B4-BE49-F238E27FC236}">
                <a16:creationId xmlns:a16="http://schemas.microsoft.com/office/drawing/2014/main" id="{3A9C752E-BC24-B4A4-98B3-31E66EEFF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3" b="12137"/>
          <a:stretch/>
        </p:blipFill>
        <p:spPr bwMode="auto">
          <a:xfrm>
            <a:off x="836612" y="1604384"/>
            <a:ext cx="4329375" cy="45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553166D-D634-FA9F-183C-5F4CA2AB97B4}"/>
              </a:ext>
            </a:extLst>
          </p:cNvPr>
          <p:cNvSpPr/>
          <p:nvPr/>
        </p:nvSpPr>
        <p:spPr>
          <a:xfrm rot="21242119">
            <a:off x="9681498" y="1588207"/>
            <a:ext cx="909556" cy="1309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C119E7-4A0B-6FB6-FC63-4C2B35E24A8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5354585" y="2290337"/>
            <a:ext cx="4329375" cy="12228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D3A7291-7D5E-9F2C-A158-7F4233AF5D23}"/>
              </a:ext>
            </a:extLst>
          </p:cNvPr>
          <p:cNvSpPr/>
          <p:nvPr/>
        </p:nvSpPr>
        <p:spPr>
          <a:xfrm>
            <a:off x="836612" y="1604384"/>
            <a:ext cx="4572000" cy="4751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E6DBFFA-5CD1-E682-30C3-DDD60495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264" y="0"/>
            <a:ext cx="10957561" cy="1371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thiên nhiên</a:t>
            </a:r>
            <a:b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Địa hình</a:t>
            </a:r>
            <a:endParaRPr lang="en-US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44B54-ABE8-2048-5A4B-B28B6080EC39}"/>
              </a:ext>
            </a:extLst>
          </p:cNvPr>
          <p:cNvSpPr/>
          <p:nvPr/>
        </p:nvSpPr>
        <p:spPr>
          <a:xfrm>
            <a:off x="150812" y="609600"/>
            <a:ext cx="10668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ài 17. Đồng bằng Nam Bộ (Địa lý 4) – ÔN THI ĐỊA LÝ – GEOGRAPHY  (0847.736168)">
            <a:extLst>
              <a:ext uri="{FF2B5EF4-FFF2-40B4-BE49-F238E27FC236}">
                <a16:creationId xmlns:a16="http://schemas.microsoft.com/office/drawing/2014/main" id="{CA4166D3-7EAF-666D-3DB7-A00A30E7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02" y="0"/>
            <a:ext cx="10021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24E83E-CB4E-9CBC-5083-8A8DC019EE34}"/>
              </a:ext>
            </a:extLst>
          </p:cNvPr>
          <p:cNvSpPr/>
          <p:nvPr/>
        </p:nvSpPr>
        <p:spPr>
          <a:xfrm>
            <a:off x="150812" y="609600"/>
            <a:ext cx="10668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F7234-4B55-F899-8CA7-00A97DEF2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0"/>
            <a:ext cx="10483003" cy="68358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B279215-5496-A62D-B371-070AB95AD1BD}"/>
              </a:ext>
            </a:extLst>
          </p:cNvPr>
          <p:cNvGrpSpPr/>
          <p:nvPr/>
        </p:nvGrpSpPr>
        <p:grpSpPr>
          <a:xfrm>
            <a:off x="5256212" y="228600"/>
            <a:ext cx="2667000" cy="1143000"/>
            <a:chOff x="5256212" y="228600"/>
            <a:chExt cx="2667000" cy="1143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B85134-CE0F-688E-2FBD-7263ADEE3F8E}"/>
                </a:ext>
              </a:extLst>
            </p:cNvPr>
            <p:cNvSpPr/>
            <p:nvPr/>
          </p:nvSpPr>
          <p:spPr>
            <a:xfrm>
              <a:off x="5256212" y="228600"/>
              <a:ext cx="266700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 Bà Đen</a:t>
              </a:r>
              <a:endPara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BFC70D2-8775-55A4-4A76-AA9302F28DBE}"/>
                </a:ext>
              </a:extLst>
            </p:cNvPr>
            <p:cNvCxnSpPr>
              <a:cxnSpLocks/>
            </p:cNvCxnSpPr>
            <p:nvPr/>
          </p:nvCxnSpPr>
          <p:spPr>
            <a:xfrm>
              <a:off x="6856412" y="685800"/>
              <a:ext cx="609600" cy="6858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E199B0B-91BD-A723-93EE-78F1496EE770}"/>
              </a:ext>
            </a:extLst>
          </p:cNvPr>
          <p:cNvGrpSpPr/>
          <p:nvPr/>
        </p:nvGrpSpPr>
        <p:grpSpPr>
          <a:xfrm>
            <a:off x="5256212" y="4648200"/>
            <a:ext cx="3124200" cy="1143000"/>
            <a:chOff x="4799012" y="-457200"/>
            <a:chExt cx="3124200" cy="1143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9EF773-303A-44D1-013B-608405BCC7DD}"/>
                </a:ext>
              </a:extLst>
            </p:cNvPr>
            <p:cNvSpPr/>
            <p:nvPr/>
          </p:nvSpPr>
          <p:spPr>
            <a:xfrm>
              <a:off x="5256212" y="228600"/>
              <a:ext cx="266700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 Mau</a:t>
              </a:r>
              <a:endPara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4297209-650F-C777-4225-8D6B2A5645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99012" y="-457200"/>
              <a:ext cx="1202901" cy="6858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6A2FA2-9240-F946-7747-4ED012C50B2A}"/>
              </a:ext>
            </a:extLst>
          </p:cNvPr>
          <p:cNvGrpSpPr/>
          <p:nvPr/>
        </p:nvGrpSpPr>
        <p:grpSpPr>
          <a:xfrm>
            <a:off x="2132012" y="2971800"/>
            <a:ext cx="2667000" cy="903316"/>
            <a:chOff x="5256212" y="-217516"/>
            <a:chExt cx="2667000" cy="9033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441C7F-FEA0-895A-6571-C2C4E624B8D4}"/>
                </a:ext>
              </a:extLst>
            </p:cNvPr>
            <p:cNvSpPr/>
            <p:nvPr/>
          </p:nvSpPr>
          <p:spPr>
            <a:xfrm>
              <a:off x="5256212" y="228600"/>
              <a:ext cx="266700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Kiên Giang</a:t>
              </a:r>
              <a:endPara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BD8E35F-6F4D-EC18-8D3D-764ACE52A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4912" y="-217516"/>
              <a:ext cx="952500" cy="4461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812BC3-E85B-E6D0-2740-1F9A3FBEA11E}"/>
              </a:ext>
            </a:extLst>
          </p:cNvPr>
          <p:cNvGrpSpPr/>
          <p:nvPr/>
        </p:nvGrpSpPr>
        <p:grpSpPr>
          <a:xfrm>
            <a:off x="6932612" y="2438400"/>
            <a:ext cx="3733800" cy="846122"/>
            <a:chOff x="4616592" y="-160322"/>
            <a:chExt cx="3733800" cy="84612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CC7F56-F104-C147-815B-2F62CCD4A6C0}"/>
                </a:ext>
              </a:extLst>
            </p:cNvPr>
            <p:cNvSpPr/>
            <p:nvPr/>
          </p:nvSpPr>
          <p:spPr>
            <a:xfrm>
              <a:off x="5256212" y="228600"/>
              <a:ext cx="309418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Tháp Mười</a:t>
              </a:r>
              <a:endPara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7B891F-172C-6981-86AC-6FD1468D91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6592" y="-160322"/>
              <a:ext cx="1524000" cy="38892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3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E6DBFFA-5CD1-E682-30C3-DDD60495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264" y="0"/>
            <a:ext cx="10957561" cy="20574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thiên nhiên</a:t>
            </a:r>
            <a:b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Địa hình</a:t>
            </a:r>
            <a:b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Khí hậu</a:t>
            </a:r>
            <a:endParaRPr lang="en-US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44B54-ABE8-2048-5A4B-B28B6080EC39}"/>
              </a:ext>
            </a:extLst>
          </p:cNvPr>
          <p:cNvSpPr/>
          <p:nvPr/>
        </p:nvSpPr>
        <p:spPr>
          <a:xfrm>
            <a:off x="150812" y="609600"/>
            <a:ext cx="10668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96360-1771-76B5-EFAE-D386138627D4}"/>
              </a:ext>
            </a:extLst>
          </p:cNvPr>
          <p:cNvSpPr txBox="1"/>
          <p:nvPr/>
        </p:nvSpPr>
        <p:spPr>
          <a:xfrm>
            <a:off x="1560694" y="1808625"/>
            <a:ext cx="440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   </a:t>
            </a:r>
            <a:r>
              <a:rPr lang="vi-VN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vi-VN" sz="7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BEF831-6574-0233-465D-91F71C2166F8}"/>
              </a:ext>
            </a:extLst>
          </p:cNvPr>
          <p:cNvCxnSpPr/>
          <p:nvPr/>
        </p:nvCxnSpPr>
        <p:spPr>
          <a:xfrm flipV="1">
            <a:off x="2970212" y="1984393"/>
            <a:ext cx="6096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Mây mưa, Dự báo thời tiết, Mùa mưa, Bản vẽ, Khí tượng, Mưa đá, Màu xanh  lam, Hiện tượng Khí tượng png | Klipartz">
            <a:extLst>
              <a:ext uri="{FF2B5EF4-FFF2-40B4-BE49-F238E27FC236}">
                <a16:creationId xmlns:a16="http://schemas.microsoft.com/office/drawing/2014/main" id="{296B8802-CCBD-3995-A817-21E06477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5" l="7753" r="95843">
                        <a14:foregroundMark x1="13371" y1="62625" x2="13371" y2="65375"/>
                        <a14:foregroundMark x1="10899" y1="67000" x2="16067" y2="57250"/>
                        <a14:foregroundMark x1="24607" y1="66500" x2="28090" y2="55875"/>
                        <a14:foregroundMark x1="39551" y1="66250" x2="44382" y2="58000"/>
                        <a14:foregroundMark x1="56629" y1="68500" x2="60674" y2="60750"/>
                        <a14:foregroundMark x1="75281" y1="62250" x2="78652" y2="57375"/>
                        <a14:foregroundMark x1="28202" y1="78500" x2="30674" y2="75000"/>
                        <a14:foregroundMark x1="48315" y1="76875" x2="46517" y2="73875"/>
                        <a14:foregroundMark x1="67528" y1="78000" x2="64719" y2="76250"/>
                        <a14:foregroundMark x1="79663" y1="76125" x2="80787" y2="74625"/>
                        <a14:foregroundMark x1="37191" y1="90750" x2="41348" y2="89875"/>
                        <a14:foregroundMark x1="53034" y1="86875" x2="55506" y2="87750"/>
                        <a14:foregroundMark x1="73708" y1="93375" x2="71011" y2="91875"/>
                        <a14:foregroundMark x1="13258" y1="87375" x2="15618" y2="8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71" y="2805220"/>
            <a:ext cx="2906713" cy="2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ummer Sunburst, Sunbeams, Sunrays, Landscape, Nature, - Hình Ảnh Tia Nắng  - Free Transparent PNG Clipart Images Download">
            <a:extLst>
              <a:ext uri="{FF2B5EF4-FFF2-40B4-BE49-F238E27FC236}">
                <a16:creationId xmlns:a16="http://schemas.microsoft.com/office/drawing/2014/main" id="{4A0F38C5-F8C6-42E9-FDB7-31C4814F5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5" b="94930" l="0" r="94881">
                        <a14:foregroundMark x1="31071" y1="68592" x2="34286" y2="69718"/>
                        <a14:foregroundMark x1="58214" y1="70704" x2="63214" y2="70704"/>
                        <a14:foregroundMark x1="33929" y1="68451" x2="47500" y2="71408"/>
                        <a14:foregroundMark x1="27143" y1="70704" x2="68690" y2="69577"/>
                        <a14:backgroundMark x1="31905" y1="68028" x2="46190" y2="71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73" y="2203557"/>
            <a:ext cx="4361108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B4502-8D25-526B-7B08-55F31896BE28}"/>
              </a:ext>
            </a:extLst>
          </p:cNvPr>
          <p:cNvSpPr txBox="1"/>
          <p:nvPr/>
        </p:nvSpPr>
        <p:spPr>
          <a:xfrm>
            <a:off x="7395245" y="5719390"/>
            <a:ext cx="436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tháng 12 đến tháng 4 năm sau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7C80C-D057-7E18-D74B-A54D2E2B2C7A}"/>
              </a:ext>
            </a:extLst>
          </p:cNvPr>
          <p:cNvSpPr txBox="1"/>
          <p:nvPr/>
        </p:nvSpPr>
        <p:spPr>
          <a:xfrm>
            <a:off x="1188821" y="5417996"/>
            <a:ext cx="515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tháng 5 đến tháng 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E6DBFFA-5CD1-E682-30C3-DDD60495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264" y="0"/>
            <a:ext cx="10957561" cy="22860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thiên nhiên</a:t>
            </a:r>
            <a:b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Địa hình</a:t>
            </a:r>
            <a:b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Khí hậu</a:t>
            </a:r>
            <a:b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Sông ngòi</a:t>
            </a:r>
            <a:endParaRPr lang="en-US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44B54-ABE8-2048-5A4B-B28B6080EC39}"/>
              </a:ext>
            </a:extLst>
          </p:cNvPr>
          <p:cNvSpPr/>
          <p:nvPr/>
        </p:nvSpPr>
        <p:spPr>
          <a:xfrm>
            <a:off x="150812" y="609600"/>
            <a:ext cx="10668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B44FD-CFDE-904C-58B0-72441040CFFB}"/>
              </a:ext>
            </a:extLst>
          </p:cNvPr>
          <p:cNvSpPr txBox="1"/>
          <p:nvPr/>
        </p:nvSpPr>
        <p:spPr>
          <a:xfrm>
            <a:off x="1201510" y="2253343"/>
            <a:ext cx="10668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Hệ thống sông ngòi dày đặc.</a:t>
            </a:r>
          </a:p>
          <a:p>
            <a:r>
              <a:rPr lang="vi-VN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sông lớn: sông Đồng Nai (Đông Nam Bộ), sông Tiền, sông Hậu (Đồng bằng sông Cửu Long),.....</a:t>
            </a:r>
          </a:p>
          <a:p>
            <a:r>
              <a:rPr lang="vi-VN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Cung cấp nước, phù sa, thủy sản và đường giao thông quan trọng của vùng.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E007B1-AC1D-3974-4CC0-69CAC2A207F5}"/>
              </a:ext>
            </a:extLst>
          </p:cNvPr>
          <p:cNvSpPr/>
          <p:nvPr/>
        </p:nvSpPr>
        <p:spPr>
          <a:xfrm>
            <a:off x="150812" y="609600"/>
            <a:ext cx="10668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1F2E03-2E49-1873-F423-19119216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" y="228600"/>
            <a:ext cx="12186391" cy="6400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C84C3D-7CA0-76DC-7CA5-5D9A85517D23}"/>
              </a:ext>
            </a:extLst>
          </p:cNvPr>
          <p:cNvCxnSpPr/>
          <p:nvPr/>
        </p:nvCxnSpPr>
        <p:spPr>
          <a:xfrm>
            <a:off x="8990012" y="4953000"/>
            <a:ext cx="6858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E6DBFFA-5CD1-E682-30C3-DDD60495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264" y="0"/>
            <a:ext cx="10957561" cy="22860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thiên nhiên</a:t>
            </a:r>
            <a:b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Địa hình</a:t>
            </a:r>
            <a:b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Khí hậu</a:t>
            </a:r>
            <a:b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Sông ngòi</a:t>
            </a:r>
            <a:b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Đất đai</a:t>
            </a:r>
            <a:endParaRPr lang="en-US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44B54-ABE8-2048-5A4B-B28B6080EC39}"/>
              </a:ext>
            </a:extLst>
          </p:cNvPr>
          <p:cNvSpPr/>
          <p:nvPr/>
        </p:nvSpPr>
        <p:spPr>
          <a:xfrm>
            <a:off x="150812" y="609600"/>
            <a:ext cx="10668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B44FD-CFDE-904C-58B0-72441040CFFB}"/>
              </a:ext>
            </a:extLst>
          </p:cNvPr>
          <p:cNvSpPr txBox="1"/>
          <p:nvPr/>
        </p:nvSpPr>
        <p:spPr>
          <a:xfrm>
            <a:off x="1201510" y="2253343"/>
            <a:ext cx="10668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Vùng Nam Bộ có hai loại đất chính:</a:t>
            </a:r>
          </a:p>
          <a:p>
            <a:r>
              <a:rPr lang="vi-VN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Đất badan (Đông Nam Bộ) thích hợp trồng các loại cây công nghiệp: cao su, điều, hồ tiêu,...</a:t>
            </a:r>
          </a:p>
          <a:p>
            <a:r>
              <a:rPr lang="vi-VN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Đất phù sa (đồng bằng) thích hợp trồng lúa, rau, cây ăn quả,....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251</TotalTime>
  <Words>239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Euphemia</vt:lpstr>
      <vt:lpstr>Times New Roman</vt:lpstr>
      <vt:lpstr>UVN Bai Sau</vt:lpstr>
      <vt:lpstr>Math 16x9</vt:lpstr>
      <vt:lpstr>Office Theme</vt:lpstr>
      <vt:lpstr>PowerPoint Presentation</vt:lpstr>
      <vt:lpstr>PowerPoint Presentation</vt:lpstr>
      <vt:lpstr>PowerPoint Presentation</vt:lpstr>
      <vt:lpstr>Đặc điểm thiên nhiên a) Địa hình</vt:lpstr>
      <vt:lpstr>PowerPoint Presentation</vt:lpstr>
      <vt:lpstr>Đặc điểm thiên nhiên a) Địa hình b) Khí hậu</vt:lpstr>
      <vt:lpstr>Đặc điểm thiên nhiên a) Địa hình b) Khí hậu c) Sông ngòi</vt:lpstr>
      <vt:lpstr>PowerPoint Presentation</vt:lpstr>
      <vt:lpstr>Đặc điểm thiên nhiên a) Địa hình b) Khí hậu c) Sông ngòi d) Đất đai</vt:lpstr>
      <vt:lpstr>Ảnh hưởng của môi trường thiên nhiên đến sản xuất và sinh hoạt của người dân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Bảo Trân Lư</dc:creator>
  <cp:lastModifiedBy>STD_DELL</cp:lastModifiedBy>
  <cp:revision>5</cp:revision>
  <dcterms:created xsi:type="dcterms:W3CDTF">2024-04-10T15:12:54Z</dcterms:created>
  <dcterms:modified xsi:type="dcterms:W3CDTF">2025-03-29T09:58:08Z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