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4411" r:id="rId2"/>
    <p:sldId id="317" r:id="rId3"/>
    <p:sldId id="308" r:id="rId4"/>
    <p:sldId id="309" r:id="rId5"/>
    <p:sldId id="326" r:id="rId6"/>
    <p:sldId id="327" r:id="rId7"/>
    <p:sldId id="332" r:id="rId8"/>
    <p:sldId id="329" r:id="rId9"/>
    <p:sldId id="330" r:id="rId10"/>
    <p:sldId id="321" r:id="rId11"/>
    <p:sldId id="331" r:id="rId12"/>
    <p:sldId id="324" r:id="rId13"/>
    <p:sldId id="301"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168A2-421E-40AE-8C38-956F5D0CE967}" type="datetimeFigureOut">
              <a:rPr lang="en-US" smtClean="0"/>
              <a:t>3/29/2025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A11DC-FBB1-4E1C-8570-1AA85BECCBEC}" type="slidenum">
              <a:rPr lang="en-US" smtClean="0"/>
              <a:t>‹#›</a:t>
            </a:fld>
            <a:endParaRPr lang="en-US"/>
          </a:p>
        </p:txBody>
      </p:sp>
    </p:spTree>
    <p:extLst>
      <p:ext uri="{BB962C8B-B14F-4D97-AF65-F5344CB8AC3E}">
        <p14:creationId xmlns:p14="http://schemas.microsoft.com/office/powerpoint/2010/main" val="121084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t>1</a:t>
            </a:fld>
            <a:endParaRPr lang="zh-CN" altLang="en-US"/>
          </a:p>
        </p:txBody>
      </p:sp>
    </p:spTree>
    <p:extLst>
      <p:ext uri="{BB962C8B-B14F-4D97-AF65-F5344CB8AC3E}">
        <p14:creationId xmlns:p14="http://schemas.microsoft.com/office/powerpoint/2010/main" val="3521037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6A11DC-FBB1-4E1C-8570-1AA85BECCBEC}" type="slidenum">
              <a:rPr lang="en-US" smtClean="0"/>
              <a:t>10</a:t>
            </a:fld>
            <a:endParaRPr lang="en-US"/>
          </a:p>
        </p:txBody>
      </p:sp>
    </p:spTree>
    <p:extLst>
      <p:ext uri="{BB962C8B-B14F-4D97-AF65-F5344CB8AC3E}">
        <p14:creationId xmlns:p14="http://schemas.microsoft.com/office/powerpoint/2010/main" val="822846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6A11DC-FBB1-4E1C-8570-1AA85BECCBEC}" type="slidenum">
              <a:rPr lang="en-US" smtClean="0"/>
              <a:t>11</a:t>
            </a:fld>
            <a:endParaRPr lang="en-US"/>
          </a:p>
        </p:txBody>
      </p:sp>
    </p:spTree>
    <p:extLst>
      <p:ext uri="{BB962C8B-B14F-4D97-AF65-F5344CB8AC3E}">
        <p14:creationId xmlns:p14="http://schemas.microsoft.com/office/powerpoint/2010/main" val="192356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6A11DC-FBB1-4E1C-8570-1AA85BECCBEC}" type="slidenum">
              <a:rPr lang="en-US" smtClean="0"/>
              <a:t>12</a:t>
            </a:fld>
            <a:endParaRPr lang="en-US"/>
          </a:p>
        </p:txBody>
      </p:sp>
    </p:spTree>
    <p:extLst>
      <p:ext uri="{BB962C8B-B14F-4D97-AF65-F5344CB8AC3E}">
        <p14:creationId xmlns:p14="http://schemas.microsoft.com/office/powerpoint/2010/main" val="1125597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6A11DC-FBB1-4E1C-8570-1AA85BECCBEC}" type="slidenum">
              <a:rPr lang="en-US" smtClean="0"/>
              <a:t>13</a:t>
            </a:fld>
            <a:endParaRPr lang="en-US"/>
          </a:p>
        </p:txBody>
      </p:sp>
    </p:spTree>
    <p:extLst>
      <p:ext uri="{BB962C8B-B14F-4D97-AF65-F5344CB8AC3E}">
        <p14:creationId xmlns:p14="http://schemas.microsoft.com/office/powerpoint/2010/main" val="395951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6A11DC-FBB1-4E1C-8570-1AA85BECCBEC}" type="slidenum">
              <a:rPr lang="en-US" smtClean="0"/>
              <a:t>2</a:t>
            </a:fld>
            <a:endParaRPr lang="en-US"/>
          </a:p>
        </p:txBody>
      </p:sp>
    </p:spTree>
    <p:extLst>
      <p:ext uri="{BB962C8B-B14F-4D97-AF65-F5344CB8AC3E}">
        <p14:creationId xmlns:p14="http://schemas.microsoft.com/office/powerpoint/2010/main" val="2487645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6A11DC-FBB1-4E1C-8570-1AA85BECCBEC}" type="slidenum">
              <a:rPr lang="en-US" smtClean="0"/>
              <a:t>3</a:t>
            </a:fld>
            <a:endParaRPr lang="en-US"/>
          </a:p>
        </p:txBody>
      </p:sp>
    </p:spTree>
    <p:extLst>
      <p:ext uri="{BB962C8B-B14F-4D97-AF65-F5344CB8AC3E}">
        <p14:creationId xmlns:p14="http://schemas.microsoft.com/office/powerpoint/2010/main" val="426822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6A11DC-FBB1-4E1C-8570-1AA85BECCBEC}" type="slidenum">
              <a:rPr lang="en-US" smtClean="0"/>
              <a:t>4</a:t>
            </a:fld>
            <a:endParaRPr lang="en-US"/>
          </a:p>
        </p:txBody>
      </p:sp>
    </p:spTree>
    <p:extLst>
      <p:ext uri="{BB962C8B-B14F-4D97-AF65-F5344CB8AC3E}">
        <p14:creationId xmlns:p14="http://schemas.microsoft.com/office/powerpoint/2010/main" val="146004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6A11DC-FBB1-4E1C-8570-1AA85BECCBEC}" type="slidenum">
              <a:rPr lang="en-US" smtClean="0"/>
              <a:t>5</a:t>
            </a:fld>
            <a:endParaRPr lang="en-US"/>
          </a:p>
        </p:txBody>
      </p:sp>
    </p:spTree>
    <p:extLst>
      <p:ext uri="{BB962C8B-B14F-4D97-AF65-F5344CB8AC3E}">
        <p14:creationId xmlns:p14="http://schemas.microsoft.com/office/powerpoint/2010/main" val="78646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6A11DC-FBB1-4E1C-8570-1AA85BECCBEC}" type="slidenum">
              <a:rPr lang="en-US" smtClean="0"/>
              <a:t>6</a:t>
            </a:fld>
            <a:endParaRPr lang="en-US"/>
          </a:p>
        </p:txBody>
      </p:sp>
    </p:spTree>
    <p:extLst>
      <p:ext uri="{BB962C8B-B14F-4D97-AF65-F5344CB8AC3E}">
        <p14:creationId xmlns:p14="http://schemas.microsoft.com/office/powerpoint/2010/main" val="324741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6A11DC-FBB1-4E1C-8570-1AA85BECCBEC}" type="slidenum">
              <a:rPr lang="en-US" smtClean="0"/>
              <a:t>7</a:t>
            </a:fld>
            <a:endParaRPr lang="en-US"/>
          </a:p>
        </p:txBody>
      </p:sp>
    </p:spTree>
    <p:extLst>
      <p:ext uri="{BB962C8B-B14F-4D97-AF65-F5344CB8AC3E}">
        <p14:creationId xmlns:p14="http://schemas.microsoft.com/office/powerpoint/2010/main" val="3598009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6A11DC-FBB1-4E1C-8570-1AA85BECCBEC}" type="slidenum">
              <a:rPr lang="en-US" smtClean="0"/>
              <a:t>8</a:t>
            </a:fld>
            <a:endParaRPr lang="en-US"/>
          </a:p>
        </p:txBody>
      </p:sp>
    </p:spTree>
    <p:extLst>
      <p:ext uri="{BB962C8B-B14F-4D97-AF65-F5344CB8AC3E}">
        <p14:creationId xmlns:p14="http://schemas.microsoft.com/office/powerpoint/2010/main" val="3053663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6A11DC-FBB1-4E1C-8570-1AA85BECCBEC}" type="slidenum">
              <a:rPr lang="en-US" smtClean="0"/>
              <a:t>9</a:t>
            </a:fld>
            <a:endParaRPr lang="en-US"/>
          </a:p>
        </p:txBody>
      </p:sp>
    </p:spTree>
    <p:extLst>
      <p:ext uri="{BB962C8B-B14F-4D97-AF65-F5344CB8AC3E}">
        <p14:creationId xmlns:p14="http://schemas.microsoft.com/office/powerpoint/2010/main" val="148993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2CEB-7953-1525-2C42-8518BC0F5F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21BE35-C651-9E8E-C7BB-C902DE7270E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B64AE2-94CD-3287-33B9-FFEB97B4E49C}"/>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3/29/2025</a:t>
            </a:fld>
            <a:endParaRPr lang="en-US"/>
          </a:p>
        </p:txBody>
      </p:sp>
      <p:sp>
        <p:nvSpPr>
          <p:cNvPr id="5" name="Footer Placeholder 4">
            <a:extLst>
              <a:ext uri="{FF2B5EF4-FFF2-40B4-BE49-F238E27FC236}">
                <a16:creationId xmlns:a16="http://schemas.microsoft.com/office/drawing/2014/main" id="{9DA62A7A-750D-07E8-5F86-B9CB30E334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C657F8-22F7-3873-5787-765545D256AD}"/>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99792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C6AC-7F24-174F-4A9C-38E9A3EE23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7D1985-3693-22E6-8FBE-C6455056DE4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73D03-7C7F-94BB-63E9-B4114584281A}"/>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3/29/2025</a:t>
            </a:fld>
            <a:endParaRPr lang="en-US"/>
          </a:p>
        </p:txBody>
      </p:sp>
      <p:sp>
        <p:nvSpPr>
          <p:cNvPr id="5" name="Footer Placeholder 4">
            <a:extLst>
              <a:ext uri="{FF2B5EF4-FFF2-40B4-BE49-F238E27FC236}">
                <a16:creationId xmlns:a16="http://schemas.microsoft.com/office/drawing/2014/main" id="{5DBFD504-0D08-115C-662C-C7FD85DFCE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E9BAE8-9707-6675-1E26-2172D1FCE2C4}"/>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48607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0D405F-C99D-7CCB-1C91-52D3560B2BF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372CAE-9E86-6BC0-FEC9-109A8247FC6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0CB85-6AB8-DA37-4E2D-5430F00A66CA}"/>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3/29/2025</a:t>
            </a:fld>
            <a:endParaRPr lang="en-US"/>
          </a:p>
        </p:txBody>
      </p:sp>
      <p:sp>
        <p:nvSpPr>
          <p:cNvPr id="5" name="Footer Placeholder 4">
            <a:extLst>
              <a:ext uri="{FF2B5EF4-FFF2-40B4-BE49-F238E27FC236}">
                <a16:creationId xmlns:a16="http://schemas.microsoft.com/office/drawing/2014/main" id="{FD94A0A5-2429-3E37-21E0-A3574FD668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E40EDE-81AE-9CF1-DD68-41090612DD26}"/>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326414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78408-F535-078B-0520-B5BED7975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526F118-B575-7402-8AAC-DA1F49B5BF8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8AD25-0C99-D8A7-61C6-1DAC6BAB992D}"/>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3/29/2025</a:t>
            </a:fld>
            <a:endParaRPr lang="en-US"/>
          </a:p>
        </p:txBody>
      </p:sp>
      <p:sp>
        <p:nvSpPr>
          <p:cNvPr id="5" name="Footer Placeholder 4">
            <a:extLst>
              <a:ext uri="{FF2B5EF4-FFF2-40B4-BE49-F238E27FC236}">
                <a16:creationId xmlns:a16="http://schemas.microsoft.com/office/drawing/2014/main" id="{B3B60A8B-7BFC-FD55-EBE2-BDCE2CCEE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AA2B3B-F0EC-DD7D-5170-46E54C5E8026}"/>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pic>
        <p:nvPicPr>
          <p:cNvPr id="7" name="Picture 8">
            <a:extLst>
              <a:ext uri="{FF2B5EF4-FFF2-40B4-BE49-F238E27FC236}">
                <a16:creationId xmlns:a16="http://schemas.microsoft.com/office/drawing/2014/main" id="{DC62AE30-50C2-4F7E-B117-66BE47ABAD74}"/>
              </a:ext>
            </a:extLst>
          </p:cNvPr>
          <p:cNvPicPr>
            <a:picLocks noChangeAspect="1"/>
          </p:cNvPicPr>
          <p:nvPr userDrawn="1"/>
        </p:nvPicPr>
        <p:blipFill>
          <a:blip r:embed="rId2"/>
          <a:srcRect/>
          <a:stretch>
            <a:fillRect/>
          </a:stretch>
        </p:blipFill>
        <p:spPr>
          <a:xfrm>
            <a:off x="0" y="-8306"/>
            <a:ext cx="12192000" cy="6896405"/>
          </a:xfrm>
          <a:prstGeom prst="rect">
            <a:avLst/>
          </a:prstGeom>
        </p:spPr>
      </p:pic>
    </p:spTree>
    <p:extLst>
      <p:ext uri="{BB962C8B-B14F-4D97-AF65-F5344CB8AC3E}">
        <p14:creationId xmlns:p14="http://schemas.microsoft.com/office/powerpoint/2010/main" val="310966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74D8-2E0B-0C1A-F8E7-171D5A8B18B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11F79E-E705-12E9-B774-7B320FFD74F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083186-C961-6FA2-4D48-185E48907BE6}"/>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3/29/2025</a:t>
            </a:fld>
            <a:endParaRPr lang="en-US"/>
          </a:p>
        </p:txBody>
      </p:sp>
      <p:sp>
        <p:nvSpPr>
          <p:cNvPr id="5" name="Footer Placeholder 4">
            <a:extLst>
              <a:ext uri="{FF2B5EF4-FFF2-40B4-BE49-F238E27FC236}">
                <a16:creationId xmlns:a16="http://schemas.microsoft.com/office/drawing/2014/main" id="{8BAA813D-F019-6723-3343-6A04E86568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6BF470-78ED-0C68-1D0E-AC415AF2D2C0}"/>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254359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9518-E5F8-0293-71A3-7D20628BB1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6D5FACF-4285-560C-B7AB-4C789BA3BE7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08F0E7-FC0B-1E10-28D2-0215659893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1521A8-F5D1-97F3-7161-686581C556F6}"/>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3/29/2025</a:t>
            </a:fld>
            <a:endParaRPr lang="en-US"/>
          </a:p>
        </p:txBody>
      </p:sp>
      <p:sp>
        <p:nvSpPr>
          <p:cNvPr id="6" name="Footer Placeholder 5">
            <a:extLst>
              <a:ext uri="{FF2B5EF4-FFF2-40B4-BE49-F238E27FC236}">
                <a16:creationId xmlns:a16="http://schemas.microsoft.com/office/drawing/2014/main" id="{6CC83AEC-BEAB-CB23-6AEC-EE48C01801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FDD8A7-2DBE-04D0-D50F-55F6F22F5EEC}"/>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200511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BF7E-134A-1F81-C9D9-D2A4BEE54AC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FD3EEA7-0901-B775-086A-C3933A8ADD8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AB1BD0-86A1-99BE-7AA5-D735C80AFB1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6DCB7-5F3F-27D3-324F-E94D85D925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B61E6-E428-5EF4-DC26-B9892BEDAB1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7D460B-89BB-5944-9879-077B68F1BA5A}"/>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3/29/2025</a:t>
            </a:fld>
            <a:endParaRPr lang="en-US"/>
          </a:p>
        </p:txBody>
      </p:sp>
      <p:sp>
        <p:nvSpPr>
          <p:cNvPr id="8" name="Footer Placeholder 7">
            <a:extLst>
              <a:ext uri="{FF2B5EF4-FFF2-40B4-BE49-F238E27FC236}">
                <a16:creationId xmlns:a16="http://schemas.microsoft.com/office/drawing/2014/main" id="{06231FC9-3EA9-5684-799D-78BADEE3CA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C917D4D-8261-6746-3A99-7265833A20F3}"/>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325983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5808-C7E7-926A-6BC5-7F61258A72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AC4A29B-7043-4893-E13F-FF07718AD850}"/>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3/29/2025</a:t>
            </a:fld>
            <a:endParaRPr lang="en-US"/>
          </a:p>
        </p:txBody>
      </p:sp>
      <p:sp>
        <p:nvSpPr>
          <p:cNvPr id="4" name="Footer Placeholder 3">
            <a:extLst>
              <a:ext uri="{FF2B5EF4-FFF2-40B4-BE49-F238E27FC236}">
                <a16:creationId xmlns:a16="http://schemas.microsoft.com/office/drawing/2014/main" id="{D26D810B-E27E-F8C3-9260-3298ECFD12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B1D967F-C33A-8691-97EE-AC290EE882A0}"/>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216133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FE9875-95B8-C5BC-8AA1-48E9646918C3}"/>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3/29/2025</a:t>
            </a:fld>
            <a:endParaRPr lang="en-US"/>
          </a:p>
        </p:txBody>
      </p:sp>
      <p:sp>
        <p:nvSpPr>
          <p:cNvPr id="3" name="Footer Placeholder 2">
            <a:extLst>
              <a:ext uri="{FF2B5EF4-FFF2-40B4-BE49-F238E27FC236}">
                <a16:creationId xmlns:a16="http://schemas.microsoft.com/office/drawing/2014/main" id="{0681E75E-D861-D648-081D-956DC264F2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E81A106-0179-AE21-2132-30C320246FBF}"/>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268814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0887-F4B2-8C6F-882A-D21ABE45A2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125FDC-E040-2CB5-62EC-5579D5A8B89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DA6D94-BF88-FB87-F565-3CAE0949FD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428EA1-1E43-1950-45FE-CABA39E84F02}"/>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3/29/2025</a:t>
            </a:fld>
            <a:endParaRPr lang="en-US"/>
          </a:p>
        </p:txBody>
      </p:sp>
      <p:sp>
        <p:nvSpPr>
          <p:cNvPr id="6" name="Footer Placeholder 5">
            <a:extLst>
              <a:ext uri="{FF2B5EF4-FFF2-40B4-BE49-F238E27FC236}">
                <a16:creationId xmlns:a16="http://schemas.microsoft.com/office/drawing/2014/main" id="{95E4259A-3F4D-1B67-6C84-A9BAF718F3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07766C-032F-2A81-DD00-BD22C7D18F13}"/>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177828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FB2F-A881-6E37-5F61-48DDF7F2C18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ADF931-5B30-F0DF-ECF0-E05D86B1D9F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B1AD86-3712-7CDF-8FD0-D4D542A245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298A8-B056-D84D-6435-B3AB15D22A42}"/>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3/29/2025</a:t>
            </a:fld>
            <a:endParaRPr lang="en-US"/>
          </a:p>
        </p:txBody>
      </p:sp>
      <p:sp>
        <p:nvSpPr>
          <p:cNvPr id="6" name="Footer Placeholder 5">
            <a:extLst>
              <a:ext uri="{FF2B5EF4-FFF2-40B4-BE49-F238E27FC236}">
                <a16:creationId xmlns:a16="http://schemas.microsoft.com/office/drawing/2014/main" id="{975CD01E-9267-905A-4673-FAD204DC58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409BF6E-6A48-7686-CD1F-E8BC52714619}"/>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251236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819EEA39-3B79-81EA-7B1B-BED8FC9497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64850" y="227618"/>
            <a:ext cx="1416574" cy="1416574"/>
          </a:xfrm>
          <a:prstGeom prst="rect">
            <a:avLst/>
          </a:prstGeom>
        </p:spPr>
      </p:pic>
    </p:spTree>
    <p:extLst>
      <p:ext uri="{BB962C8B-B14F-4D97-AF65-F5344CB8AC3E}">
        <p14:creationId xmlns:p14="http://schemas.microsoft.com/office/powerpoint/2010/main" val="193521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1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130" y="8485"/>
            <a:ext cx="13937023" cy="734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2870386" y="2107133"/>
            <a:ext cx="5989378" cy="67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615" tIns="60807" rIns="121615" bIns="60807">
            <a:spAutoFit/>
          </a:bodyPr>
          <a:lstStyle>
            <a:lvl1pPr defTabSz="913130">
              <a:spcBef>
                <a:spcPct val="20000"/>
              </a:spcBef>
              <a:buChar char="•"/>
              <a:defRPr sz="4200">
                <a:solidFill>
                  <a:schemeClr val="tx1"/>
                </a:solidFill>
                <a:latin typeface="Arial" panose="020B0604020202020204" pitchFamily="34" charset="0"/>
              </a:defRPr>
            </a:lvl1pPr>
            <a:lvl2pPr marL="742950" indent="-285750" defTabSz="913130">
              <a:spcBef>
                <a:spcPct val="20000"/>
              </a:spcBef>
              <a:buChar char="–"/>
              <a:defRPr sz="3700">
                <a:solidFill>
                  <a:schemeClr val="tx1"/>
                </a:solidFill>
                <a:latin typeface="Arial" panose="020B0604020202020204" pitchFamily="34" charset="0"/>
              </a:defRPr>
            </a:lvl2pPr>
            <a:lvl3pPr marL="1143000" indent="-228600" defTabSz="913130">
              <a:spcBef>
                <a:spcPct val="20000"/>
              </a:spcBef>
              <a:buChar char="•"/>
              <a:defRPr sz="3200">
                <a:solidFill>
                  <a:schemeClr val="tx1"/>
                </a:solidFill>
                <a:latin typeface="Arial" panose="020B0604020202020204" pitchFamily="34" charset="0"/>
              </a:defRPr>
            </a:lvl3pPr>
            <a:lvl4pPr marL="1600200" indent="-228600" defTabSz="913130">
              <a:spcBef>
                <a:spcPct val="20000"/>
              </a:spcBef>
              <a:buChar char="–"/>
              <a:defRPr sz="2600">
                <a:solidFill>
                  <a:schemeClr val="tx1"/>
                </a:solidFill>
                <a:latin typeface="Arial" panose="020B0604020202020204" pitchFamily="34" charset="0"/>
              </a:defRPr>
            </a:lvl4pPr>
            <a:lvl5pPr marL="2057400" indent="-228600" defTabSz="913130">
              <a:spcBef>
                <a:spcPct val="20000"/>
              </a:spcBef>
              <a:buChar char="»"/>
              <a:defRPr sz="2600">
                <a:solidFill>
                  <a:schemeClr val="tx1"/>
                </a:solidFill>
                <a:latin typeface="Arial" panose="020B0604020202020204" pitchFamily="34" charset="0"/>
              </a:defRPr>
            </a:lvl5pPr>
            <a:lvl6pPr marL="25146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defTabSz="910214" fontAlgn="base">
              <a:spcBef>
                <a:spcPct val="50000"/>
              </a:spcBef>
              <a:spcAft>
                <a:spcPct val="0"/>
              </a:spcAft>
              <a:buNone/>
              <a:defRPr/>
            </a:pPr>
            <a:r>
              <a:rPr lang="en-US"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TIẾNG VIỆT </a:t>
            </a:r>
            <a:r>
              <a:rPr lang="vi-VN"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a:t>
            </a:r>
            <a:endParaRPr lang="en-US" altLang="vi-VN" sz="3591"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400287" y="1476865"/>
            <a:ext cx="11205457" cy="6226612"/>
          </a:xfrm>
          <a:prstGeom prst="rect">
            <a:avLst/>
          </a:prstGeom>
          <a:noFill/>
        </p:spPr>
        <p:txBody>
          <a:bodyPr spcFirstLastPara="1" wrap="none" lIns="121615" tIns="60807" rIns="121615" bIns="60807" numCol="1">
            <a:prstTxWarp prst="textArchUp">
              <a:avLst>
                <a:gd name="adj" fmla="val 10800000"/>
              </a:avLst>
            </a:prstTxWarp>
            <a:spAutoFit/>
          </a:bodyPr>
          <a:lstStyle/>
          <a:p>
            <a:pPr algn="ctr" defTabSz="912114">
              <a:defRPr/>
            </a:pPr>
            <a:r>
              <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SÁCH KẾT NỐI TRI THỨC VỚI CUỘC SỐNG – NĂM HỌC 2024 </a:t>
            </a:r>
            <a:r>
              <a:rPr lang="en-US" sz="3200" b="1"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2025 </a:t>
            </a:r>
            <a:endPar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1588468" y="215937"/>
            <a:ext cx="9296164" cy="736837"/>
          </a:xfrm>
          <a:prstGeom prst="rect">
            <a:avLst/>
          </a:prstGeom>
          <a:noFill/>
        </p:spPr>
        <p:txBody>
          <a:bodyPr wrap="none" lIns="121615" tIns="60807" rIns="121615" bIns="60807">
            <a:spAutoFit/>
            <a:scene3d>
              <a:camera prst="orthographicFront"/>
              <a:lightRig rig="harsh" dir="t"/>
            </a:scene3d>
            <a:sp3d extrusionH="57150" prstMaterial="matte">
              <a:bevelT w="63500" h="12700" prst="angle"/>
              <a:contourClr>
                <a:schemeClr val="bg1">
                  <a:lumMod val="65000"/>
                </a:schemeClr>
              </a:contourClr>
            </a:sp3d>
          </a:bodyPr>
          <a:lstStyle/>
          <a:p>
            <a:pPr algn="ctr" defTabSz="912114">
              <a:defRPr/>
            </a:pPr>
            <a:r>
              <a:rPr lang="en-US" sz="3990" b="1" dirty="0">
                <a:solidFill>
                  <a:srgbClr val="FF0000"/>
                </a:solidFill>
                <a:latin typeface="Time nes New Roman"/>
                <a:cs typeface="Arial" panose="020B0604020202020204" pitchFamily="34" charset="0"/>
              </a:rPr>
              <a:t>TRƯỜNG TIỂU HỌC QUANG TRUNG </a:t>
            </a:r>
            <a:endParaRPr lang="en-US" sz="3990" b="1" dirty="0">
              <a:solidFill>
                <a:srgbClr val="FF0000"/>
              </a:solidFill>
              <a:latin typeface="Calibri" panose="020F0502020204030204"/>
              <a:cs typeface="Arial" panose="020B0604020202020204" pitchFamily="34" charset="0"/>
            </a:endParaRPr>
          </a:p>
        </p:txBody>
      </p:sp>
      <p:sp>
        <p:nvSpPr>
          <p:cNvPr id="12" name="Rectangle 11"/>
          <p:cNvSpPr/>
          <p:nvPr/>
        </p:nvSpPr>
        <p:spPr>
          <a:xfrm>
            <a:off x="1673531" y="2897038"/>
            <a:ext cx="8830127" cy="1353908"/>
          </a:xfrm>
          <a:prstGeom prst="rect">
            <a:avLst/>
          </a:prstGeom>
        </p:spPr>
        <p:txBody>
          <a:bodyPr wrap="square" lIns="121615" tIns="60807" rIns="121615" bIns="60807">
            <a:spAutoFit/>
          </a:bodyPr>
          <a:ls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a:lstStyle>
          <a:p>
            <a:pPr algn="ctr" defTabSz="1448614">
              <a:defRPr/>
            </a:pPr>
            <a:r>
              <a:rPr lang="en-US" sz="4000" b="1" dirty="0" err="1" smtClean="0">
                <a:solidFill>
                  <a:srgbClr val="FF0000"/>
                </a:solidFill>
                <a:latin typeface="Times New Roman" panose="02020603050405020304" pitchFamily="18" charset="0"/>
                <a:cs typeface="Times New Roman" panose="02020603050405020304" pitchFamily="18" charset="0"/>
              </a:rPr>
              <a:t>Viết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Tìm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hiểu</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cách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viết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bài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văn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miêu</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tả</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cây</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FF0000"/>
                </a:solidFill>
                <a:latin typeface="Times New Roman" panose="02020603050405020304" pitchFamily="18" charset="0"/>
                <a:cs typeface="Times New Roman" panose="02020603050405020304" pitchFamily="18" charset="0"/>
              </a:rPr>
              <a:t>(</a:t>
            </a:r>
            <a:r>
              <a:rPr lang="en-US" sz="4000" b="1" dirty="0" err="1" smtClean="0">
                <a:solidFill>
                  <a:srgbClr val="FF0000"/>
                </a:solidFill>
                <a:latin typeface="Times New Roman" panose="02020603050405020304" pitchFamily="18" charset="0"/>
                <a:cs typeface="Times New Roman" panose="02020603050405020304" pitchFamily="18" charset="0"/>
              </a:rPr>
              <a:t>tiếp</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theo</a:t>
            </a:r>
            <a:r>
              <a:rPr lang="en-US" sz="4000" b="1" dirty="0" smtClean="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2175472" y="4799382"/>
            <a:ext cx="12161838" cy="598421"/>
          </a:xfrm>
          <a:prstGeom prst="rect">
            <a:avLst/>
          </a:prstGeom>
        </p:spPr>
        <p:txBody>
          <a:bodyPr lIns="106158" tIns="53079" rIns="106158" bIns="53079">
            <a:spAutoFit/>
          </a:bodyPr>
          <a:lstStyle/>
          <a:p>
            <a:pPr algn="ctr">
              <a:buFont typeface="Arial" panose="020B0604020202020204" pitchFamily="34" charset="0"/>
              <a:buNone/>
              <a:defRPr/>
            </a:pP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Đỗ</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Hường</a:t>
            </a:r>
            <a:endPar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3336530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C7C388FE-A58E-4F22-32D6-6703F2955A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80324" y="277402"/>
            <a:ext cx="9715073" cy="2024010"/>
          </a:xfrm>
          <a:prstGeom prst="rect">
            <a:avLst/>
          </a:prstGeom>
        </p:spPr>
      </p:pic>
      <p:sp>
        <p:nvSpPr>
          <p:cNvPr id="16" name="TextBox 15">
            <a:extLst>
              <a:ext uri="{FF2B5EF4-FFF2-40B4-BE49-F238E27FC236}">
                <a16:creationId xmlns:a16="http://schemas.microsoft.com/office/drawing/2014/main" id="{11CA09A9-AC00-D881-E5B4-B773744ECABA}"/>
              </a:ext>
            </a:extLst>
          </p:cNvPr>
          <p:cNvSpPr txBox="1"/>
          <p:nvPr/>
        </p:nvSpPr>
        <p:spPr>
          <a:xfrm>
            <a:off x="788955" y="410966"/>
            <a:ext cx="9715072" cy="1446550"/>
          </a:xfrm>
          <a:prstGeom prst="rect">
            <a:avLst/>
          </a:prstGeom>
          <a:noFill/>
        </p:spPr>
        <p:txBody>
          <a:bodyPr wrap="square" rtlCol="0">
            <a:spAutoFit/>
          </a:bodyPr>
          <a:lstStyle/>
          <a:p>
            <a:pPr lvl="0" algn="ctr"/>
            <a:r>
              <a:rPr lang="en-US" sz="4400" b="1" dirty="0">
                <a:solidFill>
                  <a:srgbClr val="002060"/>
                </a:solidFill>
                <a:latin typeface="Cambria" panose="02040503050406030204" pitchFamily="18" charset="0"/>
                <a:ea typeface="Cambria" panose="02040503050406030204" pitchFamily="18" charset="0"/>
              </a:rPr>
              <a:t>2. </a:t>
            </a:r>
            <a:r>
              <a:rPr lang="vi-VN" sz="4400" b="1" dirty="0">
                <a:solidFill>
                  <a:srgbClr val="002060"/>
                </a:solidFill>
                <a:latin typeface="Cambria" panose="02040503050406030204" pitchFamily="18" charset="0"/>
                <a:ea typeface="Cambria" panose="02040503050406030204" pitchFamily="18" charset="0"/>
              </a:rPr>
              <a:t>Em học được những gì về cách tả cây cối từ bài Cây cà chua.</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8" name="Picture 17" descr="A picture containing text, clipart&#10;&#10;Description automatically generated">
            <a:extLst>
              <a:ext uri="{FF2B5EF4-FFF2-40B4-BE49-F238E27FC236}">
                <a16:creationId xmlns:a16="http://schemas.microsoft.com/office/drawing/2014/main" id="{55A50E77-EA48-DDD5-B572-F5C812B091DE}"/>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9984" b="94665" l="9994" r="89942">
                        <a14:foregroundMark x1="25500" y1="86949" x2="30821" y2="83468"/>
                        <a14:foregroundMark x1="54948" y1="91067" x2="52393" y2="82255"/>
                        <a14:foregroundMark x1="52393" y1="82255" x2="52393" y2="82255"/>
                        <a14:foregroundMark x1="53558" y1="94665" x2="52490" y2="92118"/>
                        <a14:backgroundMark x1="22607" y1="86783" x2="27846" y2="88925"/>
                        <a14:backgroundMark x1="25194" y1="86783" x2="26779" y2="86783"/>
                      </a14:backgroundRemoval>
                    </a14:imgEffect>
                  </a14:imgLayer>
                </a14:imgProps>
              </a:ext>
              <a:ext uri="{28A0092B-C50C-407E-A947-70E740481C1C}">
                <a14:useLocalDpi xmlns:a14="http://schemas.microsoft.com/office/drawing/2010/main" val="0"/>
              </a:ext>
            </a:extLst>
          </a:blip>
          <a:stretch>
            <a:fillRect/>
          </a:stretch>
        </p:blipFill>
        <p:spPr>
          <a:xfrm>
            <a:off x="-1193767" y="1929525"/>
            <a:ext cx="6267450" cy="5013960"/>
          </a:xfrm>
          <a:prstGeom prst="rect">
            <a:avLst/>
          </a:prstGeom>
        </p:spPr>
      </p:pic>
      <p:sp>
        <p:nvSpPr>
          <p:cNvPr id="2" name="Rectangle: Rounded Corners 1">
            <a:extLst>
              <a:ext uri="{FF2B5EF4-FFF2-40B4-BE49-F238E27FC236}">
                <a16:creationId xmlns:a16="http://schemas.microsoft.com/office/drawing/2014/main" id="{1ABC7165-C3FE-BFC6-47F1-0A7F0A2C329C}"/>
              </a:ext>
            </a:extLst>
          </p:cNvPr>
          <p:cNvSpPr/>
          <p:nvPr/>
        </p:nvSpPr>
        <p:spPr>
          <a:xfrm>
            <a:off x="4143376" y="2847976"/>
            <a:ext cx="7677150" cy="3733800"/>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457200" indent="-457200" algn="just">
              <a:lnSpc>
                <a:spcPct val="120000"/>
              </a:lnSpc>
              <a:buFont typeface="Arial" panose="020B0604020202020204" pitchFamily="34" charset="0"/>
              <a:buChar char="•"/>
            </a:pPr>
            <a:r>
              <a:rPr lang="vi-VN" sz="3200" b="1" dirty="0">
                <a:latin typeface="Cambria" panose="02040503050406030204" pitchFamily="18" charset="0"/>
                <a:ea typeface="Cambria" panose="02040503050406030204" pitchFamily="18" charset="0"/>
              </a:rPr>
              <a:t>Trình tự miêu tả cây </a:t>
            </a:r>
            <a:r>
              <a:rPr lang="vi-VN" sz="3200" dirty="0">
                <a:latin typeface="Cambria" panose="02040503050406030204" pitchFamily="18" charset="0"/>
                <a:ea typeface="Cambria" panose="02040503050406030204" pitchFamily="18" charset="0"/>
              </a:rPr>
              <a:t>(từ lúc cây mới mọc đến lúc cây ra quả,…)</a:t>
            </a:r>
          </a:p>
          <a:p>
            <a:pPr marL="457200" indent="-457200" algn="just">
              <a:lnSpc>
                <a:spcPct val="120000"/>
              </a:lnSpc>
              <a:buFont typeface="Arial" panose="020B0604020202020204" pitchFamily="34" charset="0"/>
              <a:buChar char="•"/>
            </a:pPr>
            <a:r>
              <a:rPr lang="vi-VN" sz="3200" b="1" dirty="0">
                <a:latin typeface="Cambria" panose="02040503050406030204" pitchFamily="18" charset="0"/>
                <a:ea typeface="Cambria" panose="02040503050406030204" pitchFamily="18" charset="0"/>
              </a:rPr>
              <a:t> Cách sử dụng biện pháp so sánh, nhân hóa </a:t>
            </a:r>
            <a:r>
              <a:rPr lang="vi-VN" sz="3200" dirty="0">
                <a:latin typeface="Cambria" panose="02040503050406030204" pitchFamily="18" charset="0"/>
                <a:ea typeface="Cambria" panose="02040503050406030204" pitchFamily="18" charset="0"/>
              </a:rPr>
              <a:t>khi tả lá hoa, tả quả.</a:t>
            </a:r>
            <a:endParaRPr lang="en-US" sz="3200" dirty="0">
              <a:latin typeface="Cambria" panose="02040503050406030204" pitchFamily="18" charset="0"/>
              <a:ea typeface="Cambria" panose="02040503050406030204" pitchFamily="18" charset="0"/>
            </a:endParaRPr>
          </a:p>
          <a:p>
            <a:pPr marL="457200" indent="-457200" algn="just">
              <a:lnSpc>
                <a:spcPct val="120000"/>
              </a:lnSpc>
              <a:buFont typeface="Arial" panose="020B0604020202020204" pitchFamily="34" charset="0"/>
              <a:buChar char="•"/>
            </a:pPr>
            <a:r>
              <a:rPr lang="en-US" sz="3200" b="1" dirty="0">
                <a:latin typeface="Cambria" panose="02040503050406030204" pitchFamily="18" charset="0"/>
                <a:ea typeface="Cambria" panose="02040503050406030204" pitchFamily="18" charset="0"/>
              </a:rPr>
              <a:t>B</a:t>
            </a:r>
            <a:r>
              <a:rPr lang="vi-VN" sz="3200" b="1" dirty="0">
                <a:latin typeface="Cambria" panose="02040503050406030204" pitchFamily="18" charset="0"/>
                <a:ea typeface="Cambria" panose="02040503050406030204" pitchFamily="18" charset="0"/>
              </a:rPr>
              <a:t>ộc lộ rõ tình cảm, cảm xúc </a:t>
            </a:r>
            <a:r>
              <a:rPr lang="vi-VN" sz="3200" dirty="0">
                <a:latin typeface="Cambria" panose="02040503050406030204" pitchFamily="18" charset="0"/>
                <a:ea typeface="Cambria" panose="02040503050406030204" pitchFamily="18" charset="0"/>
              </a:rPr>
              <a:t>của người viết đối với cây.</a:t>
            </a:r>
          </a:p>
        </p:txBody>
      </p:sp>
    </p:spTree>
    <p:custDataLst>
      <p:tags r:id="rId1"/>
    </p:custDataLst>
    <p:extLst>
      <p:ext uri="{BB962C8B-B14F-4D97-AF65-F5344CB8AC3E}">
        <p14:creationId xmlns:p14="http://schemas.microsoft.com/office/powerpoint/2010/main" val="3729009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D11D9E-382F-4463-A4A6-0540970B8862}"/>
              </a:ext>
            </a:extLst>
          </p:cNvPr>
          <p:cNvGrpSpPr/>
          <p:nvPr/>
        </p:nvGrpSpPr>
        <p:grpSpPr>
          <a:xfrm>
            <a:off x="-225682" y="392774"/>
            <a:ext cx="9811472" cy="4302516"/>
            <a:chOff x="-81564" y="42076"/>
            <a:chExt cx="11721619" cy="5483924"/>
          </a:xfrm>
        </p:grpSpPr>
        <p:pic>
          <p:nvPicPr>
            <p:cNvPr id="11" name="Picture 10">
              <a:extLst>
                <a:ext uri="{FF2B5EF4-FFF2-40B4-BE49-F238E27FC236}">
                  <a16:creationId xmlns:a16="http://schemas.microsoft.com/office/drawing/2014/main" id="{86E00E9E-9567-4EFA-8694-A000FBFF69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2" name="Picture 11">
              <a:extLst>
                <a:ext uri="{FF2B5EF4-FFF2-40B4-BE49-F238E27FC236}">
                  <a16:creationId xmlns:a16="http://schemas.microsoft.com/office/drawing/2014/main" id="{D65AB69E-C7B0-4845-9C57-016DFD3F7E3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1564" y="42076"/>
              <a:ext cx="1519299" cy="1519299"/>
            </a:xfrm>
            <a:prstGeom prst="rect">
              <a:avLst/>
            </a:prstGeom>
          </p:spPr>
        </p:pic>
        <p:sp>
          <p:nvSpPr>
            <p:cNvPr id="13" name="TextBox 12">
              <a:extLst>
                <a:ext uri="{FF2B5EF4-FFF2-40B4-BE49-F238E27FC236}">
                  <a16:creationId xmlns:a16="http://schemas.microsoft.com/office/drawing/2014/main" id="{6290537E-88B1-47B7-9821-87B44C8BF715}"/>
                </a:ext>
              </a:extLst>
            </p:cNvPr>
            <p:cNvSpPr txBox="1"/>
            <p:nvPr/>
          </p:nvSpPr>
          <p:spPr>
            <a:xfrm>
              <a:off x="750580" y="930097"/>
              <a:ext cx="10655365" cy="45113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Ghi</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nhớ</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Ngoài tả lần lượt từng bộ phận của cây, ta có thể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tả từng đặc điểm của cây theo các giai đoạn sinh trưởng phát triển</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Có thể tả kết hợp sự vật, hoạt động liên quan đến cây.</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4" name="Picture 13" descr="A picture containing clipart&#10;&#10;Description automatically generated">
            <a:extLst>
              <a:ext uri="{FF2B5EF4-FFF2-40B4-BE49-F238E27FC236}">
                <a16:creationId xmlns:a16="http://schemas.microsoft.com/office/drawing/2014/main" id="{76DAEF27-1B09-47A2-9701-B281C63C593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Tree>
    <p:custDataLst>
      <p:tags r:id="rId1"/>
    </p:custDataLst>
    <p:extLst>
      <p:ext uri="{BB962C8B-B14F-4D97-AF65-F5344CB8AC3E}">
        <p14:creationId xmlns:p14="http://schemas.microsoft.com/office/powerpoint/2010/main" val="258158413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172720" y="111760"/>
            <a:ext cx="11897359" cy="6664959"/>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CB386B0-4138-46D1-A551-53B33D78A055}"/>
              </a:ext>
            </a:extLst>
          </p:cNvPr>
          <p:cNvSpPr txBox="1"/>
          <p:nvPr/>
        </p:nvSpPr>
        <p:spPr>
          <a:xfrm>
            <a:off x="422578" y="2641300"/>
            <a:ext cx="7334934" cy="1754326"/>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C</a:t>
            </a:r>
            <a:r>
              <a:rPr lang="vi-VN" sz="3600" b="1" dirty="0">
                <a:solidFill>
                  <a:srgbClr val="002060"/>
                </a:solidFill>
                <a:latin typeface="Cambria" panose="02040503050406030204" pitchFamily="18" charset="0"/>
                <a:ea typeface="Cambria" panose="02040503050406030204" pitchFamily="18" charset="0"/>
              </a:rPr>
              <a:t>hia sẻ các bài văn miêu tả cây cối mà mình đã sưu tầm. Nêu những câu văn mà mình thích nhất.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092CE2EC-8106-4BCA-B28F-7FB6D8E1F2BC}"/>
              </a:ext>
            </a:extLst>
          </p:cNvPr>
          <p:cNvPicPr>
            <a:picLocks noChangeAspect="1"/>
          </p:cNvPicPr>
          <p:nvPr/>
        </p:nvPicPr>
        <p:blipFill>
          <a:blip r:embed="rId4"/>
          <a:stretch>
            <a:fillRect/>
          </a:stretch>
        </p:blipFill>
        <p:spPr>
          <a:xfrm>
            <a:off x="7745278" y="2464934"/>
            <a:ext cx="4182466" cy="4311785"/>
          </a:xfrm>
          <a:prstGeom prst="rect">
            <a:avLst/>
          </a:prstGeom>
        </p:spPr>
      </p:pic>
      <p:pic>
        <p:nvPicPr>
          <p:cNvPr id="6" name="Picture 5">
            <a:extLst>
              <a:ext uri="{FF2B5EF4-FFF2-40B4-BE49-F238E27FC236}">
                <a16:creationId xmlns:a16="http://schemas.microsoft.com/office/drawing/2014/main" id="{3BDD457E-DE3D-BC4D-E3A4-AEC96D2A50F3}"/>
              </a:ext>
            </a:extLst>
          </p:cNvPr>
          <p:cNvPicPr>
            <a:picLocks noChangeAspect="1"/>
          </p:cNvPicPr>
          <p:nvPr/>
        </p:nvPicPr>
        <p:blipFill>
          <a:blip r:embed="rId5"/>
          <a:stretch>
            <a:fillRect/>
          </a:stretch>
        </p:blipFill>
        <p:spPr>
          <a:xfrm>
            <a:off x="434812" y="-761907"/>
            <a:ext cx="7584081" cy="3700593"/>
          </a:xfrm>
          <a:prstGeom prst="rect">
            <a:avLst/>
          </a:prstGeom>
        </p:spPr>
      </p:pic>
    </p:spTree>
    <p:custDataLst>
      <p:tags r:id="rId1"/>
    </p:custDataLst>
    <p:extLst>
      <p:ext uri="{BB962C8B-B14F-4D97-AF65-F5344CB8AC3E}">
        <p14:creationId xmlns:p14="http://schemas.microsoft.com/office/powerpoint/2010/main" val="426923125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0A9B4C7F-B769-598C-E4FB-1330AB33529D}"/>
              </a:ext>
            </a:extLst>
          </p:cNvPr>
          <p:cNvSpPr/>
          <p:nvPr/>
        </p:nvSpPr>
        <p:spPr>
          <a:xfrm>
            <a:off x="2609849" y="1042988"/>
            <a:ext cx="7886701" cy="4772024"/>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2">
            <a:extLst>
              <a:ext uri="{FF2B5EF4-FFF2-40B4-BE49-F238E27FC236}">
                <a16:creationId xmlns:a16="http://schemas.microsoft.com/office/drawing/2014/main" id="{B1106F9C-A5F8-F992-6599-ECDD4E284023}"/>
              </a:ext>
            </a:extLst>
          </p:cNvPr>
          <p:cNvPicPr>
            <a:picLocks noChangeAspect="1"/>
          </p:cNvPicPr>
          <p:nvPr/>
        </p:nvPicPr>
        <p:blipFill>
          <a:blip r:embed="rId4"/>
          <a:srcRect/>
          <a:stretch>
            <a:fillRect/>
          </a:stretch>
        </p:blipFill>
        <p:spPr>
          <a:xfrm>
            <a:off x="112066" y="2538317"/>
            <a:ext cx="4473509" cy="4389630"/>
          </a:xfrm>
          <a:prstGeom prst="rect">
            <a:avLst/>
          </a:prstGeom>
        </p:spPr>
      </p:pic>
      <p:pic>
        <p:nvPicPr>
          <p:cNvPr id="6" name="Picture 19">
            <a:extLst>
              <a:ext uri="{FF2B5EF4-FFF2-40B4-BE49-F238E27FC236}">
                <a16:creationId xmlns:a16="http://schemas.microsoft.com/office/drawing/2014/main" id="{2BDDDD60-A452-A2F1-5AC1-2448A5539A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876800" y="0"/>
            <a:ext cx="7315200" cy="1600200"/>
          </a:xfrm>
          <a:prstGeom prst="rect">
            <a:avLst/>
          </a:prstGeom>
        </p:spPr>
      </p:pic>
      <p:pic>
        <p:nvPicPr>
          <p:cNvPr id="7" name="Picture 19">
            <a:extLst>
              <a:ext uri="{FF2B5EF4-FFF2-40B4-BE49-F238E27FC236}">
                <a16:creationId xmlns:a16="http://schemas.microsoft.com/office/drawing/2014/main" id="{6D3E233F-EF61-7D41-3E5B-98329666C0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438400" y="0"/>
            <a:ext cx="7315200" cy="1600200"/>
          </a:xfrm>
          <a:prstGeom prst="rect">
            <a:avLst/>
          </a:prstGeom>
        </p:spPr>
      </p:pic>
      <p:pic>
        <p:nvPicPr>
          <p:cNvPr id="2" name="Picture 1">
            <a:extLst>
              <a:ext uri="{FF2B5EF4-FFF2-40B4-BE49-F238E27FC236}">
                <a16:creationId xmlns:a16="http://schemas.microsoft.com/office/drawing/2014/main" id="{D0613A07-5994-F49B-9360-E7D2DBA5A8B3}"/>
              </a:ext>
            </a:extLst>
          </p:cNvPr>
          <p:cNvPicPr>
            <a:picLocks noChangeAspect="1"/>
          </p:cNvPicPr>
          <p:nvPr/>
        </p:nvPicPr>
        <p:blipFill>
          <a:blip r:embed="rId7"/>
          <a:stretch>
            <a:fillRect/>
          </a:stretch>
        </p:blipFill>
        <p:spPr>
          <a:xfrm>
            <a:off x="3215711" y="1324577"/>
            <a:ext cx="7151228" cy="3694496"/>
          </a:xfrm>
          <a:prstGeom prst="rect">
            <a:avLst/>
          </a:prstGeom>
        </p:spPr>
      </p:pic>
    </p:spTree>
    <p:custDataLst>
      <p:tags r:id="rId1"/>
    </p:custDataLst>
    <p:extLst>
      <p:ext uri="{BB962C8B-B14F-4D97-AF65-F5344CB8AC3E}">
        <p14:creationId xmlns:p14="http://schemas.microsoft.com/office/powerpoint/2010/main" val="1114454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C7C388FE-A58E-4F22-32D6-6703F2955A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03844" y="1331529"/>
            <a:ext cx="10358236" cy="2024010"/>
          </a:xfrm>
          <a:prstGeom prst="rect">
            <a:avLst/>
          </a:prstGeom>
        </p:spPr>
      </p:pic>
      <p:sp>
        <p:nvSpPr>
          <p:cNvPr id="16" name="TextBox 15">
            <a:extLst>
              <a:ext uri="{FF2B5EF4-FFF2-40B4-BE49-F238E27FC236}">
                <a16:creationId xmlns:a16="http://schemas.microsoft.com/office/drawing/2014/main" id="{11CA09A9-AC00-D881-E5B4-B773744ECABA}"/>
              </a:ext>
            </a:extLst>
          </p:cNvPr>
          <p:cNvSpPr txBox="1"/>
          <p:nvPr/>
        </p:nvSpPr>
        <p:spPr>
          <a:xfrm>
            <a:off x="1057068" y="1416547"/>
            <a:ext cx="10204165" cy="1754326"/>
          </a:xfrm>
          <a:prstGeom prst="rect">
            <a:avLst/>
          </a:prstGeom>
          <a:noFill/>
        </p:spPr>
        <p:txBody>
          <a:bodyPr wrap="square" rtlCol="0">
            <a:spAutoFit/>
          </a:bodyPr>
          <a:lstStyle/>
          <a:p>
            <a:pPr lvl="0" algn="ctr"/>
            <a:r>
              <a:rPr lang="en-US" sz="5400" b="1" dirty="0">
                <a:solidFill>
                  <a:srgbClr val="FF0000"/>
                </a:solidFill>
                <a:latin typeface="Calibri" panose="020F0502020204030204" pitchFamily="34" charset="0"/>
                <a:cs typeface="Calibri" panose="020F0502020204030204" pitchFamily="34" charset="0"/>
              </a:rPr>
              <a:t>N</a:t>
            </a:r>
            <a:r>
              <a:rPr lang="vi-VN" sz="5400" b="1" dirty="0">
                <a:solidFill>
                  <a:srgbClr val="FF0000"/>
                </a:solidFill>
                <a:latin typeface="Calibri" panose="020F0502020204030204" pitchFamily="34" charset="0"/>
                <a:cs typeface="Calibri" panose="020F0502020204030204" pitchFamily="34" charset="0"/>
              </a:rPr>
              <a:t>êu cấu tạo của bài văn miêu tả cây cối.</a:t>
            </a:r>
            <a:endParaRPr kumimoji="0" lang="en-US" sz="5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CC8DCD5F-7C13-28CF-19D2-9B09D0B9F4B0}"/>
              </a:ext>
            </a:extLst>
          </p:cNvPr>
          <p:cNvSpPr/>
          <p:nvPr/>
        </p:nvSpPr>
        <p:spPr>
          <a:xfrm>
            <a:off x="2082800" y="3640643"/>
            <a:ext cx="9356090" cy="31157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solidFill>
                  <a:schemeClr val="tx1"/>
                </a:solidFill>
                <a:latin typeface="Calibri" panose="020F0502020204030204" pitchFamily="34" charset="0"/>
                <a:cs typeface="Calibri" panose="020F0502020204030204" pitchFamily="34" charset="0"/>
              </a:rPr>
              <a:t>Bài văn miêu tả cây cối thường có 3 phần:</a:t>
            </a:r>
          </a:p>
          <a:p>
            <a:pPr marL="45720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Mở bài: </a:t>
            </a:r>
            <a:r>
              <a:rPr lang="vi-VN" sz="3200" dirty="0">
                <a:solidFill>
                  <a:srgbClr val="FF0000"/>
                </a:solidFill>
                <a:latin typeface="Calibri" panose="020F0502020204030204" pitchFamily="34" charset="0"/>
                <a:cs typeface="Calibri" panose="020F0502020204030204" pitchFamily="34" charset="0"/>
              </a:rPr>
              <a:t>Tả hoặc giới thiệu bao quát về cây (tên cây, nơi cây mọc)</a:t>
            </a:r>
          </a:p>
          <a:p>
            <a:pPr marL="45720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Thân bài: </a:t>
            </a:r>
            <a:r>
              <a:rPr lang="vi-VN" sz="3200" dirty="0">
                <a:solidFill>
                  <a:srgbClr val="FF0000"/>
                </a:solidFill>
                <a:latin typeface="Calibri" panose="020F0502020204030204" pitchFamily="34" charset="0"/>
                <a:cs typeface="Calibri" panose="020F0502020204030204" pitchFamily="34" charset="0"/>
              </a:rPr>
              <a:t>Lần lượt từng bộ phận của cây </a:t>
            </a:r>
          </a:p>
          <a:p>
            <a:pPr marL="45720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Kết bài: </a:t>
            </a:r>
            <a:r>
              <a:rPr lang="vi-VN" sz="3200" dirty="0">
                <a:solidFill>
                  <a:srgbClr val="FF0000"/>
                </a:solidFill>
                <a:latin typeface="Calibri" panose="020F0502020204030204" pitchFamily="34" charset="0"/>
                <a:cs typeface="Calibri" panose="020F0502020204030204" pitchFamily="34" charset="0"/>
              </a:rPr>
              <a:t>Nêu ích lợi của cây ấn tượng đặc biệt hoặc tình cảm của người tả cây.</a:t>
            </a:r>
          </a:p>
        </p:txBody>
      </p:sp>
      <p:pic>
        <p:nvPicPr>
          <p:cNvPr id="7" name="Picture 6">
            <a:extLst>
              <a:ext uri="{FF2B5EF4-FFF2-40B4-BE49-F238E27FC236}">
                <a16:creationId xmlns:a16="http://schemas.microsoft.com/office/drawing/2014/main" id="{5E05AFBC-C7C1-A72B-7E71-A40940CDE7C8}"/>
              </a:ext>
            </a:extLst>
          </p:cNvPr>
          <p:cNvPicPr>
            <a:picLocks noChangeAspect="1"/>
          </p:cNvPicPr>
          <p:nvPr/>
        </p:nvPicPr>
        <p:blipFill>
          <a:blip r:embed="rId6"/>
          <a:stretch>
            <a:fillRect/>
          </a:stretch>
        </p:blipFill>
        <p:spPr>
          <a:xfrm>
            <a:off x="2297973" y="-676607"/>
            <a:ext cx="7968163" cy="2626542"/>
          </a:xfrm>
          <a:prstGeom prst="rect">
            <a:avLst/>
          </a:prstGeom>
        </p:spPr>
      </p:pic>
    </p:spTree>
    <p:custDataLst>
      <p:tags r:id="rId1"/>
    </p:custDataLst>
    <p:extLst>
      <p:ext uri="{BB962C8B-B14F-4D97-AF65-F5344CB8AC3E}">
        <p14:creationId xmlns:p14="http://schemas.microsoft.com/office/powerpoint/2010/main" val="1673131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0" y="-2866773"/>
            <a:ext cx="11665392" cy="9724773"/>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BCB386B0-4138-46D1-A551-53B33D78A055}"/>
              </a:ext>
            </a:extLst>
          </p:cNvPr>
          <p:cNvSpPr txBox="1"/>
          <p:nvPr/>
        </p:nvSpPr>
        <p:spPr>
          <a:xfrm>
            <a:off x="1675765" y="81280"/>
            <a:ext cx="9086850" cy="646331"/>
          </a:xfrm>
          <a:prstGeom prst="rect">
            <a:avLst/>
          </a:prstGeom>
          <a:noFill/>
        </p:spPr>
        <p:txBody>
          <a:bodyPr wrap="square" rtlCol="0">
            <a:spAutoFit/>
          </a:bodyPr>
          <a:lstStyle/>
          <a:p>
            <a:pPr lvl="0"/>
            <a:r>
              <a:rPr lang="en-US" sz="3600" b="1" dirty="0">
                <a:solidFill>
                  <a:srgbClr val="FF3399"/>
                </a:solidFill>
                <a:latin typeface="Cambria" panose="02040503050406030204" pitchFamily="18" charset="0"/>
                <a:ea typeface="Cambria" panose="02040503050406030204" pitchFamily="18" charset="0"/>
              </a:rPr>
              <a:t>1. </a:t>
            </a:r>
            <a:r>
              <a:rPr lang="vi-VN" sz="3600" b="1" dirty="0">
                <a:solidFill>
                  <a:srgbClr val="FF3399"/>
                </a:solidFill>
                <a:latin typeface="Cambria" panose="02040503050406030204" pitchFamily="18" charset="0"/>
                <a:ea typeface="Cambria" panose="02040503050406030204" pitchFamily="18" charset="0"/>
              </a:rPr>
              <a:t>Đọc bài văn dưới đây và trả lời câu hỏi.</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4854755-AA13-4437-9483-1C9B827D07AA}"/>
              </a:ext>
            </a:extLst>
          </p:cNvPr>
          <p:cNvSpPr txBox="1"/>
          <p:nvPr/>
        </p:nvSpPr>
        <p:spPr>
          <a:xfrm>
            <a:off x="152401" y="727611"/>
            <a:ext cx="8796654" cy="5693866"/>
          </a:xfrm>
          <a:prstGeom prst="rect">
            <a:avLst/>
          </a:prstGeom>
          <a:noFill/>
        </p:spPr>
        <p:txBody>
          <a:bodyPr wrap="square" rtlCol="0">
            <a:spAutoFit/>
          </a:bodyPr>
          <a:lstStyle/>
          <a:p>
            <a:pPr algn="ctr"/>
            <a:r>
              <a:rPr lang="en-US" sz="2400" b="1" dirty="0">
                <a:solidFill>
                  <a:srgbClr val="002060"/>
                </a:solidFill>
                <a:latin typeface="Cambria" panose="02040503050406030204" pitchFamily="18" charset="0"/>
                <a:ea typeface="Cambria" panose="02040503050406030204" pitchFamily="18" charset="0"/>
              </a:rPr>
              <a:t>CÂY CÀ CHUA</a:t>
            </a:r>
          </a:p>
          <a:p>
            <a:pPr algn="just"/>
            <a:r>
              <a:rPr lang="en-US" sz="1600" dirty="0">
                <a:solidFill>
                  <a:srgbClr val="002060"/>
                </a:solidFill>
                <a:latin typeface="Cambria" panose="02040503050406030204" pitchFamily="18" charset="0"/>
                <a:ea typeface="Cambria" panose="02040503050406030204" pitchFamily="18" charset="0"/>
              </a:rPr>
              <a:t>   </a:t>
            </a:r>
            <a:r>
              <a:rPr lang="en-US" sz="1600" dirty="0" smtClean="0">
                <a:solidFill>
                  <a:srgbClr val="002060"/>
                </a:solidFill>
                <a:latin typeface="Cambria" panose="02040503050406030204" pitchFamily="18" charset="0"/>
                <a:ea typeface="Cambria" panose="02040503050406030204" pitchFamily="18" charset="0"/>
              </a:rPr>
              <a:t>    </a:t>
            </a:r>
            <a:r>
              <a:rPr lang="vi-VN" sz="2000" dirty="0" smtClean="0">
                <a:solidFill>
                  <a:srgbClr val="002060"/>
                </a:solidFill>
                <a:latin typeface="Cambria" panose="02040503050406030204" pitchFamily="18" charset="0"/>
                <a:ea typeface="Cambria" panose="02040503050406030204" pitchFamily="18" charset="0"/>
              </a:rPr>
              <a:t>Khi </a:t>
            </a:r>
            <a:r>
              <a:rPr lang="vi-VN" sz="2000" dirty="0">
                <a:solidFill>
                  <a:srgbClr val="002060"/>
                </a:solidFill>
                <a:latin typeface="Cambria" panose="02040503050406030204" pitchFamily="18" charset="0"/>
                <a:ea typeface="Cambria" panose="02040503050406030204" pitchFamily="18" charset="0"/>
              </a:rPr>
              <a:t>những con chim sếu từ thượng nguồn sông Hồng bay dọc lòng sông xuôi về nam, đồng cà chua đã chín rộ. Ruộng cà chua đẹp từ lúc trồng cho đến khi thu hái. Dưới bàn tay vun bón, tưới tắm của dân làng, cà chua lớn lên trông thấy.</a:t>
            </a:r>
          </a:p>
          <a:p>
            <a:pPr algn="just"/>
            <a:r>
              <a:rPr lang="en-US" sz="2000" dirty="0">
                <a:solidFill>
                  <a:srgbClr val="002060"/>
                </a:solidFill>
                <a:latin typeface="Cambria" panose="02040503050406030204" pitchFamily="18" charset="0"/>
                <a:ea typeface="Cambria" panose="02040503050406030204" pitchFamily="18" charset="0"/>
              </a:rPr>
              <a:t>   </a:t>
            </a:r>
            <a:r>
              <a:rPr lang="en-US" sz="2000" dirty="0" smtClean="0">
                <a:solidFill>
                  <a:srgbClr val="002060"/>
                </a:solidFill>
                <a:latin typeface="Cambria" panose="02040503050406030204" pitchFamily="18" charset="0"/>
                <a:ea typeface="Cambria" panose="02040503050406030204" pitchFamily="18" charset="0"/>
              </a:rPr>
              <a:t>   </a:t>
            </a:r>
            <a:r>
              <a:rPr lang="vi-VN" sz="2000" dirty="0" smtClean="0">
                <a:solidFill>
                  <a:srgbClr val="002060"/>
                </a:solidFill>
                <a:latin typeface="Cambria" panose="02040503050406030204" pitchFamily="18" charset="0"/>
                <a:ea typeface="Cambria" panose="02040503050406030204" pitchFamily="18" charset="0"/>
              </a:rPr>
              <a:t>Cây </a:t>
            </a:r>
            <a:r>
              <a:rPr lang="vi-VN" sz="2000" dirty="0">
                <a:solidFill>
                  <a:srgbClr val="002060"/>
                </a:solidFill>
                <a:latin typeface="Cambria" panose="02040503050406030204" pitchFamily="18" charset="0"/>
                <a:ea typeface="Cambria" panose="02040503050406030204" pitchFamily="18" charset="0"/>
              </a:rPr>
              <a:t>cà chua vươn những ngọn, những tán toả hết sức mình. Những tầng lá như thảm đen, thêu màu xanh, phủ kín mặt ruộng. Rồi từ trong cái chăn hoa gấm xanh ấy bỗng hiện thêm những chùm hoa vàng xinh xắn. Hoa điểm xuyết từ gốc lên ngọn, hoa sai chi chít. Nắng gửi thêm màu đẹp trên hoa. Hoa như đàn bướm đồng nhỏ bạt ngàn chui rúc trong mọi tầng lá của vùng bãi bát ngát.</a:t>
            </a:r>
          </a:p>
          <a:p>
            <a:pPr algn="just"/>
            <a:r>
              <a:rPr lang="en-US" sz="2000" dirty="0">
                <a:solidFill>
                  <a:srgbClr val="002060"/>
                </a:solidFill>
                <a:latin typeface="Cambria" panose="02040503050406030204" pitchFamily="18" charset="0"/>
                <a:ea typeface="Cambria" panose="02040503050406030204" pitchFamily="18" charset="0"/>
              </a:rPr>
              <a:t>   </a:t>
            </a:r>
            <a:r>
              <a:rPr lang="en-US" sz="2000" dirty="0" smtClean="0">
                <a:solidFill>
                  <a:srgbClr val="002060"/>
                </a:solidFill>
                <a:latin typeface="Cambria" panose="02040503050406030204" pitchFamily="18" charset="0"/>
                <a:ea typeface="Cambria" panose="02040503050406030204" pitchFamily="18" charset="0"/>
              </a:rPr>
              <a:t>   </a:t>
            </a:r>
            <a:r>
              <a:rPr lang="vi-VN" sz="2000" dirty="0" smtClean="0">
                <a:solidFill>
                  <a:srgbClr val="002060"/>
                </a:solidFill>
                <a:latin typeface="Cambria" panose="02040503050406030204" pitchFamily="18" charset="0"/>
                <a:ea typeface="Cambria" panose="02040503050406030204" pitchFamily="18" charset="0"/>
              </a:rPr>
              <a:t>Thế </a:t>
            </a:r>
            <a:r>
              <a:rPr lang="vi-VN" sz="2000" dirty="0">
                <a:solidFill>
                  <a:srgbClr val="002060"/>
                </a:solidFill>
                <a:latin typeface="Cambria" panose="02040503050406030204" pitchFamily="18" charset="0"/>
                <a:ea typeface="Cambria" panose="02040503050406030204" pitchFamily="18" charset="0"/>
              </a:rPr>
              <a:t>rồi hoa biến đi để cây tạo ra những chùm quả nõn. Quả thầm lặng hiện ra mang đồng phục với cây mẹ. Quả xum xuê chi chít, quả lớn quả bé vui mắt như đàn gà mẹ đông con. Quả ở thân, quả leo nghịch ngợm lên ngọn. Nắng lại đến tạo vị thơm vị mát tụ dần trong quả. Mỗi quả cà chua chín là một mặt trời nhỏ, hiền dịu. Cà chua thắp đèn lồng trong lùm cây nhỏ bé, báo hiệu riêng gọi người đến hái.</a:t>
            </a:r>
          </a:p>
          <a:p>
            <a:pPr algn="just"/>
            <a:r>
              <a:rPr lang="en-US" sz="2000" dirty="0">
                <a:solidFill>
                  <a:srgbClr val="002060"/>
                </a:solidFill>
                <a:latin typeface="Cambria" panose="02040503050406030204" pitchFamily="18" charset="0"/>
                <a:ea typeface="Cambria" panose="02040503050406030204" pitchFamily="18" charset="0"/>
              </a:rPr>
              <a:t>   </a:t>
            </a:r>
            <a:r>
              <a:rPr lang="en-US" sz="2000" dirty="0" smtClean="0">
                <a:solidFill>
                  <a:srgbClr val="002060"/>
                </a:solidFill>
                <a:latin typeface="Cambria" panose="02040503050406030204" pitchFamily="18" charset="0"/>
                <a:ea typeface="Cambria" panose="02040503050406030204" pitchFamily="18" charset="0"/>
              </a:rPr>
              <a:t>    </a:t>
            </a:r>
            <a:r>
              <a:rPr lang="vi-VN" sz="2000" dirty="0" smtClean="0">
                <a:solidFill>
                  <a:srgbClr val="002060"/>
                </a:solidFill>
                <a:latin typeface="Cambria" panose="02040503050406030204" pitchFamily="18" charset="0"/>
                <a:ea typeface="Cambria" panose="02040503050406030204" pitchFamily="18" charset="0"/>
              </a:rPr>
              <a:t>Cà </a:t>
            </a:r>
            <a:r>
              <a:rPr lang="vi-VN" sz="2000" dirty="0">
                <a:solidFill>
                  <a:srgbClr val="002060"/>
                </a:solidFill>
                <a:latin typeface="Cambria" panose="02040503050406030204" pitchFamily="18" charset="0"/>
                <a:ea typeface="Cambria" panose="02040503050406030204" pitchFamily="18" charset="0"/>
              </a:rPr>
              <a:t>chua có mặt trong những bữa tiệc sang cho đến những bữa cơm đơn giản nấu vội vàng, cà chua còn là quà cho các trẻ em vùng đất bãi.</a:t>
            </a:r>
          </a:p>
          <a:p>
            <a:pPr algn="r"/>
            <a:r>
              <a:rPr lang="vi-VN" sz="2000" b="1" dirty="0">
                <a:solidFill>
                  <a:srgbClr val="FF0000"/>
                </a:solidFill>
                <a:latin typeface="Cambria" panose="02040503050406030204" pitchFamily="18" charset="0"/>
                <a:ea typeface="Cambria" panose="02040503050406030204" pitchFamily="18" charset="0"/>
              </a:rPr>
              <a:t>(Theo Ngô Văn Phú)</a:t>
            </a:r>
          </a:p>
        </p:txBody>
      </p:sp>
      <p:pic>
        <p:nvPicPr>
          <p:cNvPr id="6" name="Picture 5">
            <a:extLst>
              <a:ext uri="{FF2B5EF4-FFF2-40B4-BE49-F238E27FC236}">
                <a16:creationId xmlns:a16="http://schemas.microsoft.com/office/drawing/2014/main" id="{869E6034-15F5-BC06-0BA1-B45B17471826}"/>
              </a:ext>
            </a:extLst>
          </p:cNvPr>
          <p:cNvPicPr>
            <a:picLocks noChangeAspect="1"/>
          </p:cNvPicPr>
          <p:nvPr/>
        </p:nvPicPr>
        <p:blipFill>
          <a:blip r:embed="rId4"/>
          <a:stretch>
            <a:fillRect/>
          </a:stretch>
        </p:blipFill>
        <p:spPr>
          <a:xfrm>
            <a:off x="8949056" y="1562101"/>
            <a:ext cx="2732914" cy="3172460"/>
          </a:xfrm>
          <a:prstGeom prst="rect">
            <a:avLst/>
          </a:prstGeom>
        </p:spPr>
      </p:pic>
    </p:spTree>
    <p:custDataLst>
      <p:tags r:id="rId1"/>
    </p:custDataLst>
    <p:extLst>
      <p:ext uri="{BB962C8B-B14F-4D97-AF65-F5344CB8AC3E}">
        <p14:creationId xmlns:p14="http://schemas.microsoft.com/office/powerpoint/2010/main" val="237399452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942095" y="548419"/>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rPr>
              <a:t>a. </a:t>
            </a:r>
            <a:r>
              <a:rPr lang="en-US" sz="3200" dirty="0" err="1">
                <a:solidFill>
                  <a:srgbClr val="002060"/>
                </a:solidFill>
              </a:rPr>
              <a:t>Tìm</a:t>
            </a:r>
            <a:r>
              <a:rPr lang="en-US" sz="3200" dirty="0">
                <a:solidFill>
                  <a:srgbClr val="002060"/>
                </a:solidFill>
              </a:rPr>
              <a:t> </a:t>
            </a:r>
            <a:r>
              <a:rPr lang="en-US" sz="3200" dirty="0" err="1">
                <a:solidFill>
                  <a:srgbClr val="002060"/>
                </a:solidFill>
              </a:rPr>
              <a:t>phần</a:t>
            </a:r>
            <a:r>
              <a:rPr lang="en-US" sz="3200" dirty="0">
                <a:solidFill>
                  <a:srgbClr val="002060"/>
                </a:solidFill>
              </a:rPr>
              <a:t> </a:t>
            </a:r>
            <a:r>
              <a:rPr lang="en-US" sz="3200" dirty="0" err="1">
                <a:solidFill>
                  <a:srgbClr val="002060"/>
                </a:solidFill>
              </a:rPr>
              <a:t>mở</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thân</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nêu</a:t>
            </a:r>
            <a:r>
              <a:rPr lang="en-US" sz="3200" dirty="0">
                <a:solidFill>
                  <a:srgbClr val="002060"/>
                </a:solidFill>
              </a:rPr>
              <a:t> ý </a:t>
            </a:r>
            <a:r>
              <a:rPr lang="en-US" sz="3200" dirty="0" err="1">
                <a:solidFill>
                  <a:srgbClr val="002060"/>
                </a:solidFill>
              </a:rPr>
              <a:t>chính</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từng</a:t>
            </a:r>
            <a:r>
              <a:rPr lang="en-US" sz="3200" dirty="0">
                <a:solidFill>
                  <a:srgbClr val="002060"/>
                </a:solidFill>
              </a:rPr>
              <a:t> </a:t>
            </a:r>
            <a:r>
              <a:rPr lang="en-US" sz="3200" dirty="0" err="1">
                <a:solidFill>
                  <a:srgbClr val="002060"/>
                </a:solidFill>
              </a:rPr>
              <a:t>phần</a:t>
            </a:r>
            <a:r>
              <a:rPr lang="en-US" sz="3200" dirty="0">
                <a:solidFill>
                  <a:srgbClr val="002060"/>
                </a:solidFill>
              </a:rPr>
              <a:t>.</a:t>
            </a:r>
            <a:endParaRPr kumimoji="0" lang="en-US" sz="3200" b="0" i="0" u="none" strike="noStrike" kern="1200" cap="none" spc="0" normalizeH="0" baseline="0" noProof="0" dirty="0">
              <a:ln>
                <a:noFill/>
              </a:ln>
              <a:solidFill>
                <a:srgbClr val="002060"/>
              </a:solidFill>
              <a:effectLst/>
              <a:uLnTx/>
              <a:uFillTx/>
              <a:latin typeface="Calibri" panose="020F0502020204030204"/>
            </a:endParaRPr>
          </a:p>
        </p:txBody>
      </p:sp>
      <p:grpSp>
        <p:nvGrpSpPr>
          <p:cNvPr id="10" name="Group 9">
            <a:extLst>
              <a:ext uri="{FF2B5EF4-FFF2-40B4-BE49-F238E27FC236}">
                <a16:creationId xmlns:a16="http://schemas.microsoft.com/office/drawing/2014/main" id="{6D5121F9-4F74-D96E-18C4-5FCD8AAE889B}"/>
              </a:ext>
            </a:extLst>
          </p:cNvPr>
          <p:cNvGrpSpPr/>
          <p:nvPr/>
        </p:nvGrpSpPr>
        <p:grpSpPr>
          <a:xfrm>
            <a:off x="171450" y="2093166"/>
            <a:ext cx="2971800" cy="1250109"/>
            <a:chOff x="51502" y="449009"/>
            <a:chExt cx="3550365" cy="1593370"/>
          </a:xfrm>
        </p:grpSpPr>
        <p:pic>
          <p:nvPicPr>
            <p:cNvPr id="11" name="Picture 10">
              <a:extLst>
                <a:ext uri="{FF2B5EF4-FFF2-40B4-BE49-F238E27FC236}">
                  <a16:creationId xmlns:a16="http://schemas.microsoft.com/office/drawing/2014/main" id="{5C2F6CF4-F14E-6FE1-365F-97141BA46C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a:extLst>
                <a:ext uri="{FF2B5EF4-FFF2-40B4-BE49-F238E27FC236}">
                  <a16:creationId xmlns:a16="http://schemas.microsoft.com/office/drawing/2014/main" id="{8CF02548-0465-B960-004D-B2A5F4A8F99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a:extLst>
                <a:ext uri="{FF2B5EF4-FFF2-40B4-BE49-F238E27FC236}">
                  <a16:creationId xmlns:a16="http://schemas.microsoft.com/office/drawing/2014/main" id="{D9833A1C-D007-F1D0-C57E-51F11898F924}"/>
                </a:ext>
              </a:extLst>
            </p:cNvPr>
            <p:cNvSpPr txBox="1"/>
            <p:nvPr/>
          </p:nvSpPr>
          <p:spPr>
            <a:xfrm>
              <a:off x="1114719" y="832975"/>
              <a:ext cx="2487148"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Mở</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a:extLst>
              <a:ext uri="{FF2B5EF4-FFF2-40B4-BE49-F238E27FC236}">
                <a16:creationId xmlns:a16="http://schemas.microsoft.com/office/drawing/2014/main" id="{7F137BC1-99C2-22F8-05B0-72538A1BE6D7}"/>
              </a:ext>
            </a:extLst>
          </p:cNvPr>
          <p:cNvSpPr txBox="1"/>
          <p:nvPr/>
        </p:nvSpPr>
        <p:spPr>
          <a:xfrm>
            <a:off x="3105150" y="1885950"/>
            <a:ext cx="8515350" cy="1569660"/>
          </a:xfrm>
          <a:prstGeom prst="rect">
            <a:avLst/>
          </a:prstGeom>
          <a:noFill/>
        </p:spPr>
        <p:txBody>
          <a:bodyPr wrap="square" rtlCol="0">
            <a:spAutoFit/>
          </a:bodyP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Khi những con chim sếu từ thượng nguồn sông Hồng bay dọc lòng sông xuôi về nam, đồng cà chua đã chín rộ. Ruộng cà chua đẹp từ lúc trồng cho đến khi thu hái. Dưới bàn tay vun bón, tưới tắm của dân làng, cà chua lớn lên trông thấy.</a:t>
            </a:r>
          </a:p>
        </p:txBody>
      </p:sp>
      <p:sp>
        <p:nvSpPr>
          <p:cNvPr id="16" name="Arrow: Down 15">
            <a:extLst>
              <a:ext uri="{FF2B5EF4-FFF2-40B4-BE49-F238E27FC236}">
                <a16:creationId xmlns:a16="http://schemas.microsoft.com/office/drawing/2014/main" id="{8D6ADB4D-58D4-2793-82CC-3DD769A64896}"/>
              </a:ext>
            </a:extLst>
          </p:cNvPr>
          <p:cNvSpPr/>
          <p:nvPr/>
        </p:nvSpPr>
        <p:spPr>
          <a:xfrm>
            <a:off x="6648450" y="3448050"/>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9C18E31-3472-ED55-D66C-7C006963AAC9}"/>
              </a:ext>
            </a:extLst>
          </p:cNvPr>
          <p:cNvSpPr/>
          <p:nvPr/>
        </p:nvSpPr>
        <p:spPr>
          <a:xfrm>
            <a:off x="1781176" y="4520344"/>
            <a:ext cx="9801224" cy="1870931"/>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Giới thiệu bao quát về ruộng cà chua </a:t>
            </a:r>
            <a:r>
              <a:rPr lang="vi-VN" sz="2800" dirty="0">
                <a:solidFill>
                  <a:srgbClr val="002060"/>
                </a:solidFill>
                <a:latin typeface="Cambria" panose="02040503050406030204" pitchFamily="18" charset="0"/>
                <a:ea typeface="Cambria" panose="02040503050406030204" pitchFamily="18" charset="0"/>
              </a:rPr>
              <a:t>(nơi trồng, thời điểm cà chua chín), </a:t>
            </a:r>
            <a:r>
              <a:rPr lang="vi-VN" sz="2800" b="1" dirty="0">
                <a:solidFill>
                  <a:srgbClr val="002060"/>
                </a:solidFill>
                <a:latin typeface="Cambria" panose="02040503050406030204" pitchFamily="18" charset="0"/>
                <a:ea typeface="Cambria" panose="02040503050406030204" pitchFamily="18" charset="0"/>
              </a:rPr>
              <a:t>công lao người vun trồng </a:t>
            </a:r>
            <a:r>
              <a:rPr lang="vi-VN" sz="2800" dirty="0">
                <a:solidFill>
                  <a:srgbClr val="002060"/>
                </a:solidFill>
                <a:latin typeface="Cambria" panose="02040503050406030204" pitchFamily="18" charset="0"/>
                <a:ea typeface="Cambria" panose="02040503050406030204" pitchFamily="18" charset="0"/>
              </a:rPr>
              <a:t>(khiến cho cà chua lớn lên trông thấy), </a:t>
            </a:r>
            <a:r>
              <a:rPr lang="vi-VN" sz="2800" b="1" dirty="0">
                <a:solidFill>
                  <a:srgbClr val="002060"/>
                </a:solidFill>
                <a:latin typeface="Cambria" panose="02040503050406030204" pitchFamily="18" charset="0"/>
                <a:ea typeface="Cambria" panose="02040503050406030204" pitchFamily="18" charset="0"/>
              </a:rPr>
              <a:t>ấn tượng chung về ruộng cà chua </a:t>
            </a:r>
            <a:r>
              <a:rPr lang="vi-VN" sz="2800" dirty="0">
                <a:solidFill>
                  <a:srgbClr val="002060"/>
                </a:solidFill>
                <a:latin typeface="Cambria" panose="02040503050406030204" pitchFamily="18" charset="0"/>
                <a:ea typeface="Cambria" panose="02040503050406030204" pitchFamily="18" charset="0"/>
              </a:rPr>
              <a:t>(ruộng cà chua đẹp từ lúc trồng đến khi thu hái).</a:t>
            </a:r>
          </a:p>
        </p:txBody>
      </p:sp>
    </p:spTree>
    <p:custDataLst>
      <p:tags r:id="rId1"/>
    </p:custDataLst>
    <p:extLst>
      <p:ext uri="{BB962C8B-B14F-4D97-AF65-F5344CB8AC3E}">
        <p14:creationId xmlns:p14="http://schemas.microsoft.com/office/powerpoint/2010/main" val="213015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Tìm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mở</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thân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kết</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văn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trên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và</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nêu</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ý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chính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từng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grpSp>
        <p:nvGrpSpPr>
          <p:cNvPr id="10" name="Group 9">
            <a:extLst>
              <a:ext uri="{FF2B5EF4-FFF2-40B4-BE49-F238E27FC236}">
                <a16:creationId xmlns:a16="http://schemas.microsoft.com/office/drawing/2014/main" id="{6D5121F9-4F74-D96E-18C4-5FCD8AAE889B}"/>
              </a:ext>
            </a:extLst>
          </p:cNvPr>
          <p:cNvGrpSpPr/>
          <p:nvPr/>
        </p:nvGrpSpPr>
        <p:grpSpPr>
          <a:xfrm>
            <a:off x="-190500" y="2102691"/>
            <a:ext cx="3038475" cy="1250109"/>
            <a:chOff x="51502" y="449009"/>
            <a:chExt cx="3630021" cy="1593370"/>
          </a:xfrm>
        </p:grpSpPr>
        <p:pic>
          <p:nvPicPr>
            <p:cNvPr id="11" name="Picture 10">
              <a:extLst>
                <a:ext uri="{FF2B5EF4-FFF2-40B4-BE49-F238E27FC236}">
                  <a16:creationId xmlns:a16="http://schemas.microsoft.com/office/drawing/2014/main" id="{5C2F6CF4-F14E-6FE1-365F-97141BA46C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a:extLst>
                <a:ext uri="{FF2B5EF4-FFF2-40B4-BE49-F238E27FC236}">
                  <a16:creationId xmlns:a16="http://schemas.microsoft.com/office/drawing/2014/main" id="{8CF02548-0465-B960-004D-B2A5F4A8F99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a:extLst>
                <a:ext uri="{FF2B5EF4-FFF2-40B4-BE49-F238E27FC236}">
                  <a16:creationId xmlns:a16="http://schemas.microsoft.com/office/drawing/2014/main" id="{D9833A1C-D007-F1D0-C57E-51F11898F924}"/>
                </a:ext>
              </a:extLst>
            </p:cNvPr>
            <p:cNvSpPr txBox="1"/>
            <p:nvPr/>
          </p:nvSpPr>
          <p:spPr>
            <a:xfrm>
              <a:off x="921270" y="1002941"/>
              <a:ext cx="2760253"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Thân</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a:extLst>
              <a:ext uri="{FF2B5EF4-FFF2-40B4-BE49-F238E27FC236}">
                <a16:creationId xmlns:a16="http://schemas.microsoft.com/office/drawing/2014/main" id="{7F137BC1-99C2-22F8-05B0-72538A1BE6D7}"/>
              </a:ext>
            </a:extLst>
          </p:cNvPr>
          <p:cNvSpPr txBox="1"/>
          <p:nvPr/>
        </p:nvSpPr>
        <p:spPr>
          <a:xfrm>
            <a:off x="2857500" y="1323975"/>
            <a:ext cx="8991600" cy="3170099"/>
          </a:xfrm>
          <a:prstGeom prst="rect">
            <a:avLst/>
          </a:prstGeom>
          <a:noFill/>
        </p:spPr>
        <p:txBody>
          <a:bodyPr wrap="square" rtlCol="0">
            <a:spAutoFit/>
          </a:bodyPr>
          <a:lstStyle/>
          <a:p>
            <a:pPr lvl="0"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Cây cà chua vươn những ngọn, những tán toả hết sức mình. Những tầng lá như thảm đen, thêu màu xanh, phủ kín mặt ruộng. Rồi từ trong cái chăn hoa gấm xanh ấy bỗng hiện thêm những chùm hoa vàng xinh xắn. Hoa điểm xuyết từ gốc lên ngọn, hoa sai chi chít. Nắng gửi thêm màu đẹp trên hoa. Hoa như đàn bướm đồng nhỏ bạt ngàn chui rúc trong mọi tầng lá của vùng bãi bát ngát.</a:t>
            </a:r>
          </a:p>
          <a:p>
            <a:pPr lvl="0" algn="just"/>
            <a:r>
              <a:rPr lang="vi-VN" sz="2000" dirty="0">
                <a:solidFill>
                  <a:srgbClr val="002060"/>
                </a:solidFill>
                <a:latin typeface="Cambria" panose="02040503050406030204" pitchFamily="18" charset="0"/>
                <a:ea typeface="Cambria" panose="02040503050406030204" pitchFamily="18" charset="0"/>
              </a:rPr>
              <a:t>   Thế rồi hoa biến đi để cây tạo ra những chùm quả nõn. Quả thầm lặng hiện ra mang đồng phục với cây mẹ. Quả xum xuê chi chít, quả lớn quả bé vui mắt như đàn gà mẹ đông con. Quả ở thân, quả leo nghịch ngợm lên ngọn. Nắng lại đến tạo vị thơm vị mát tụ dần trong quả. Mỗi quả cà chua chín là một mặt trời nhỏ, hiền dịu. Cà chua thắp đèn lồng trong lùm cây nhỏ bé, báo hiệu riêng gọi người đến hái.</a:t>
            </a:r>
          </a:p>
        </p:txBody>
      </p:sp>
      <p:sp>
        <p:nvSpPr>
          <p:cNvPr id="16" name="Arrow: Down 15">
            <a:extLst>
              <a:ext uri="{FF2B5EF4-FFF2-40B4-BE49-F238E27FC236}">
                <a16:creationId xmlns:a16="http://schemas.microsoft.com/office/drawing/2014/main" id="{8D6ADB4D-58D4-2793-82CC-3DD769A64896}"/>
              </a:ext>
            </a:extLst>
          </p:cNvPr>
          <p:cNvSpPr/>
          <p:nvPr/>
        </p:nvSpPr>
        <p:spPr>
          <a:xfrm>
            <a:off x="6591300" y="4505325"/>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29C18E31-3472-ED55-D66C-7C006963AAC9}"/>
              </a:ext>
            </a:extLst>
          </p:cNvPr>
          <p:cNvSpPr/>
          <p:nvPr/>
        </p:nvSpPr>
        <p:spPr>
          <a:xfrm>
            <a:off x="2981325" y="5596669"/>
            <a:ext cx="7781925" cy="1175606"/>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err="1">
                <a:solidFill>
                  <a:srgbClr val="002060"/>
                </a:solidFill>
                <a:latin typeface="Cambria" panose="02040503050406030204" pitchFamily="18" charset="0"/>
                <a:ea typeface="Cambria" panose="02040503050406030204" pitchFamily="18" charset="0"/>
              </a:rPr>
              <a:t>Miêu</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tả</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đặc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điểm</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của</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cây</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cà</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chua</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theo</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các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thời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kì</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phát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triển</a:t>
            </a:r>
            <a:r>
              <a:rPr lang="en-US" sz="4000" dirty="0">
                <a:solidFill>
                  <a:srgbClr val="002060"/>
                </a:solidFill>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3256464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Tìm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mở</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thân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kết</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văn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trên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và</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nêu</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ý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chính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từng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grpSp>
        <p:nvGrpSpPr>
          <p:cNvPr id="10" name="Group 9">
            <a:extLst>
              <a:ext uri="{FF2B5EF4-FFF2-40B4-BE49-F238E27FC236}">
                <a16:creationId xmlns:a16="http://schemas.microsoft.com/office/drawing/2014/main" id="{6D5121F9-4F74-D96E-18C4-5FCD8AAE889B}"/>
              </a:ext>
            </a:extLst>
          </p:cNvPr>
          <p:cNvGrpSpPr/>
          <p:nvPr/>
        </p:nvGrpSpPr>
        <p:grpSpPr>
          <a:xfrm>
            <a:off x="-190500" y="2102691"/>
            <a:ext cx="3038475" cy="1250109"/>
            <a:chOff x="51502" y="449009"/>
            <a:chExt cx="3630021" cy="1593370"/>
          </a:xfrm>
        </p:grpSpPr>
        <p:pic>
          <p:nvPicPr>
            <p:cNvPr id="11" name="Picture 10">
              <a:extLst>
                <a:ext uri="{FF2B5EF4-FFF2-40B4-BE49-F238E27FC236}">
                  <a16:creationId xmlns:a16="http://schemas.microsoft.com/office/drawing/2014/main" id="{5C2F6CF4-F14E-6FE1-365F-97141BA46C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a:extLst>
                <a:ext uri="{FF2B5EF4-FFF2-40B4-BE49-F238E27FC236}">
                  <a16:creationId xmlns:a16="http://schemas.microsoft.com/office/drawing/2014/main" id="{8CF02548-0465-B960-004D-B2A5F4A8F99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a:extLst>
                <a:ext uri="{FF2B5EF4-FFF2-40B4-BE49-F238E27FC236}">
                  <a16:creationId xmlns:a16="http://schemas.microsoft.com/office/drawing/2014/main" id="{D9833A1C-D007-F1D0-C57E-51F11898F924}"/>
                </a:ext>
              </a:extLst>
            </p:cNvPr>
            <p:cNvSpPr txBox="1"/>
            <p:nvPr/>
          </p:nvSpPr>
          <p:spPr>
            <a:xfrm>
              <a:off x="921270" y="1002941"/>
              <a:ext cx="2760253"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Kết</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a:extLst>
              <a:ext uri="{FF2B5EF4-FFF2-40B4-BE49-F238E27FC236}">
                <a16:creationId xmlns:a16="http://schemas.microsoft.com/office/drawing/2014/main" id="{7F137BC1-99C2-22F8-05B0-72538A1BE6D7}"/>
              </a:ext>
            </a:extLst>
          </p:cNvPr>
          <p:cNvSpPr txBox="1"/>
          <p:nvPr/>
        </p:nvSpPr>
        <p:spPr>
          <a:xfrm>
            <a:off x="2809875" y="1876425"/>
            <a:ext cx="8991600" cy="1569660"/>
          </a:xfrm>
          <a:prstGeom prst="rect">
            <a:avLst/>
          </a:prstGeom>
          <a:noFill/>
        </p:spPr>
        <p:txBody>
          <a:bodyPr wrap="square" rtlCol="0">
            <a:spAutoFit/>
          </a:bodyPr>
          <a:lstStyle/>
          <a:p>
            <a:pPr lvl="0"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Cà chua có mặt trong những bữa tiệc sang cho đến những bữa cơm đơn giản nấu vội vàng, cà chua còn là quà cho các trẻ em vùng đất bãi.</a:t>
            </a:r>
          </a:p>
        </p:txBody>
      </p:sp>
      <p:sp>
        <p:nvSpPr>
          <p:cNvPr id="16" name="Arrow: Down 15">
            <a:extLst>
              <a:ext uri="{FF2B5EF4-FFF2-40B4-BE49-F238E27FC236}">
                <a16:creationId xmlns:a16="http://schemas.microsoft.com/office/drawing/2014/main" id="{8D6ADB4D-58D4-2793-82CC-3DD769A64896}"/>
              </a:ext>
            </a:extLst>
          </p:cNvPr>
          <p:cNvSpPr/>
          <p:nvPr/>
        </p:nvSpPr>
        <p:spPr>
          <a:xfrm>
            <a:off x="6496050" y="3648075"/>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29C18E31-3472-ED55-D66C-7C006963AAC9}"/>
              </a:ext>
            </a:extLst>
          </p:cNvPr>
          <p:cNvSpPr/>
          <p:nvPr/>
        </p:nvSpPr>
        <p:spPr>
          <a:xfrm>
            <a:off x="2114550" y="4729894"/>
            <a:ext cx="9544050" cy="1651856"/>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002060"/>
                </a:solidFill>
                <a:latin typeface="Cambria" panose="02040503050406030204" pitchFamily="18" charset="0"/>
                <a:ea typeface="Cambria" panose="02040503050406030204" pitchFamily="18" charset="0"/>
              </a:rPr>
              <a:t>Bày tỏ cảm nghĩ về quả cà chua </a:t>
            </a:r>
            <a:r>
              <a:rPr lang="vi-VN" sz="3600" dirty="0">
                <a:solidFill>
                  <a:srgbClr val="002060"/>
                </a:solidFill>
                <a:latin typeface="Cambria" panose="02040503050406030204" pitchFamily="18" charset="0"/>
                <a:ea typeface="Cambria" panose="02040503050406030204" pitchFamily="18" charset="0"/>
              </a:rPr>
              <a:t>(cà chua có mặt trong bữa ăn của mọi nhà, là thứ quà bình dị của trẻ em vùng đất bãi).</a:t>
            </a:r>
          </a:p>
        </p:txBody>
      </p:sp>
    </p:spTree>
    <p:custDataLst>
      <p:tags r:id="rId1"/>
    </p:custDataLst>
    <p:extLst>
      <p:ext uri="{BB962C8B-B14F-4D97-AF65-F5344CB8AC3E}">
        <p14:creationId xmlns:p14="http://schemas.microsoft.com/office/powerpoint/2010/main" val="3754468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927367" y="669661"/>
            <a:ext cx="10211680" cy="174435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libri" panose="020F0502020204030204"/>
              </a:rPr>
              <a:t>b. Trong phần thân bài, đặc điểm của cây cà chua được miêu tả theo trình tự nào?</a:t>
            </a:r>
            <a:endParaRPr kumimoji="0" lang="en-US" sz="4400" b="0" i="0" u="none" strike="noStrike" kern="1200" cap="none" spc="0" normalizeH="0" baseline="0" noProof="0" dirty="0">
              <a:ln>
                <a:noFill/>
              </a:ln>
              <a:solidFill>
                <a:srgbClr val="002060"/>
              </a:solidFill>
              <a:effectLst/>
              <a:uLnTx/>
              <a:uFillTx/>
              <a:latin typeface="Calibri" panose="020F0502020204030204"/>
            </a:endParaRPr>
          </a:p>
        </p:txBody>
      </p:sp>
      <p:sp>
        <p:nvSpPr>
          <p:cNvPr id="9" name="Rectangle: Rounded Corners 8">
            <a:extLst>
              <a:ext uri="{FF2B5EF4-FFF2-40B4-BE49-F238E27FC236}">
                <a16:creationId xmlns:a16="http://schemas.microsoft.com/office/drawing/2014/main" id="{C6B1D627-69B6-9BFA-6C08-F7DEEDFCE8ED}"/>
              </a:ext>
            </a:extLst>
          </p:cNvPr>
          <p:cNvSpPr/>
          <p:nvPr/>
        </p:nvSpPr>
        <p:spPr>
          <a:xfrm>
            <a:off x="780170" y="3144933"/>
            <a:ext cx="10506075" cy="2699607"/>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lnSpc>
                <a:spcPct val="120000"/>
              </a:lnSpc>
            </a:pPr>
            <a:r>
              <a:rPr lang="vi-VN" sz="4000" b="1" dirty="0">
                <a:solidFill>
                  <a:srgbClr val="FF0000"/>
                </a:solidFill>
                <a:latin typeface="Cambria" panose="02040503050406030204" pitchFamily="18" charset="0"/>
                <a:ea typeface="Cambria" panose="02040503050406030204" pitchFamily="18" charset="0"/>
              </a:rPr>
              <a:t>Cây cà chua được tả theo trình tự thời gian,  các thời kỳ sinh trưởng phát triển của cây, khi cây còn đang lớn</a:t>
            </a:r>
            <a:endParaRPr lang="en-US" sz="4000" b="1" dirty="0">
              <a:solidFill>
                <a:srgbClr val="FF000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408339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c. Sắp xếp các chi tiết dưới đây theo trình tự phát triển của cây cà chua.</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8443A57B-0AA1-11F2-CD8C-BB0074D0A91C}"/>
              </a:ext>
            </a:extLst>
          </p:cNvPr>
          <p:cNvSpPr/>
          <p:nvPr/>
        </p:nvSpPr>
        <p:spPr>
          <a:xfrm>
            <a:off x="666750" y="1695450"/>
            <a:ext cx="2143125" cy="838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vươn</a:t>
            </a:r>
            <a:r>
              <a:rPr lang="en-US" sz="3200" dirty="0">
                <a:solidFill>
                  <a:srgbClr val="002060"/>
                </a:solidFill>
              </a:rPr>
              <a:t> </a:t>
            </a:r>
            <a:r>
              <a:rPr lang="en-US" sz="3200" dirty="0" err="1">
                <a:solidFill>
                  <a:srgbClr val="002060"/>
                </a:solidFill>
              </a:rPr>
              <a:t>ngọn</a:t>
            </a:r>
            <a:endParaRPr lang="en-US" sz="3200" dirty="0">
              <a:solidFill>
                <a:srgbClr val="002060"/>
              </a:solidFill>
            </a:endParaRPr>
          </a:p>
        </p:txBody>
      </p:sp>
      <p:sp>
        <p:nvSpPr>
          <p:cNvPr id="5" name="Rectangle: Rounded Corners 4">
            <a:extLst>
              <a:ext uri="{FF2B5EF4-FFF2-40B4-BE49-F238E27FC236}">
                <a16:creationId xmlns:a16="http://schemas.microsoft.com/office/drawing/2014/main" id="{4C5CAB59-77C9-CD3F-B36E-197A2EC4397A}"/>
              </a:ext>
            </a:extLst>
          </p:cNvPr>
          <p:cNvSpPr/>
          <p:nvPr/>
        </p:nvSpPr>
        <p:spPr>
          <a:xfrm>
            <a:off x="3352800" y="1733550"/>
            <a:ext cx="1762125"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nở</a:t>
            </a:r>
            <a:r>
              <a:rPr lang="en-US" sz="3200" dirty="0">
                <a:solidFill>
                  <a:srgbClr val="002060"/>
                </a:solidFill>
              </a:rPr>
              <a:t> </a:t>
            </a:r>
            <a:r>
              <a:rPr lang="en-US" sz="3200" dirty="0" err="1">
                <a:solidFill>
                  <a:srgbClr val="002060"/>
                </a:solidFill>
              </a:rPr>
              <a:t>hoa</a:t>
            </a:r>
            <a:endParaRPr lang="en-US" sz="3200" dirty="0">
              <a:solidFill>
                <a:srgbClr val="002060"/>
              </a:solidFill>
            </a:endParaRPr>
          </a:p>
        </p:txBody>
      </p:sp>
      <p:sp>
        <p:nvSpPr>
          <p:cNvPr id="6" name="Rectangle: Rounded Corners 5">
            <a:extLst>
              <a:ext uri="{FF2B5EF4-FFF2-40B4-BE49-F238E27FC236}">
                <a16:creationId xmlns:a16="http://schemas.microsoft.com/office/drawing/2014/main" id="{66F8C11F-70D1-DADC-8F2C-F216B6863D9A}"/>
              </a:ext>
            </a:extLst>
          </p:cNvPr>
          <p:cNvSpPr/>
          <p:nvPr/>
        </p:nvSpPr>
        <p:spPr>
          <a:xfrm>
            <a:off x="5705475" y="1695450"/>
            <a:ext cx="1762125" cy="838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toả</a:t>
            </a:r>
            <a:r>
              <a:rPr lang="en-US" sz="3200" dirty="0">
                <a:solidFill>
                  <a:srgbClr val="002060"/>
                </a:solidFill>
              </a:rPr>
              <a:t> </a:t>
            </a:r>
            <a:r>
              <a:rPr lang="en-US" sz="3200" dirty="0" err="1">
                <a:solidFill>
                  <a:srgbClr val="002060"/>
                </a:solidFill>
              </a:rPr>
              <a:t>tán</a:t>
            </a:r>
            <a:endParaRPr lang="en-US" sz="3200" dirty="0">
              <a:solidFill>
                <a:srgbClr val="002060"/>
              </a:solidFill>
            </a:endParaRPr>
          </a:p>
        </p:txBody>
      </p:sp>
      <p:sp>
        <p:nvSpPr>
          <p:cNvPr id="7" name="Rectangle: Rounded Corners 6">
            <a:extLst>
              <a:ext uri="{FF2B5EF4-FFF2-40B4-BE49-F238E27FC236}">
                <a16:creationId xmlns:a16="http://schemas.microsoft.com/office/drawing/2014/main" id="{640193EA-63EE-E348-7AF2-5A5D8952AAB1}"/>
              </a:ext>
            </a:extLst>
          </p:cNvPr>
          <p:cNvSpPr/>
          <p:nvPr/>
        </p:nvSpPr>
        <p:spPr>
          <a:xfrm>
            <a:off x="7886700" y="1695450"/>
            <a:ext cx="1533525" cy="838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ra</a:t>
            </a:r>
            <a:r>
              <a:rPr lang="en-US" sz="3200" dirty="0">
                <a:solidFill>
                  <a:srgbClr val="002060"/>
                </a:solidFill>
              </a:rPr>
              <a:t> </a:t>
            </a:r>
            <a:r>
              <a:rPr lang="en-US" sz="3200" dirty="0" err="1">
                <a:solidFill>
                  <a:srgbClr val="002060"/>
                </a:solidFill>
              </a:rPr>
              <a:t>quả</a:t>
            </a:r>
            <a:endParaRPr lang="en-US" sz="3200" dirty="0">
              <a:solidFill>
                <a:srgbClr val="002060"/>
              </a:solidFill>
            </a:endParaRPr>
          </a:p>
        </p:txBody>
      </p:sp>
      <p:sp>
        <p:nvSpPr>
          <p:cNvPr id="8" name="Rectangle: Rounded Corners 7">
            <a:extLst>
              <a:ext uri="{FF2B5EF4-FFF2-40B4-BE49-F238E27FC236}">
                <a16:creationId xmlns:a16="http://schemas.microsoft.com/office/drawing/2014/main" id="{30ECEE78-7B43-BF28-6FBC-3790663C76E8}"/>
              </a:ext>
            </a:extLst>
          </p:cNvPr>
          <p:cNvSpPr/>
          <p:nvPr/>
        </p:nvSpPr>
        <p:spPr>
          <a:xfrm>
            <a:off x="9848850" y="1666875"/>
            <a:ext cx="1800225" cy="838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quả</a:t>
            </a:r>
            <a:r>
              <a:rPr lang="en-US" sz="3200" dirty="0">
                <a:solidFill>
                  <a:srgbClr val="002060"/>
                </a:solidFill>
              </a:rPr>
              <a:t> </a:t>
            </a:r>
            <a:r>
              <a:rPr lang="en-US" sz="3200" dirty="0" err="1">
                <a:solidFill>
                  <a:srgbClr val="002060"/>
                </a:solidFill>
              </a:rPr>
              <a:t>chín</a:t>
            </a:r>
            <a:endParaRPr lang="en-US" sz="3200" dirty="0">
              <a:solidFill>
                <a:srgbClr val="002060"/>
              </a:solidFill>
            </a:endParaRPr>
          </a:p>
        </p:txBody>
      </p:sp>
    </p:spTree>
    <p:custDataLst>
      <p:tags r:id="rId1"/>
    </p:custDataLst>
    <p:extLst>
      <p:ext uri="{BB962C8B-B14F-4D97-AF65-F5344CB8AC3E}">
        <p14:creationId xmlns:p14="http://schemas.microsoft.com/office/powerpoint/2010/main" val="2973310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875E-6 -3.33333E-6 L 1.875E-6 0.25 " pathEditMode="relative" rAng="0" ptsTypes="AA">
                                      <p:cBhvr>
                                        <p:cTn id="33" dur="2000" fill="hold"/>
                                        <p:tgtEl>
                                          <p:spTgt spid="3"/>
                                        </p:tgtEl>
                                        <p:attrNameLst>
                                          <p:attrName>ppt_x</p:attrName>
                                          <p:attrName>ppt_y</p:attrName>
                                        </p:attrNameLst>
                                      </p:cBhvr>
                                      <p:rCtr x="0" y="12500"/>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1" nodeType="clickEffect">
                                  <p:stCondLst>
                                    <p:cond delay="0"/>
                                  </p:stCondLst>
                                  <p:childTnLst>
                                    <p:animMotion origin="layout" path="M -4.375E-6 -3.33333E-6 L -0.20195 0.25139 " pathEditMode="relative" rAng="0" ptsTypes="AA">
                                      <p:cBhvr>
                                        <p:cTn id="37" dur="2000" fill="hold"/>
                                        <p:tgtEl>
                                          <p:spTgt spid="6"/>
                                        </p:tgtEl>
                                        <p:attrNameLst>
                                          <p:attrName>ppt_x</p:attrName>
                                          <p:attrName>ppt_y</p:attrName>
                                        </p:attrNameLst>
                                      </p:cBhvr>
                                      <p:rCtr x="-10104" y="12569"/>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1" nodeType="clickEffect">
                                  <p:stCondLst>
                                    <p:cond delay="0"/>
                                  </p:stCondLst>
                                  <p:childTnLst>
                                    <p:animMotion origin="layout" path="M 4.375E-6 1.11111E-6 L 0.15664 0.24722 " pathEditMode="relative" rAng="0" ptsTypes="AA">
                                      <p:cBhvr>
                                        <p:cTn id="41" dur="2000" fill="hold"/>
                                        <p:tgtEl>
                                          <p:spTgt spid="5"/>
                                        </p:tgtEl>
                                        <p:attrNameLst>
                                          <p:attrName>ppt_x</p:attrName>
                                          <p:attrName>ppt_y</p:attrName>
                                        </p:attrNameLst>
                                      </p:cBhvr>
                                      <p:rCtr x="7826" y="12361"/>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4.375E-6 -3.33333E-6 L -0.04571 0.25 " pathEditMode="relative" rAng="0" ptsTypes="AA">
                                      <p:cBhvr>
                                        <p:cTn id="45" dur="2000" fill="hold"/>
                                        <p:tgtEl>
                                          <p:spTgt spid="7"/>
                                        </p:tgtEl>
                                        <p:attrNameLst>
                                          <p:attrName>ppt_x</p:attrName>
                                          <p:attrName>ppt_y</p:attrName>
                                        </p:attrNameLst>
                                      </p:cBhvr>
                                      <p:rCtr x="-2292" y="12500"/>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6.25E-7 3.33333E-6 L -0.05273 0.25277 " pathEditMode="relative" rAng="0" ptsTypes="AA">
                                      <p:cBhvr>
                                        <p:cTn id="49" dur="2000" fill="hold"/>
                                        <p:tgtEl>
                                          <p:spTgt spid="8"/>
                                        </p:tgtEl>
                                        <p:attrNameLst>
                                          <p:attrName>ppt_x</p:attrName>
                                          <p:attrName>ppt_y</p:attrName>
                                        </p:attrNameLst>
                                      </p:cBhvr>
                                      <p:rCtr x="-2643" y="1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1023495" y="719224"/>
            <a:ext cx="10211680" cy="2085716"/>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latin typeface="Calibri" panose="020F0502020204030204"/>
              </a:rPr>
              <a:t>d. Trong bài văn, chi tiết nào cho thấy tác giả tả cây kết hợp với tả những sự vật có liên quan đến cây?</a:t>
            </a:r>
            <a:endParaRPr kumimoji="0" lang="en-US" sz="4000" b="0" i="0" u="none" strike="noStrike" kern="1200" cap="none" spc="0" normalizeH="0" baseline="0" noProof="0" dirty="0">
              <a:ln>
                <a:noFill/>
              </a:ln>
              <a:solidFill>
                <a:srgbClr val="002060"/>
              </a:solidFill>
              <a:effectLst/>
              <a:uLnTx/>
              <a:uFillTx/>
              <a:latin typeface="Calibri" panose="020F0502020204030204"/>
            </a:endParaRPr>
          </a:p>
        </p:txBody>
      </p:sp>
      <p:sp>
        <p:nvSpPr>
          <p:cNvPr id="9" name="Rectangle: Rounded Corners 8">
            <a:extLst>
              <a:ext uri="{FF2B5EF4-FFF2-40B4-BE49-F238E27FC236}">
                <a16:creationId xmlns:a16="http://schemas.microsoft.com/office/drawing/2014/main" id="{530F2022-426F-F3DE-5E4A-B09822F2B577}"/>
              </a:ext>
            </a:extLst>
          </p:cNvPr>
          <p:cNvSpPr/>
          <p:nvPr/>
        </p:nvSpPr>
        <p:spPr>
          <a:xfrm>
            <a:off x="890586" y="3226213"/>
            <a:ext cx="10477499" cy="3052031"/>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vi-VN" sz="3200" dirty="0">
                <a:effectLst/>
                <a:latin typeface="Cambria" panose="02040503050406030204" pitchFamily="18" charset="0"/>
                <a:ea typeface="Cambria" panose="02040503050406030204" pitchFamily="18" charset="0"/>
              </a:rPr>
              <a:t>Các chi tiết: </a:t>
            </a:r>
            <a:r>
              <a:rPr lang="vi-VN" sz="3200" b="1" i="1" dirty="0">
                <a:effectLst/>
                <a:latin typeface="Cambria" panose="02040503050406030204" pitchFamily="18" charset="0"/>
                <a:ea typeface="Cambria" panose="02040503050406030204" pitchFamily="18" charset="0"/>
              </a:rPr>
              <a:t>Nắng gửi thêm màu đẹp trên hoa;</a:t>
            </a:r>
            <a:r>
              <a:rPr lang="vi-VN" sz="3200" b="1" dirty="0">
                <a:effectLst/>
                <a:latin typeface="Cambria" panose="02040503050406030204" pitchFamily="18" charset="0"/>
                <a:ea typeface="Cambria" panose="02040503050406030204" pitchFamily="18" charset="0"/>
              </a:rPr>
              <a:t> </a:t>
            </a:r>
            <a:r>
              <a:rPr lang="vi-VN" sz="3200" b="1" i="1" dirty="0">
                <a:effectLst/>
                <a:latin typeface="Cambria" panose="02040503050406030204" pitchFamily="18" charset="0"/>
                <a:ea typeface="Cambria" panose="02040503050406030204" pitchFamily="18" charset="0"/>
              </a:rPr>
              <a:t>Nắng lại đến tạo vị thơm vị mát tụ dần trong quả.</a:t>
            </a:r>
            <a:endParaRPr lang="en-US" sz="3200" b="1" i="1"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effectLst/>
                <a:latin typeface="Cambria" panose="02040503050406030204" pitchFamily="18" charset="0"/>
                <a:ea typeface="Cambria" panose="02040503050406030204" pitchFamily="18" charset="0"/>
              </a:rPr>
              <a:t>Nắng là hiện tượng thiên nhiên có tác động đến cây cà chua nắng làm cho sắc hoa cà chua thêm đẹp. Nắng giúp cho quả c</a:t>
            </a:r>
            <a:r>
              <a:rPr lang="en-US" sz="3200" dirty="0">
                <a:latin typeface="Cambria" panose="02040503050406030204" pitchFamily="18" charset="0"/>
                <a:ea typeface="Cambria" panose="02040503050406030204" pitchFamily="18" charset="0"/>
              </a:rPr>
              <a:t>à</a:t>
            </a:r>
            <a:r>
              <a:rPr lang="vi-VN" sz="3200" dirty="0">
                <a:effectLst/>
                <a:latin typeface="Cambria" panose="02040503050406030204" pitchFamily="18" charset="0"/>
                <a:ea typeface="Cambria" panose="02040503050406030204" pitchFamily="18" charset="0"/>
              </a:rPr>
              <a:t> chua có vị thơm mát.</a:t>
            </a:r>
            <a:endParaRPr lang="en-US" sz="3200" dirty="0">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2790360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55E058C-DB2B-494C-AC16-9ED9D05B154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Կ\uFFFD{8075FA74-6F99-4896-A9B9-AF60649E70A0}&quot;,&quot;D:\\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3. Viet"/>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B3428F69-995D-4DB4-B058-8E929C44232F}:330"/>
</p:tagLst>
</file>

<file path=ppt/tags/tag11.xml><?xml version="1.0" encoding="utf-8"?>
<p:tagLst xmlns:a="http://schemas.openxmlformats.org/drawingml/2006/main" xmlns:r="http://schemas.openxmlformats.org/officeDocument/2006/relationships" xmlns:p="http://schemas.openxmlformats.org/presentationml/2006/main">
  <p:tag name="GENSWF_SLIDE_UID" val="{D76FF421-26D0-4EC0-BAB3-47422272721A}:321"/>
</p:tagLst>
</file>

<file path=ppt/tags/tag12.xml><?xml version="1.0" encoding="utf-8"?>
<p:tagLst xmlns:a="http://schemas.openxmlformats.org/drawingml/2006/main" xmlns:r="http://schemas.openxmlformats.org/officeDocument/2006/relationships" xmlns:p="http://schemas.openxmlformats.org/presentationml/2006/main">
  <p:tag name="GENSWF_SLIDE_UID" val="{8CF8AD71-482D-4610-A7D6-1721E5A11511}:331"/>
</p:tagLst>
</file>

<file path=ppt/tags/tag13.xml><?xml version="1.0" encoding="utf-8"?>
<p:tagLst xmlns:a="http://schemas.openxmlformats.org/drawingml/2006/main" xmlns:r="http://schemas.openxmlformats.org/officeDocument/2006/relationships" xmlns:p="http://schemas.openxmlformats.org/presentationml/2006/main">
  <p:tag name="GENSWF_SLIDE_UID" val="{F18AC6C4-CAE1-4240-B3C7-B40866D0FD8F}:324"/>
</p:tagLst>
</file>

<file path=ppt/tags/tag14.xml><?xml version="1.0" encoding="utf-8"?>
<p:tagLst xmlns:a="http://schemas.openxmlformats.org/drawingml/2006/main" xmlns:r="http://schemas.openxmlformats.org/officeDocument/2006/relationships" xmlns:p="http://schemas.openxmlformats.org/presentationml/2006/main">
  <p:tag name="GENSWF_SLIDE_UID" val="{B8E5EB37-A17F-40A2-AED8-9E5E5D272163}:301"/>
</p:tagLst>
</file>

<file path=ppt/tags/tag2.xml><?xml version="1.0" encoding="utf-8"?>
<p:tagLst xmlns:a="http://schemas.openxmlformats.org/drawingml/2006/main" xmlns:r="http://schemas.openxmlformats.org/officeDocument/2006/relationships" xmlns:p="http://schemas.openxmlformats.org/presentationml/2006/main">
  <p:tag name="GENSWF_SLIDE_UID" val="{B0E18185-9E3F-4B6B-90C4-A7C9C5C4E3B3}:4411"/>
</p:tagLst>
</file>

<file path=ppt/tags/tag3.xml><?xml version="1.0" encoding="utf-8"?>
<p:tagLst xmlns:a="http://schemas.openxmlformats.org/drawingml/2006/main" xmlns:r="http://schemas.openxmlformats.org/officeDocument/2006/relationships" xmlns:p="http://schemas.openxmlformats.org/presentationml/2006/main">
  <p:tag name="GENSWF_SLIDE_UID" val="{49D52766-4B31-42CE-A897-EFB2C5D40CBC}:317"/>
</p:tagLst>
</file>

<file path=ppt/tags/tag4.xml><?xml version="1.0" encoding="utf-8"?>
<p:tagLst xmlns:a="http://schemas.openxmlformats.org/drawingml/2006/main" xmlns:r="http://schemas.openxmlformats.org/officeDocument/2006/relationships" xmlns:p="http://schemas.openxmlformats.org/presentationml/2006/main">
  <p:tag name="GENSWF_SLIDE_UID" val="{B0D87426-5B8B-4830-B17E-286B4A131872}:308"/>
</p:tagLst>
</file>

<file path=ppt/tags/tag5.xml><?xml version="1.0" encoding="utf-8"?>
<p:tagLst xmlns:a="http://schemas.openxmlformats.org/drawingml/2006/main" xmlns:r="http://schemas.openxmlformats.org/officeDocument/2006/relationships" xmlns:p="http://schemas.openxmlformats.org/presentationml/2006/main">
  <p:tag name="GENSWF_SLIDE_UID" val="{549CDAD9-A3A7-464E-83AC-9D1523EAA59C}:309"/>
</p:tagLst>
</file>

<file path=ppt/tags/tag6.xml><?xml version="1.0" encoding="utf-8"?>
<p:tagLst xmlns:a="http://schemas.openxmlformats.org/drawingml/2006/main" xmlns:r="http://schemas.openxmlformats.org/officeDocument/2006/relationships" xmlns:p="http://schemas.openxmlformats.org/presentationml/2006/main">
  <p:tag name="GENSWF_SLIDE_UID" val="{8B5BBAE0-FBDF-4CB8-8058-CBF01ED07F29}:326"/>
</p:tagLst>
</file>

<file path=ppt/tags/tag7.xml><?xml version="1.0" encoding="utf-8"?>
<p:tagLst xmlns:a="http://schemas.openxmlformats.org/drawingml/2006/main" xmlns:r="http://schemas.openxmlformats.org/officeDocument/2006/relationships" xmlns:p="http://schemas.openxmlformats.org/presentationml/2006/main">
  <p:tag name="GENSWF_SLIDE_UID" val="{C954BE07-6A5B-4B29-AE9E-C4151C5E3F7A}:327"/>
</p:tagLst>
</file>

<file path=ppt/tags/tag8.xml><?xml version="1.0" encoding="utf-8"?>
<p:tagLst xmlns:a="http://schemas.openxmlformats.org/drawingml/2006/main" xmlns:r="http://schemas.openxmlformats.org/officeDocument/2006/relationships" xmlns:p="http://schemas.openxmlformats.org/presentationml/2006/main">
  <p:tag name="GENSWF_SLIDE_UID" val="{91D59E0A-DBC6-4455-983E-0CE279E8CC0A}:332"/>
</p:tagLst>
</file>

<file path=ppt/tags/tag9.xml><?xml version="1.0" encoding="utf-8"?>
<p:tagLst xmlns:a="http://schemas.openxmlformats.org/drawingml/2006/main" xmlns:r="http://schemas.openxmlformats.org/officeDocument/2006/relationships" xmlns:p="http://schemas.openxmlformats.org/presentationml/2006/main">
  <p:tag name="GENSWF_SLIDE_UID" val="{A15163DB-D734-4085-B8BB-A1F308298130}:329"/>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1202</Words>
  <Application>Microsoft Office PowerPoint</Application>
  <PresentationFormat>Widescreen</PresentationFormat>
  <Paragraphs>61</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Cambria</vt:lpstr>
      <vt:lpstr>等线</vt:lpstr>
      <vt:lpstr>Time nes New Roman</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 Viet</dc:title>
  <dc:creator>Thao Tran</dc:creator>
  <cp:lastModifiedBy>HaiPhong</cp:lastModifiedBy>
  <cp:revision>45</cp:revision>
  <dcterms:created xsi:type="dcterms:W3CDTF">2023-12-18T04:23:58Z</dcterms:created>
  <dcterms:modified xsi:type="dcterms:W3CDTF">2025-03-29T08:47:40Z</dcterms:modified>
</cp:coreProperties>
</file>