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B"/>
    <a:srgbClr val="82D2E9"/>
    <a:srgbClr val="FFD653"/>
    <a:srgbClr val="F15441"/>
    <a:srgbClr val="FFC000"/>
    <a:srgbClr val="F89D7E"/>
    <a:srgbClr val="FFF685"/>
    <a:srgbClr val="F06858"/>
    <a:srgbClr val="9BBB59"/>
    <a:srgbClr val="F8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0B35E-E25B-417F-93D2-EEEE6F5245C3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732C2-C38C-4D06-9BFA-F5F4E7F5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1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32C2-C38C-4D06-9BFA-F5F4E7F5A1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51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1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2.xml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3.xml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Relationship Id="rId6" Type="http://schemas.microsoft.com/office/2007/relationships/hdphoto" Target="../media/hdphoto7.wdp"/><Relationship Id="rId5" Type="http://schemas.openxmlformats.org/officeDocument/2006/relationships/image" Target="../media/image10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Môn: Toán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7350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vi-VN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3087" y="2644156"/>
            <a:ext cx="79100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280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59: PHÉP </a:t>
            </a:r>
            <a:r>
              <a:rPr lang="en-US" sz="2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CÔNG (KHÔNG NHỚ</a:t>
            </a:r>
            <a:r>
              <a:rPr lang="en-US" sz="280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) </a:t>
            </a:r>
          </a:p>
          <a:p>
            <a:pPr algn="ctr"/>
            <a:r>
              <a:rPr lang="en-US" sz="280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TRONG </a:t>
            </a:r>
            <a:r>
              <a:rPr lang="en-US" sz="2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PHẠM </a:t>
            </a:r>
            <a:r>
              <a:rPr lang="en-US" sz="280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VI 1000</a:t>
            </a:r>
          </a:p>
          <a:p>
            <a:pPr algn="ctr"/>
            <a:r>
              <a:rPr lang="en-US" sz="280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GV: Nguyễn Thị Hà</a:t>
            </a:r>
          </a:p>
          <a:p>
            <a:pPr algn="ctr"/>
            <a:r>
              <a:rPr lang="en-US" sz="280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Lớp 2A</a:t>
            </a:r>
            <a:endParaRPr lang="en-US" sz="28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588044"/>
            <a:ext cx="10172498" cy="1432363"/>
            <a:chOff x="1296327" y="1647588"/>
            <a:chExt cx="10172498" cy="1432363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960191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khu</a:t>
              </a:r>
              <a:r>
                <a:rPr lang="en-US" sz="2800" dirty="0"/>
                <a:t> </a:t>
              </a:r>
              <a:r>
                <a:rPr lang="en-US" sz="2800" dirty="0" err="1"/>
                <a:t>bảo</a:t>
              </a:r>
              <a:r>
                <a:rPr lang="en-US" sz="2800" dirty="0"/>
                <a:t> </a:t>
              </a:r>
              <a:r>
                <a:rPr lang="en-US" sz="2800" dirty="0" err="1"/>
                <a:t>tồn</a:t>
              </a:r>
              <a:r>
                <a:rPr lang="en-US" sz="2800" dirty="0"/>
                <a:t> </a:t>
              </a:r>
              <a:r>
                <a:rPr lang="en-US" sz="2800" dirty="0" err="1"/>
                <a:t>động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, </a:t>
              </a:r>
              <a:r>
                <a:rPr lang="en-US" sz="2800" dirty="0" err="1"/>
                <a:t>sư</a:t>
              </a:r>
              <a:r>
                <a:rPr lang="en-US" sz="2800" dirty="0"/>
                <a:t> </a:t>
              </a:r>
              <a:r>
                <a:rPr lang="en-US" sz="2800" dirty="0" err="1"/>
                <a:t>tử</a:t>
              </a:r>
              <a:r>
                <a:rPr lang="en-US" sz="2800" dirty="0"/>
                <a:t> con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107kg, </a:t>
              </a:r>
              <a:r>
                <a:rPr lang="en-US" sz="2800" dirty="0" err="1"/>
                <a:t>hổ</a:t>
              </a:r>
              <a:r>
                <a:rPr lang="en-US" sz="2800" dirty="0"/>
                <a:t> con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sư</a:t>
              </a:r>
              <a:r>
                <a:rPr lang="en-US" sz="2800" dirty="0"/>
                <a:t> </a:t>
              </a:r>
              <a:r>
                <a:rPr lang="en-US" sz="2800" dirty="0" err="1"/>
                <a:t>tử</a:t>
              </a:r>
              <a:r>
                <a:rPr lang="en-US" sz="2800" dirty="0"/>
                <a:t> con 32kg.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hổ</a:t>
              </a:r>
              <a:r>
                <a:rPr lang="en-US" sz="2800" dirty="0"/>
                <a:t> con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ki</a:t>
              </a:r>
              <a:r>
                <a:rPr lang="en-US" sz="2800" dirty="0"/>
                <a:t>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6"/>
          <a:stretch/>
        </p:blipFill>
        <p:spPr>
          <a:xfrm>
            <a:off x="4663440" y="1573890"/>
            <a:ext cx="5969726" cy="2933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107kg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?kg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037" y="2191743"/>
            <a:ext cx="4050195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con: 107kg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Hổ</a:t>
            </a:r>
            <a:r>
              <a:rPr lang="en-US" sz="2800" dirty="0"/>
              <a:t> con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32kg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Hổ</a:t>
            </a:r>
            <a:r>
              <a:rPr lang="en-US" sz="2800" dirty="0"/>
              <a:t> con: … 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8641" y="4373644"/>
            <a:ext cx="891610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Hổ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con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lô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-gam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107 + 32 = 139 (kg)</a:t>
            </a:r>
          </a:p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139kg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387215"/>
            <a:ext cx="10172498" cy="1815882"/>
            <a:chOff x="1296327" y="1446759"/>
            <a:chExt cx="10172498" cy="1815882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446759"/>
              <a:ext cx="960191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Đức</a:t>
              </a:r>
              <a:r>
                <a:rPr lang="en-US" sz="2800" dirty="0"/>
                <a:t> </a:t>
              </a:r>
              <a:r>
                <a:rPr lang="en-US" sz="2800" dirty="0" err="1"/>
                <a:t>vua</a:t>
              </a:r>
              <a:r>
                <a:rPr lang="en-US" sz="2800" dirty="0"/>
                <a:t> </a:t>
              </a:r>
              <a:r>
                <a:rPr lang="en-US" sz="2800" dirty="0" err="1"/>
                <a:t>trồng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vườn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hoàng</a:t>
              </a:r>
              <a:r>
                <a:rPr lang="en-US" sz="2800" dirty="0"/>
                <a:t> </a:t>
              </a:r>
              <a:r>
                <a:rPr lang="en-US" sz="2800" dirty="0" err="1"/>
                <a:t>hậu</a:t>
              </a:r>
              <a:r>
                <a:rPr lang="en-US" sz="2800" dirty="0"/>
                <a:t>,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424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.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trắng</a:t>
              </a:r>
              <a:r>
                <a:rPr lang="en-US" sz="2800" dirty="0"/>
                <a:t> </a:t>
              </a:r>
              <a:r>
                <a:rPr lang="en-US" sz="2800" dirty="0" err="1"/>
                <a:t>nhiều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120 </a:t>
              </a:r>
              <a:r>
                <a:rPr lang="en-US" sz="2800" dirty="0" err="1"/>
                <a:t>cây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trắng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107kg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?kg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1084" y="2264130"/>
            <a:ext cx="4869633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: 424 </a:t>
            </a:r>
            <a:r>
              <a:rPr lang="en-US" sz="2800" dirty="0" err="1"/>
              <a:t>cây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: 120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: ….? </a:t>
            </a:r>
            <a:r>
              <a:rPr lang="en-US" sz="2800" dirty="0" err="1"/>
              <a:t>cây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135085" y="4388305"/>
            <a:ext cx="5773784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hoa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hồng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trắng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424 + 120 = 544(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cây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544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cây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30" y="2115904"/>
            <a:ext cx="5334744" cy="225774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560320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89074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21977" y="1720336"/>
            <a:ext cx="10842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80606" y="2159947"/>
            <a:ext cx="2312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867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53769" y="1329327"/>
            <a:ext cx="8503682" cy="3562457"/>
            <a:chOff x="1553769" y="1329327"/>
            <a:chExt cx="8503682" cy="35624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769" y="1329327"/>
              <a:ext cx="8424066" cy="3562457"/>
            </a:xfrm>
            <a:prstGeom prst="roundRect">
              <a:avLst>
                <a:gd name="adj" fmla="val 45601"/>
              </a:avLst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417" b="87140" l="2326" r="98547">
                          <a14:backgroundMark x1="28101" y1="43681" x2="58043" y2="35033"/>
                          <a14:backgroundMark x1="31202" y1="69623" x2="64922" y2="616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49" b="12146"/>
            <a:stretch/>
          </p:blipFill>
          <p:spPr>
            <a:xfrm>
              <a:off x="1625215" y="1721251"/>
              <a:ext cx="8432236" cy="27786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0412034">
              <a:off x="3853542" y="1783952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481m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301693">
              <a:off x="7524207" y="1692539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513m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20676810">
              <a:off x="5237328" y="2711416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900m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3483" y="3705460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778m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21188550">
              <a:off x="7326673" y="3420472"/>
              <a:ext cx="932884" cy="493219"/>
            </a:xfrm>
            <a:custGeom>
              <a:avLst/>
              <a:gdLst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32884 w 932884"/>
                <a:gd name="connsiteY2" fmla="*/ 461665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02628 w 932884"/>
                <a:gd name="connsiteY2" fmla="*/ 434043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76420"/>
                <a:gd name="connsiteX1" fmla="*/ 932884 w 932884"/>
                <a:gd name="connsiteY1" fmla="*/ 0 h 476420"/>
                <a:gd name="connsiteX2" fmla="*/ 902628 w 932884"/>
                <a:gd name="connsiteY2" fmla="*/ 434043 h 476420"/>
                <a:gd name="connsiteX3" fmla="*/ 0 w 932884"/>
                <a:gd name="connsiteY3" fmla="*/ 461665 h 476420"/>
                <a:gd name="connsiteX4" fmla="*/ 0 w 932884"/>
                <a:gd name="connsiteY4" fmla="*/ 0 h 476420"/>
                <a:gd name="connsiteX0" fmla="*/ 0 w 932884"/>
                <a:gd name="connsiteY0" fmla="*/ 0 h 493219"/>
                <a:gd name="connsiteX1" fmla="*/ 932884 w 932884"/>
                <a:gd name="connsiteY1" fmla="*/ 0 h 493219"/>
                <a:gd name="connsiteX2" fmla="*/ 902628 w 932884"/>
                <a:gd name="connsiteY2" fmla="*/ 434043 h 493219"/>
                <a:gd name="connsiteX3" fmla="*/ 0 w 932884"/>
                <a:gd name="connsiteY3" fmla="*/ 461665 h 493219"/>
                <a:gd name="connsiteX4" fmla="*/ 0 w 932884"/>
                <a:gd name="connsiteY4" fmla="*/ 0 h 49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884" h="493219">
                  <a:moveTo>
                    <a:pt x="0" y="0"/>
                  </a:moveTo>
                  <a:lnTo>
                    <a:pt x="932884" y="0"/>
                  </a:lnTo>
                  <a:lnTo>
                    <a:pt x="902628" y="434043"/>
                  </a:lnTo>
                  <a:cubicBezTo>
                    <a:pt x="506689" y="515763"/>
                    <a:pt x="302283" y="500595"/>
                    <a:pt x="0" y="4616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ECFB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211m</a:t>
              </a:r>
              <a:endParaRPr lang="en-US" sz="2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83182" y="614170"/>
            <a:ext cx="9937367" cy="570588"/>
            <a:chOff x="1296327" y="1647588"/>
            <a:chExt cx="9937367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4" y="1694956"/>
              <a:ext cx="9366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dirty="0" err="1"/>
                <a:t>vị</a:t>
              </a:r>
              <a:r>
                <a:rPr lang="en-US" sz="2800" dirty="0"/>
                <a:t> </a:t>
              </a:r>
              <a:r>
                <a:rPr lang="en-US" sz="2800" dirty="0" err="1"/>
                <a:t>trí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hải</a:t>
              </a:r>
              <a:r>
                <a:rPr lang="en-US" sz="2800" dirty="0"/>
                <a:t> li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ba</a:t>
              </a:r>
              <a:r>
                <a:rPr lang="en-US" sz="2800" dirty="0"/>
                <a:t> </a:t>
              </a:r>
              <a:r>
                <a:rPr lang="en-US" sz="2800" dirty="0" err="1"/>
                <a:t>dòng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bơi</a:t>
              </a:r>
              <a:r>
                <a:rPr lang="en-US" sz="2800" dirty="0"/>
                <a:t>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tổ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2319" y="4159148"/>
            <a:ext cx="1122900" cy="523220"/>
            <a:chOff x="1999127" y="1726873"/>
            <a:chExt cx="1122900" cy="523220"/>
          </a:xfrm>
        </p:grpSpPr>
        <p:sp>
          <p:nvSpPr>
            <p:cNvPr id="12" name="Rounded Rectangle 11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 ?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82578" y="4977301"/>
            <a:ext cx="937638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chảy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         m.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chảy</a:t>
            </a:r>
            <a:r>
              <a:rPr lang="en-US" sz="2800" dirty="0"/>
              <a:t> qua </a:t>
            </a:r>
            <a:r>
              <a:rPr lang="en-US" sz="2800" dirty="0" err="1"/>
              <a:t>bãi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         m.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9348" y="5128124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73648" y="5160874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989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443532" y="5709078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57832" y="5771525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994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39817" y="1813423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989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4427" y="3667081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994</a:t>
            </a:r>
          </a:p>
        </p:txBody>
      </p:sp>
      <p:sp>
        <p:nvSpPr>
          <p:cNvPr id="28" name="Oval 27"/>
          <p:cNvSpPr/>
          <p:nvPr/>
        </p:nvSpPr>
        <p:spPr>
          <a:xfrm rot="20816137">
            <a:off x="4808328" y="2443717"/>
            <a:ext cx="1788264" cy="973221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850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24" grpId="0" animBg="1"/>
      <p:bldP spid="25" grpId="0" animBg="1"/>
      <p:bldP spid="26" grpId="0"/>
      <p:bldP spid="27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368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2" b="99150" l="8498" r="99015">
                        <a14:foregroundMark x1="25369" y1="96034" x2="34236" y2="94051"/>
                        <a14:foregroundMark x1="51232" y1="16147" x2="57266" y2="89802"/>
                        <a14:foregroundMark x1="41995" y1="59773" x2="46798" y2="81020"/>
                        <a14:foregroundMark x1="45690" y1="75071" x2="50862" y2="52125"/>
                        <a14:foregroundMark x1="72044" y1="45042" x2="96552" y2="51841"/>
                        <a14:foregroundMark x1="82759" y1="82153" x2="81773" y2="94618"/>
                        <a14:foregroundMark x1="79926" y1="94901" x2="85468" y2="96317"/>
                        <a14:foregroundMark x1="79433" y1="91501" x2="78571" y2="99150"/>
                        <a14:foregroundMark x1="84113" y1="68839" x2="90764" y2="988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9" t="7076"/>
          <a:stretch/>
        </p:blipFill>
        <p:spPr>
          <a:xfrm>
            <a:off x="2442753" y="2416624"/>
            <a:ext cx="6365845" cy="2785207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442754" y="1267093"/>
            <a:ext cx="2168436" cy="1214846"/>
          </a:xfrm>
          <a:prstGeom prst="wedgeEllipseCallout">
            <a:avLst>
              <a:gd name="adj1" fmla="val 6878"/>
              <a:gd name="adj2" fmla="val 603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1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264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068388" y="1071150"/>
            <a:ext cx="2168436" cy="1214846"/>
          </a:xfrm>
          <a:prstGeom prst="wedgeEllipseCallout">
            <a:avLst>
              <a:gd name="adj1" fmla="val -28062"/>
              <a:gd name="adj2" fmla="val 625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2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312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138160" y="1665510"/>
            <a:ext cx="2769142" cy="1214846"/>
          </a:xfrm>
          <a:prstGeom prst="wedgeEllipseCallout">
            <a:avLst>
              <a:gd name="adj1" fmla="val -58182"/>
              <a:gd name="adj2" fmla="val 6680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1190" y="5499463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264 + 312 =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67080"/>
              </p:ext>
            </p:extLst>
          </p:nvPr>
        </p:nvGraphicFramePr>
        <p:xfrm>
          <a:off x="945242" y="457200"/>
          <a:ext cx="4671786" cy="5956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xmlns="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xmlns="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xmlns="" val="4179061976"/>
                    </a:ext>
                  </a:extLst>
                </a:gridCol>
              </a:tblGrid>
              <a:tr h="5288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Trăm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Đơn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85631716"/>
                  </a:ext>
                </a:extLst>
              </a:tr>
              <a:tr h="21671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3109958"/>
                  </a:ext>
                </a:extLst>
              </a:tr>
              <a:tr h="32606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3005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108461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14042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1293029" y="3316084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9" name="Rectangle 218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6787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526" name="TextBox 525"/>
          <p:cNvSpPr txBox="1"/>
          <p:nvPr/>
        </p:nvSpPr>
        <p:spPr>
          <a:xfrm>
            <a:off x="924516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527" name="TextBox 526"/>
          <p:cNvSpPr txBox="1"/>
          <p:nvPr/>
        </p:nvSpPr>
        <p:spPr>
          <a:xfrm>
            <a:off x="955758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grpSp>
        <p:nvGrpSpPr>
          <p:cNvPr id="695" name="Group 694"/>
          <p:cNvGrpSpPr/>
          <p:nvPr/>
        </p:nvGrpSpPr>
        <p:grpSpPr>
          <a:xfrm>
            <a:off x="2822834" y="1604312"/>
            <a:ext cx="851817" cy="901548"/>
            <a:chOff x="2698531" y="1604312"/>
            <a:chExt cx="851817" cy="901548"/>
          </a:xfrm>
        </p:grpSpPr>
        <p:grpSp>
          <p:nvGrpSpPr>
            <p:cNvPr id="639" name="Group 638"/>
            <p:cNvGrpSpPr/>
            <p:nvPr/>
          </p:nvGrpSpPr>
          <p:grpSpPr>
            <a:xfrm>
              <a:off x="2698531" y="1604312"/>
              <a:ext cx="90155" cy="901548"/>
              <a:chOff x="7152671" y="1595686"/>
              <a:chExt cx="90155" cy="901548"/>
            </a:xfrm>
          </p:grpSpPr>
          <p:sp>
            <p:nvSpPr>
              <p:cNvPr id="629" name="Rectangle 62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Rectangle 62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Rectangle 63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Rectangle 63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Rectangle 63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Rectangle 63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Rectangle 63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Rectangle 63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Rectangle 63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4" name="Group 683"/>
            <p:cNvGrpSpPr/>
            <p:nvPr/>
          </p:nvGrpSpPr>
          <p:grpSpPr>
            <a:xfrm>
              <a:off x="3460193" y="1604312"/>
              <a:ext cx="90155" cy="901548"/>
              <a:chOff x="7152671" y="1595686"/>
              <a:chExt cx="90155" cy="901548"/>
            </a:xfrm>
          </p:grpSpPr>
          <p:sp>
            <p:nvSpPr>
              <p:cNvPr id="685" name="Rectangle 68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Rectangle 693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824133" y="1628140"/>
            <a:ext cx="90155" cy="538817"/>
            <a:chOff x="4824133" y="1628140"/>
            <a:chExt cx="90155" cy="53881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92724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207680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4824133" y="4334987"/>
            <a:ext cx="90155" cy="239709"/>
            <a:chOff x="4824133" y="1628140"/>
            <a:chExt cx="90155" cy="23970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264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312</a:t>
            </a: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789" name="TextBox 788"/>
          <p:cNvSpPr txBox="1"/>
          <p:nvPr/>
        </p:nvSpPr>
        <p:spPr>
          <a:xfrm>
            <a:off x="7133420" y="1537025"/>
            <a:ext cx="4423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6, </a:t>
            </a:r>
            <a:r>
              <a:rPr lang="en-US" sz="2800" dirty="0" err="1"/>
              <a:t>viết</a:t>
            </a:r>
            <a:r>
              <a:rPr lang="en-US" sz="2800" dirty="0"/>
              <a:t> 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6 </a:t>
            </a:r>
            <a:r>
              <a:rPr lang="en-US" sz="2800" dirty="0" err="1"/>
              <a:t>cộng</a:t>
            </a:r>
            <a:r>
              <a:rPr lang="en-US" sz="2800" dirty="0"/>
              <a:t> 1 </a:t>
            </a:r>
            <a:r>
              <a:rPr lang="en-US" sz="2800" dirty="0" err="1"/>
              <a:t>bằng</a:t>
            </a:r>
            <a:r>
              <a:rPr lang="en-US" sz="2800" dirty="0"/>
              <a:t> 7, </a:t>
            </a:r>
            <a:r>
              <a:rPr lang="en-US" sz="2800" dirty="0" err="1"/>
              <a:t>viết</a:t>
            </a:r>
            <a:r>
              <a:rPr lang="en-US" sz="2800" dirty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2 </a:t>
            </a:r>
            <a:r>
              <a:rPr lang="en-US" sz="2800" dirty="0" err="1"/>
              <a:t>cộng</a:t>
            </a:r>
            <a:r>
              <a:rPr lang="en-US" sz="2800" dirty="0"/>
              <a:t> 3 </a:t>
            </a:r>
            <a:r>
              <a:rPr lang="en-US" sz="2800" dirty="0" err="1"/>
              <a:t>bằng</a:t>
            </a:r>
            <a:r>
              <a:rPr lang="en-US" sz="2800" dirty="0"/>
              <a:t> 5, </a:t>
            </a:r>
            <a:r>
              <a:rPr lang="en-US" sz="2800" dirty="0" err="1"/>
              <a:t>viết</a:t>
            </a:r>
            <a:r>
              <a:rPr lang="en-US" sz="2800" dirty="0"/>
              <a:t> 5</a:t>
            </a:r>
          </a:p>
        </p:txBody>
      </p:sp>
      <p:grpSp>
        <p:nvGrpSpPr>
          <p:cNvPr id="792" name="Group 791"/>
          <p:cNvGrpSpPr/>
          <p:nvPr/>
        </p:nvGrpSpPr>
        <p:grpSpPr>
          <a:xfrm>
            <a:off x="6881370" y="4098709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264 + 312 = 576</a:t>
              </a: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05165"/>
            <a:chOff x="1566470" y="2095726"/>
            <a:chExt cx="1147790" cy="130516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05165"/>
              <a:chOff x="1697011" y="2095726"/>
              <a:chExt cx="1147790" cy="13051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351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703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204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815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60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598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907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558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875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460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231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375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622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37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923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  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691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997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837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929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460 + 231          375 + 622             800 + 37           923 + 6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954107"/>
            <a:chOff x="1296327" y="1631456"/>
            <a:chExt cx="823701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Mèo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hà</a:t>
              </a:r>
              <a:r>
                <a:rPr lang="en-US" sz="2800" dirty="0"/>
                <a:t> </a:t>
              </a:r>
              <a:r>
                <a:rPr lang="en-US" sz="2800" dirty="0" err="1"/>
                <a:t>mã</a:t>
              </a:r>
              <a:r>
                <a:rPr lang="en-US" sz="2800" dirty="0"/>
                <a:t> </a:t>
              </a:r>
              <a:r>
                <a:rPr lang="en-US" sz="2800" dirty="0" err="1"/>
                <a:t>vớt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những</a:t>
              </a:r>
              <a:r>
                <a:rPr lang="en-US" sz="2800" dirty="0"/>
                <a:t> </a:t>
              </a:r>
              <a:r>
                <a:rPr lang="en-US" sz="2800" dirty="0" err="1"/>
                <a:t>hòm</a:t>
              </a:r>
              <a:r>
                <a:rPr lang="en-US" sz="2800" dirty="0"/>
                <a:t> </a:t>
              </a:r>
              <a:r>
                <a:rPr lang="en-US" sz="2800" dirty="0" err="1"/>
                <a:t>đựng</a:t>
              </a:r>
              <a:r>
                <a:rPr lang="en-US" sz="2800" dirty="0"/>
                <a:t> </a:t>
              </a:r>
              <a:r>
                <a:rPr lang="en-US" sz="2800" dirty="0" err="1"/>
                <a:t>ngọc</a:t>
              </a:r>
              <a:r>
                <a:rPr lang="en-US" sz="2800" dirty="0"/>
                <a:t> </a:t>
              </a:r>
              <a:r>
                <a:rPr lang="en-US" sz="2800" dirty="0" err="1"/>
                <a:t>trai</a:t>
              </a:r>
              <a:r>
                <a:rPr lang="en-US" sz="2800" dirty="0"/>
                <a:t>.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ngọc</a:t>
              </a:r>
              <a:r>
                <a:rPr lang="en-US" sz="2800" dirty="0"/>
                <a:t> </a:t>
              </a:r>
              <a:r>
                <a:rPr lang="en-US" sz="2800" dirty="0" err="1"/>
                <a:t>trai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trên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hòm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r="24170" b="3277"/>
          <a:stretch/>
        </p:blipFill>
        <p:spPr>
          <a:xfrm>
            <a:off x="812800" y="1677197"/>
            <a:ext cx="5245100" cy="450770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r="35676"/>
          <a:stretch/>
        </p:blipFill>
        <p:spPr>
          <a:xfrm>
            <a:off x="2487642" y="5522552"/>
            <a:ext cx="695465" cy="66234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920"/>
          <a:stretch/>
        </p:blipFill>
        <p:spPr>
          <a:xfrm>
            <a:off x="1511981" y="5513748"/>
            <a:ext cx="743992" cy="67115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27" r="1565"/>
          <a:stretch/>
        </p:blipFill>
        <p:spPr>
          <a:xfrm>
            <a:off x="3225887" y="5559444"/>
            <a:ext cx="773088" cy="69231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78" b="94444" l="2804" r="89720">
                        <a14:foregroundMark x1="44860" y1="18889" x2="70093" y2="23333"/>
                        <a14:foregroundMark x1="67290" y1="22222" x2="74766" y2="25556"/>
                        <a14:foregroundMark x1="73832" y1="25556" x2="79439" y2="28889"/>
                        <a14:foregroundMark x1="64486" y1="21111" x2="55140" y2="17778"/>
                        <a14:foregroundMark x1="54206" y1="17778" x2="39252" y2="16667"/>
                        <a14:foregroundMark x1="39252" y1="16667" x2="33645" y2="16667"/>
                        <a14:foregroundMark x1="31776" y1="17778" x2="21495" y2="21111"/>
                        <a14:foregroundMark x1="21495" y1="22222" x2="15888" y2="26667"/>
                        <a14:foregroundMark x1="14953" y1="27778" x2="10280" y2="34444"/>
                        <a14:foregroundMark x1="10280" y1="35556" x2="7477" y2="46667"/>
                        <a14:foregroundMark x1="9346" y1="54444" x2="18692" y2="81111"/>
                        <a14:foregroundMark x1="17757" y1="81111" x2="27103" y2="84444"/>
                        <a14:foregroundMark x1="27103" y1="84444" x2="40187" y2="86667"/>
                        <a14:foregroundMark x1="40187" y1="86667" x2="52336" y2="87778"/>
                        <a14:foregroundMark x1="52336" y1="87778" x2="57009" y2="85556"/>
                        <a14:foregroundMark x1="57009" y1="85556" x2="79439" y2="76667"/>
                        <a14:foregroundMark x1="84112" y1="40000" x2="81308" y2="73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25" y="4997547"/>
            <a:ext cx="827335" cy="69589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444862" y="3390900"/>
            <a:ext cx="969914" cy="230253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76400" y="3390900"/>
            <a:ext cx="2322575" cy="1850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929819" y="3098800"/>
            <a:ext cx="911906" cy="25946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17914" y="3517900"/>
            <a:ext cx="3087486" cy="217553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801068" y="1959740"/>
            <a:ext cx="1122900" cy="523220"/>
            <a:chOff x="1999127" y="1726873"/>
            <a:chExt cx="1122900" cy="523220"/>
          </a:xfrm>
        </p:grpSpPr>
        <p:sp>
          <p:nvSpPr>
            <p:cNvPr id="27" name="Rounded Rectangle 26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 ?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246789" y="2436793"/>
            <a:ext cx="51304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vớt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 ?  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ngọc</a:t>
            </a:r>
            <a:r>
              <a:rPr lang="en-US" sz="2800" dirty="0"/>
              <a:t> </a:t>
            </a:r>
            <a:r>
              <a:rPr lang="en-US" sz="2800" dirty="0" err="1"/>
              <a:t>trai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hà</a:t>
            </a:r>
            <a:r>
              <a:rPr lang="en-US" sz="2800" dirty="0"/>
              <a:t> </a:t>
            </a:r>
            <a:r>
              <a:rPr lang="en-US" sz="2800" dirty="0" err="1"/>
              <a:t>mã</a:t>
            </a:r>
            <a:r>
              <a:rPr lang="en-US" sz="2800" dirty="0"/>
              <a:t> </a:t>
            </a:r>
            <a:r>
              <a:rPr lang="en-US" sz="2800" dirty="0" err="1"/>
              <a:t>vớt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?   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ngọc</a:t>
            </a:r>
            <a:r>
              <a:rPr lang="en-US" sz="2800" dirty="0"/>
              <a:t> </a:t>
            </a:r>
            <a:r>
              <a:rPr lang="en-US" sz="2800" dirty="0" err="1"/>
              <a:t>trai</a:t>
            </a:r>
            <a:r>
              <a:rPr lang="en-US" sz="2800" dirty="0"/>
              <a:t>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01068" y="3206206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293084" y="4484707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15368" y="3245307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478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29434" y="4516768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457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18347 -0.2127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-106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07617 -0.296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481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2444 -0.3064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-153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07552 -0.31273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1564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326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253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261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55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643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 50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579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787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326 + 253           432 + 261           732 + 55          643 + 50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3182" y="614170"/>
            <a:ext cx="6039918" cy="570588"/>
            <a:chOff x="1296327" y="1647588"/>
            <a:chExt cx="603991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kết</a:t>
              </a:r>
              <a:r>
                <a:rPr lang="en-US" sz="2800" dirty="0"/>
                <a:t>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6884" y="1201780"/>
            <a:ext cx="2322008" cy="2645217"/>
            <a:chOff x="1745116" y="1502228"/>
            <a:chExt cx="2322008" cy="2645217"/>
          </a:xfrm>
        </p:grpSpPr>
        <p:grpSp>
          <p:nvGrpSpPr>
            <p:cNvPr id="9" name="Group 8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7" name="Picture 6" descr="Screen Clippi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879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91596" y="1188718"/>
            <a:ext cx="2322008" cy="2645217"/>
            <a:chOff x="1745116" y="1502228"/>
            <a:chExt cx="2322008" cy="2645217"/>
          </a:xfrm>
        </p:grpSpPr>
        <p:grpSp>
          <p:nvGrpSpPr>
            <p:cNvPr id="13" name="Group 1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15" name="Picture 14" descr="Screen Clippi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16" name="Rounded Rectangle 1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879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17678" y="1188718"/>
            <a:ext cx="2322008" cy="2645217"/>
            <a:chOff x="1745116" y="1502228"/>
            <a:chExt cx="2322008" cy="2645217"/>
          </a:xfrm>
        </p:grpSpPr>
        <p:grpSp>
          <p:nvGrpSpPr>
            <p:cNvPr id="18" name="Group 17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0" name="Picture 19" descr="Screen Clippi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1" name="Rounded Rectangle 20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890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69442" y="1188718"/>
            <a:ext cx="2322008" cy="2645217"/>
            <a:chOff x="1745116" y="1502228"/>
            <a:chExt cx="2322008" cy="2645217"/>
          </a:xfrm>
        </p:grpSpPr>
        <p:grpSp>
          <p:nvGrpSpPr>
            <p:cNvPr id="23" name="Group 2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5" name="Picture 24" descr="Screen Clippi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6" name="Rounded Rectangle 2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890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71609" y="5363282"/>
            <a:ext cx="2608558" cy="1104466"/>
            <a:chOff x="1158546" y="4141360"/>
            <a:chExt cx="2837380" cy="1201349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658kg + 234kg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65057" y="4401719"/>
            <a:ext cx="2608558" cy="1104466"/>
            <a:chOff x="1158546" y="4141360"/>
            <a:chExt cx="2837380" cy="1201349"/>
          </a:xfrm>
        </p:grpSpPr>
        <p:pic>
          <p:nvPicPr>
            <p:cNvPr id="30" name="Picture 29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130kg + 850kg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85742" y="5363282"/>
            <a:ext cx="2608558" cy="1104466"/>
            <a:chOff x="1158546" y="4141360"/>
            <a:chExt cx="2837380" cy="1201349"/>
          </a:xfrm>
        </p:grpSpPr>
        <p:pic>
          <p:nvPicPr>
            <p:cNvPr id="33" name="Picture 32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234kg + 645kg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48670" y="4387988"/>
            <a:ext cx="2608558" cy="1104466"/>
            <a:chOff x="1158546" y="4141360"/>
            <a:chExt cx="2837380" cy="1201349"/>
          </a:xfrm>
        </p:grpSpPr>
        <p:pic>
          <p:nvPicPr>
            <p:cNvPr id="36" name="Picture 35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850kg + 130kg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V="1">
            <a:off x="4823870" y="3733615"/>
            <a:ext cx="2412953" cy="79919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1502229" y="3735977"/>
            <a:ext cx="5333686" cy="1737360"/>
          </a:xfrm>
          <a:custGeom>
            <a:avLst/>
            <a:gdLst>
              <a:gd name="connsiteX0" fmla="*/ 5303520 w 5333686"/>
              <a:gd name="connsiteY0" fmla="*/ 1737360 h 1737360"/>
              <a:gd name="connsiteX1" fmla="*/ 5303520 w 5333686"/>
              <a:gd name="connsiteY1" fmla="*/ 1188720 h 1737360"/>
              <a:gd name="connsiteX2" fmla="*/ 4990011 w 5333686"/>
              <a:gd name="connsiteY2" fmla="*/ 522514 h 1737360"/>
              <a:gd name="connsiteX3" fmla="*/ 3540034 w 5333686"/>
              <a:gd name="connsiteY3" fmla="*/ 274320 h 1737360"/>
              <a:gd name="connsiteX4" fmla="*/ 1698171 w 5333686"/>
              <a:gd name="connsiteY4" fmla="*/ 248194 h 1737360"/>
              <a:gd name="connsiteX5" fmla="*/ 666205 w 5333686"/>
              <a:gd name="connsiteY5" fmla="*/ 274320 h 1737360"/>
              <a:gd name="connsiteX6" fmla="*/ 117565 w 5333686"/>
              <a:gd name="connsiteY6" fmla="*/ 104503 h 1737360"/>
              <a:gd name="connsiteX7" fmla="*/ 0 w 5333686"/>
              <a:gd name="connsiteY7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3686" h="1737360">
                <a:moveTo>
                  <a:pt x="5303520" y="1737360"/>
                </a:moveTo>
                <a:cubicBezTo>
                  <a:pt x="5329645" y="1564277"/>
                  <a:pt x="5355771" y="1391194"/>
                  <a:pt x="5303520" y="1188720"/>
                </a:cubicBezTo>
                <a:cubicBezTo>
                  <a:pt x="5251269" y="986246"/>
                  <a:pt x="5283925" y="674914"/>
                  <a:pt x="4990011" y="522514"/>
                </a:cubicBezTo>
                <a:cubicBezTo>
                  <a:pt x="4696097" y="370114"/>
                  <a:pt x="4088674" y="320040"/>
                  <a:pt x="3540034" y="274320"/>
                </a:cubicBezTo>
                <a:cubicBezTo>
                  <a:pt x="2991394" y="228600"/>
                  <a:pt x="2177142" y="248194"/>
                  <a:pt x="1698171" y="248194"/>
                </a:cubicBezTo>
                <a:cubicBezTo>
                  <a:pt x="1219200" y="248194"/>
                  <a:pt x="929639" y="298268"/>
                  <a:pt x="666205" y="274320"/>
                </a:cubicBezTo>
                <a:cubicBezTo>
                  <a:pt x="402771" y="250372"/>
                  <a:pt x="228599" y="150223"/>
                  <a:pt x="117565" y="104503"/>
                </a:cubicBezTo>
                <a:cubicBezTo>
                  <a:pt x="6531" y="58783"/>
                  <a:pt x="3265" y="29391"/>
                  <a:pt x="0" y="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endCxn id="24" idx="2"/>
          </p:cNvCxnSpPr>
          <p:nvPr/>
        </p:nvCxnSpPr>
        <p:spPr>
          <a:xfrm flipV="1">
            <a:off x="8921801" y="3720553"/>
            <a:ext cx="991149" cy="79454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308598" y="3718955"/>
            <a:ext cx="1979837" cy="181484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03588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345400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39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16967 -0.220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1104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4319 -0.2226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113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0351 -0.080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-402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07734 -0.0805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A0CF797-401B-49FA-9546-5FD2FCDAB15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{D234E8E4-0EC1-41A7-BA04-A50D91F55142}&quot;,&quot;D:\\PAPOI GỬI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59 - Phép cộng (không nhớ) trong phạm vi 10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25C2B8-F994-401C-93C2-92B2372139F4}:3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C94813-2B3E-4C9D-A914-A83FBD287993}:3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77FEA8-8CA2-4848-B934-53E0F007051F}:3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E5BB86-474B-4231-A48C-549180D80E9D}:3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7D607F-A2E1-4538-B55C-6D0B2D128E7D}:30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E71B22-F1EC-4D06-8BC4-B2FE6472ECA4}:30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A05DD4-3552-43C6-80BC-6DAA5753A1E9}:3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D683EB-BF3F-45C9-8F49-01A1EA48F4A6}:30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FD0DF5-89F7-474F-82FD-BC3C4DAE50B2}: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4B4D16-E4BE-45C8-876A-605C9ACB0BD3}:30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D139FC-C0C9-485C-AF82-E7AE300A37AB}:3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1D35F9-E24B-4BFF-B477-3149DD57DEA8}:31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490</Words>
  <Application>Microsoft Office PowerPoint</Application>
  <PresentationFormat>Widescreen</PresentationFormat>
  <Paragraphs>148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Bai59 - Phép cộng (không nhớ) trong phạm vi 1000</dc:title>
  <dc:creator>Phạm Thanh Hằng (ADAS – GV)</dc:creator>
  <cp:lastModifiedBy>STD_NHA</cp:lastModifiedBy>
  <cp:revision>124</cp:revision>
  <dcterms:created xsi:type="dcterms:W3CDTF">2021-06-02T01:34:28Z</dcterms:created>
  <dcterms:modified xsi:type="dcterms:W3CDTF">2025-03-30T12:25:26Z</dcterms:modified>
</cp:coreProperties>
</file>