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32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ookie" panose="020B0604020202020204" charset="0"/>
      <p:regular r:id="rId12"/>
    </p:embeddedFont>
  </p:embeddedFontLst>
  <p:custDataLst>
    <p:tags r:id="rId1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6385938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79446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2206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3133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2682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9222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7504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481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6910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0151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B5044254-DE52-4029-B43E-ACD26C567FBA}"/>
              </a:ext>
            </a:extLst>
          </p:cNvPr>
          <p:cNvGrpSpPr/>
          <p:nvPr/>
        </p:nvGrpSpPr>
        <p:grpSpPr>
          <a:xfrm>
            <a:off x="1137602" y="223582"/>
            <a:ext cx="2190751" cy="980661"/>
            <a:chOff x="1523998" y="0"/>
            <a:chExt cx="2190751" cy="980661"/>
          </a:xfrm>
        </p:grpSpPr>
        <p:grpSp>
          <p:nvGrpSpPr>
            <p:cNvPr id="3" name="Group 2">
              <a:extLst>
                <a:ext uri="{FF2B5EF4-FFF2-40B4-BE49-F238E27FC236}">
                  <a16:creationId xmlns:a16="http://schemas.microsoft.com/office/drawing/2014/main" xmlns="" id="{B2407F96-D165-408B-8186-033E4D2C4D5C}"/>
                </a:ext>
              </a:extLst>
            </p:cNvPr>
            <p:cNvGrpSpPr/>
            <p:nvPr/>
          </p:nvGrpSpPr>
          <p:grpSpPr>
            <a:xfrm>
              <a:off x="1523998" y="0"/>
              <a:ext cx="2190751" cy="980661"/>
              <a:chOff x="1523999" y="0"/>
              <a:chExt cx="1285462" cy="1828800"/>
            </a:xfrm>
          </p:grpSpPr>
          <p:sp>
            <p:nvSpPr>
              <p:cNvPr id="5" name="Rectangle: Top Corners Rounded 1">
                <a:extLst>
                  <a:ext uri="{FF2B5EF4-FFF2-40B4-BE49-F238E27FC236}">
                    <a16:creationId xmlns:a16="http://schemas.microsoft.com/office/drawing/2014/main" xmlns="" id="{2974D671-0870-4777-BE31-5FD1BBBF9AD7}"/>
                  </a:ext>
                </a:extLst>
              </p:cNvPr>
              <p:cNvSpPr/>
              <p:nvPr/>
            </p:nvSpPr>
            <p:spPr>
              <a:xfrm rot="10800000">
                <a:off x="1523999" y="0"/>
                <a:ext cx="1285462" cy="1828800"/>
              </a:xfrm>
              <a:prstGeom prst="round2SameRect">
                <a:avLst/>
              </a:prstGeom>
              <a:solidFill>
                <a:schemeClr val="accent3">
                  <a:lumMod val="75000"/>
                </a:schemeClr>
              </a:solidFill>
              <a:ln>
                <a:solidFill>
                  <a:schemeClr val="accent3">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2060"/>
                  </a:solidFill>
                </a:endParaRPr>
              </a:p>
            </p:txBody>
          </p:sp>
          <p:sp>
            <p:nvSpPr>
              <p:cNvPr id="6" name="Rectangle: Top Corners Rounded 2">
                <a:extLst>
                  <a:ext uri="{FF2B5EF4-FFF2-40B4-BE49-F238E27FC236}">
                    <a16:creationId xmlns:a16="http://schemas.microsoft.com/office/drawing/2014/main" xmlns="" id="{219332FA-4BE4-4F03-A894-08EEC78551F0}"/>
                  </a:ext>
                </a:extLst>
              </p:cNvPr>
              <p:cNvSpPr/>
              <p:nvPr/>
            </p:nvSpPr>
            <p:spPr>
              <a:xfrm rot="10800000">
                <a:off x="1566862" y="76199"/>
                <a:ext cx="1204497" cy="1709738"/>
              </a:xfrm>
              <a:prstGeom prst="round2SameRect">
                <a:avLst/>
              </a:prstGeom>
              <a:solidFill>
                <a:schemeClr val="bg1"/>
              </a:solidFill>
              <a:ln>
                <a:solidFill>
                  <a:schemeClr val="accent3">
                    <a:lumMod val="50000"/>
                  </a:schemeClr>
                </a:solidFill>
                <a:prstDash val="lg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2060"/>
                  </a:solidFill>
                </a:endParaRPr>
              </a:p>
            </p:txBody>
          </p:sp>
        </p:grpSp>
        <p:sp>
          <p:nvSpPr>
            <p:cNvPr id="4" name="TextBox 3">
              <a:extLst>
                <a:ext uri="{FF2B5EF4-FFF2-40B4-BE49-F238E27FC236}">
                  <a16:creationId xmlns:a16="http://schemas.microsoft.com/office/drawing/2014/main" xmlns="" id="{46C80A5A-72BA-45B9-A254-2A8D09624ECF}"/>
                </a:ext>
              </a:extLst>
            </p:cNvPr>
            <p:cNvSpPr txBox="1"/>
            <p:nvPr/>
          </p:nvSpPr>
          <p:spPr>
            <a:xfrm>
              <a:off x="1588934" y="197943"/>
              <a:ext cx="2125815" cy="584775"/>
            </a:xfrm>
            <a:prstGeom prst="rect">
              <a:avLst/>
            </a:prstGeom>
            <a:noFill/>
          </p:spPr>
          <p:txBody>
            <a:bodyPr wrap="square" rtlCol="0">
              <a:spAutoFit/>
            </a:bodyPr>
            <a:lstStyle/>
            <a:p>
              <a:pPr algn="ctr"/>
              <a:r>
                <a:rPr lang="en-US" sz="3200">
                  <a:solidFill>
                    <a:schemeClr val="accent3">
                      <a:lumMod val="75000"/>
                    </a:schemeClr>
                  </a:solidFill>
                  <a:latin typeface="+mj-lt"/>
                </a:rPr>
                <a:t>Môn: Toán</a:t>
              </a:r>
              <a:endParaRPr lang="vi-VN" sz="3200" dirty="0">
                <a:solidFill>
                  <a:schemeClr val="accent3">
                    <a:lumMod val="75000"/>
                  </a:schemeClr>
                </a:solidFill>
                <a:latin typeface="+mj-lt"/>
              </a:endParaRPr>
            </a:p>
          </p:txBody>
        </p:sp>
      </p:grpSp>
      <p:sp>
        <p:nvSpPr>
          <p:cNvPr id="7" name="TextBox 6">
            <a:extLst>
              <a:ext uri="{FF2B5EF4-FFF2-40B4-BE49-F238E27FC236}">
                <a16:creationId xmlns:a16="http://schemas.microsoft.com/office/drawing/2014/main" xmlns="" id="{D049F577-F92A-4405-A19E-48EB947980F5}"/>
              </a:ext>
            </a:extLst>
          </p:cNvPr>
          <p:cNvSpPr txBox="1"/>
          <p:nvPr/>
        </p:nvSpPr>
        <p:spPr>
          <a:xfrm>
            <a:off x="3107421" y="290067"/>
            <a:ext cx="7350474" cy="523220"/>
          </a:xfrm>
          <a:prstGeom prst="rect">
            <a:avLst/>
          </a:prstGeom>
          <a:noFill/>
        </p:spPr>
        <p:txBody>
          <a:bodyPr wrap="square" rtlCol="0">
            <a:spAutoFit/>
          </a:bodyPr>
          <a:lstStyle/>
          <a:p>
            <a:pPr lvl="1" algn="ctr"/>
            <a:r>
              <a:rPr lang="en-US" sz="2800">
                <a:solidFill>
                  <a:schemeClr val="accent3">
                    <a:lumMod val="50000"/>
                  </a:schemeClr>
                </a:solidFill>
                <a:latin typeface="Times New Roman" panose="02020603050405020304" pitchFamily="18" charset="0"/>
                <a:cs typeface="Times New Roman" panose="02020603050405020304" pitchFamily="18" charset="0"/>
              </a:rPr>
              <a:t>TRƯỜNG TIỂU HỌC QUANG TRUNG</a:t>
            </a:r>
            <a:endParaRPr lang="vi-VN" sz="2800"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953087" y="2644156"/>
            <a:ext cx="7910004" cy="1815882"/>
          </a:xfrm>
          <a:prstGeom prst="rect">
            <a:avLst/>
          </a:prstGeom>
          <a:noFill/>
        </p:spPr>
        <p:txBody>
          <a:bodyPr wrap="square" rtlCol="0">
            <a:spAutoFit/>
          </a:bodyPr>
          <a:lstStyle/>
          <a:p>
            <a:pPr algn="ctr"/>
            <a:r>
              <a:rPr lang="en-US" sz="2800" dirty="0">
                <a:ln>
                  <a:solidFill>
                    <a:schemeClr val="accent3">
                      <a:lumMod val="50000"/>
                    </a:schemeClr>
                  </a:solidFill>
                </a:ln>
                <a:solidFill>
                  <a:srgbClr val="FF0000"/>
                </a:solidFill>
                <a:latin typeface="+mj-lt"/>
              </a:rPr>
              <a:t>BÀI </a:t>
            </a:r>
            <a:r>
              <a:rPr lang="en-US" sz="2800">
                <a:ln>
                  <a:solidFill>
                    <a:schemeClr val="accent3">
                      <a:lumMod val="50000"/>
                    </a:schemeClr>
                  </a:solidFill>
                </a:ln>
                <a:solidFill>
                  <a:srgbClr val="FF0000"/>
                </a:solidFill>
                <a:latin typeface="+mj-lt"/>
              </a:rPr>
              <a:t>59: PHÉP TRỪ (KHÔNG </a:t>
            </a:r>
            <a:r>
              <a:rPr lang="en-US" sz="2800" dirty="0">
                <a:ln>
                  <a:solidFill>
                    <a:schemeClr val="accent3">
                      <a:lumMod val="50000"/>
                    </a:schemeClr>
                  </a:solidFill>
                </a:ln>
                <a:solidFill>
                  <a:srgbClr val="FF0000"/>
                </a:solidFill>
                <a:latin typeface="+mj-lt"/>
              </a:rPr>
              <a:t>NHỚ</a:t>
            </a:r>
            <a:r>
              <a:rPr lang="en-US" sz="2800">
                <a:ln>
                  <a:solidFill>
                    <a:schemeClr val="accent3">
                      <a:lumMod val="50000"/>
                    </a:schemeClr>
                  </a:solidFill>
                </a:ln>
                <a:solidFill>
                  <a:srgbClr val="FF0000"/>
                </a:solidFill>
                <a:latin typeface="+mj-lt"/>
              </a:rPr>
              <a:t>) </a:t>
            </a:r>
          </a:p>
          <a:p>
            <a:pPr algn="ctr"/>
            <a:r>
              <a:rPr lang="en-US" sz="2800">
                <a:ln>
                  <a:solidFill>
                    <a:schemeClr val="accent3">
                      <a:lumMod val="50000"/>
                    </a:schemeClr>
                  </a:solidFill>
                </a:ln>
                <a:solidFill>
                  <a:srgbClr val="FF0000"/>
                </a:solidFill>
                <a:latin typeface="+mj-lt"/>
              </a:rPr>
              <a:t>TRONG </a:t>
            </a:r>
            <a:r>
              <a:rPr lang="en-US" sz="2800" dirty="0">
                <a:ln>
                  <a:solidFill>
                    <a:schemeClr val="accent3">
                      <a:lumMod val="50000"/>
                    </a:schemeClr>
                  </a:solidFill>
                </a:ln>
                <a:solidFill>
                  <a:srgbClr val="FF0000"/>
                </a:solidFill>
                <a:latin typeface="+mj-lt"/>
              </a:rPr>
              <a:t>PHẠM </a:t>
            </a:r>
            <a:r>
              <a:rPr lang="en-US" sz="2800">
                <a:ln>
                  <a:solidFill>
                    <a:schemeClr val="accent3">
                      <a:lumMod val="50000"/>
                    </a:schemeClr>
                  </a:solidFill>
                </a:ln>
                <a:solidFill>
                  <a:srgbClr val="FF0000"/>
                </a:solidFill>
                <a:latin typeface="+mj-lt"/>
              </a:rPr>
              <a:t>VI 1000</a:t>
            </a:r>
          </a:p>
          <a:p>
            <a:pPr algn="ctr"/>
            <a:r>
              <a:rPr lang="en-US" sz="2800">
                <a:ln>
                  <a:solidFill>
                    <a:schemeClr val="accent3">
                      <a:lumMod val="50000"/>
                    </a:schemeClr>
                  </a:solidFill>
                </a:ln>
                <a:solidFill>
                  <a:srgbClr val="FF0000"/>
                </a:solidFill>
                <a:latin typeface="+mj-lt"/>
              </a:rPr>
              <a:t>GV: Nguyễn Thị Hà</a:t>
            </a:r>
          </a:p>
          <a:p>
            <a:pPr algn="ctr"/>
            <a:r>
              <a:rPr lang="en-US" sz="2800">
                <a:ln>
                  <a:solidFill>
                    <a:schemeClr val="accent3">
                      <a:lumMod val="50000"/>
                    </a:schemeClr>
                  </a:solidFill>
                </a:ln>
                <a:solidFill>
                  <a:srgbClr val="FF0000"/>
                </a:solidFill>
                <a:latin typeface="+mj-lt"/>
              </a:rPr>
              <a:t>Lớp 2A</a:t>
            </a:r>
            <a:endParaRPr lang="en-US" sz="2800" dirty="0">
              <a:ln>
                <a:solidFill>
                  <a:schemeClr val="accent3">
                    <a:lumMod val="50000"/>
                  </a:schemeClr>
                </a:solidFill>
              </a:ln>
              <a:solidFill>
                <a:srgbClr val="FF0000"/>
              </a:solidFill>
              <a:latin typeface="+mj-lt"/>
            </a:endParaRPr>
          </a:p>
        </p:txBody>
      </p:sp>
    </p:spTree>
    <p:custDataLst>
      <p:tags r:id="rId1"/>
    </p:custDataLst>
    <p:extLst>
      <p:ext uri="{BB962C8B-B14F-4D97-AF65-F5344CB8AC3E}">
        <p14:creationId xmlns:p14="http://schemas.microsoft.com/office/powerpoint/2010/main" val="1030256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4">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4790550" cy="5957450"/>
        </p:xfrm>
        <a:graphic>
          <a:graphicData uri="http://schemas.openxmlformats.org/drawingml/2006/table">
            <a:tbl>
              <a:tblPr firstRow="1" bandRow="1">
                <a:noFill/>
                <a:tableStyleId>{1FE48C67-604F-4F1F-8C56-4D35BB55C2A9}</a:tableStyleId>
              </a:tblPr>
              <a:tblGrid>
                <a:gridCol w="1596850">
                  <a:extLst>
                    <a:ext uri="{9D8B030D-6E8A-4147-A177-3AD203B41FA5}">
                      <a16:colId xmlns:a16="http://schemas.microsoft.com/office/drawing/2014/main" xmlns="" val="20000"/>
                    </a:ext>
                  </a:extLst>
                </a:gridCol>
                <a:gridCol w="1596850">
                  <a:extLst>
                    <a:ext uri="{9D8B030D-6E8A-4147-A177-3AD203B41FA5}">
                      <a16:colId xmlns:a16="http://schemas.microsoft.com/office/drawing/2014/main" xmlns="" val="20001"/>
                    </a:ext>
                  </a:extLst>
                </a:gridCol>
                <a:gridCol w="1596850">
                  <a:extLst>
                    <a:ext uri="{9D8B030D-6E8A-4147-A177-3AD203B41FA5}">
                      <a16:colId xmlns:a16="http://schemas.microsoft.com/office/drawing/2014/main" xmlns="" val="20002"/>
                    </a:ext>
                  </a:extLst>
                </a:gridCol>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extLst>
                  <a:ext uri="{0D108BD9-81ED-4DB2-BD59-A6C34878D82A}">
                    <a16:rowId xmlns:a16="http://schemas.microsoft.com/office/drawing/2014/main" xmlns="" val="10000"/>
                  </a:ext>
                </a:extLst>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xmlns="" val="10001"/>
                  </a:ext>
                </a:extLst>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CD997644-B846-432F-A59F-15F339F133C9"/>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FFFD\uFFFD{D234E8E4-0EC1-41A7-BA04-A50D91F55142}&quot;,&quot;D:\\PAPOI GỬI THƯ VIỆN&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Bai61 - Phép trừ (không nhớ) trong phạm vi 1000"/>
</p:tagLst>
</file>

<file path=ppt/tags/tag10.xml><?xml version="1.0" encoding="utf-8"?>
<p:tagLst xmlns:a="http://schemas.openxmlformats.org/drawingml/2006/main" xmlns:r="http://schemas.openxmlformats.org/officeDocument/2006/relationships" xmlns:p="http://schemas.openxmlformats.org/presentationml/2006/main">
  <p:tag name="GENSWF_SLIDE_UID" val="{2A4C2E5D-1118-4222-A2B6-110FE3B39316}:264"/>
</p:tagLst>
</file>

<file path=ppt/tags/tag2.xml><?xml version="1.0" encoding="utf-8"?>
<p:tagLst xmlns:a="http://schemas.openxmlformats.org/drawingml/2006/main" xmlns:r="http://schemas.openxmlformats.org/officeDocument/2006/relationships" xmlns:p="http://schemas.openxmlformats.org/presentationml/2006/main">
  <p:tag name="GENSWF_SLIDE_UID" val="{C74102F4-2561-45B6-9C59-B3658D8AAACB}:326"/>
</p:tagLst>
</file>

<file path=ppt/tags/tag3.xml><?xml version="1.0" encoding="utf-8"?>
<p:tagLst xmlns:a="http://schemas.openxmlformats.org/drawingml/2006/main" xmlns:r="http://schemas.openxmlformats.org/officeDocument/2006/relationships" xmlns:p="http://schemas.openxmlformats.org/presentationml/2006/main">
  <p:tag name="GENSWF_SLIDE_UID" val="{61ED23C7-B3A7-4D7A-8991-2AA01E411F5C}:257"/>
</p:tagLst>
</file>

<file path=ppt/tags/tag4.xml><?xml version="1.0" encoding="utf-8"?>
<p:tagLst xmlns:a="http://schemas.openxmlformats.org/drawingml/2006/main" xmlns:r="http://schemas.openxmlformats.org/officeDocument/2006/relationships" xmlns:p="http://schemas.openxmlformats.org/presentationml/2006/main">
  <p:tag name="GENSWF_SLIDE_UID" val="{ACECC716-9152-4E16-82DA-C64A66A19813}:258"/>
</p:tagLst>
</file>

<file path=ppt/tags/tag5.xml><?xml version="1.0" encoding="utf-8"?>
<p:tagLst xmlns:a="http://schemas.openxmlformats.org/drawingml/2006/main" xmlns:r="http://schemas.openxmlformats.org/officeDocument/2006/relationships" xmlns:p="http://schemas.openxmlformats.org/presentationml/2006/main">
  <p:tag name="GENSWF_SLIDE_UID" val="{FE704DA4-7F75-423F-90B5-C8D3EDBFD2B2}:259"/>
</p:tagLst>
</file>

<file path=ppt/tags/tag6.xml><?xml version="1.0" encoding="utf-8"?>
<p:tagLst xmlns:a="http://schemas.openxmlformats.org/drawingml/2006/main" xmlns:r="http://schemas.openxmlformats.org/officeDocument/2006/relationships" xmlns:p="http://schemas.openxmlformats.org/presentationml/2006/main">
  <p:tag name="GENSWF_SLIDE_UID" val="{05B259E2-E816-4C6F-BEF8-57674CCCC45F}:260"/>
</p:tagLst>
</file>

<file path=ppt/tags/tag7.xml><?xml version="1.0" encoding="utf-8"?>
<p:tagLst xmlns:a="http://schemas.openxmlformats.org/drawingml/2006/main" xmlns:r="http://schemas.openxmlformats.org/officeDocument/2006/relationships" xmlns:p="http://schemas.openxmlformats.org/presentationml/2006/main">
  <p:tag name="GENSWF_SLIDE_UID" val="{3C0C7CE7-84FB-401D-9A1B-64D893B685DC}:261"/>
</p:tagLst>
</file>

<file path=ppt/tags/tag8.xml><?xml version="1.0" encoding="utf-8"?>
<p:tagLst xmlns:a="http://schemas.openxmlformats.org/drawingml/2006/main" xmlns:r="http://schemas.openxmlformats.org/officeDocument/2006/relationships" xmlns:p="http://schemas.openxmlformats.org/presentationml/2006/main">
  <p:tag name="GENSWF_SLIDE_UID" val="{3F17046F-9BE6-4808-BEAC-F40F0B9BFC64}:262"/>
</p:tagLst>
</file>

<file path=ppt/tags/tag9.xml><?xml version="1.0" encoding="utf-8"?>
<p:tagLst xmlns:a="http://schemas.openxmlformats.org/drawingml/2006/main" xmlns:r="http://schemas.openxmlformats.org/officeDocument/2006/relationships" xmlns:p="http://schemas.openxmlformats.org/presentationml/2006/main">
  <p:tag name="GENSWF_SLIDE_UID" val="{C145DF7C-FF2A-48D9-BB35-F6D35B4D780E}:263"/>
</p:tagLst>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275</Words>
  <Application>Microsoft Office PowerPoint</Application>
  <PresentationFormat>Widescreen</PresentationFormat>
  <Paragraphs>87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Times New Roman</vt: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Bai61 - Phép trừ (không nhớ) trong phạm vi 1000</dc:title>
  <dc:creator>Phạm Thanh Hằng (ADAS – GV)</dc:creator>
  <cp:lastModifiedBy>STD_NHA</cp:lastModifiedBy>
  <cp:revision>3</cp:revision>
  <dcterms:created xsi:type="dcterms:W3CDTF">2021-06-02T01:34:28Z</dcterms:created>
  <dcterms:modified xsi:type="dcterms:W3CDTF">2025-03-30T12:35:58Z</dcterms:modified>
</cp:coreProperties>
</file>