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23"/>
  </p:notesMasterIdLst>
  <p:sldIdLst>
    <p:sldId id="271" r:id="rId5"/>
    <p:sldId id="872" r:id="rId6"/>
    <p:sldId id="948" r:id="rId7"/>
    <p:sldId id="950" r:id="rId8"/>
    <p:sldId id="951" r:id="rId9"/>
    <p:sldId id="952" r:id="rId10"/>
    <p:sldId id="953" r:id="rId11"/>
    <p:sldId id="955" r:id="rId12"/>
    <p:sldId id="956" r:id="rId13"/>
    <p:sldId id="964" r:id="rId14"/>
    <p:sldId id="960" r:id="rId15"/>
    <p:sldId id="961" r:id="rId16"/>
    <p:sldId id="962" r:id="rId17"/>
    <p:sldId id="966" r:id="rId18"/>
    <p:sldId id="958" r:id="rId19"/>
    <p:sldId id="963" r:id="rId20"/>
    <p:sldId id="765" r:id="rId21"/>
    <p:sldId id="439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F8808-3268-40B8-A43F-137F4E8CCF4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A1C1A-76CA-4A29-AE40-E4F741818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0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A1C1A-76CA-4A29-AE40-E4F741818C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71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05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867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1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27381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CF8F6668-2E51-422E-B119-8531E00EBE05}" type="datetime1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45604" y="6501344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867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67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67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67"/>
            </a:lvl2pPr>
            <a:lvl3pPr marL="914264" indent="0">
              <a:buNone/>
              <a:defRPr sz="1200"/>
            </a:lvl3pPr>
            <a:lvl4pPr marL="1371396" indent="0">
              <a:buNone/>
              <a:defRPr sz="1067"/>
            </a:lvl4pPr>
            <a:lvl5pPr marL="1828528" indent="0">
              <a:buNone/>
              <a:defRPr sz="1067"/>
            </a:lvl5pPr>
            <a:lvl6pPr marL="2285662" indent="0">
              <a:buNone/>
              <a:defRPr sz="1067"/>
            </a:lvl6pPr>
            <a:lvl7pPr marL="2742790" indent="0">
              <a:buNone/>
              <a:defRPr sz="1067"/>
            </a:lvl7pPr>
            <a:lvl8pPr marL="3199920" indent="0">
              <a:buNone/>
              <a:defRPr sz="1067"/>
            </a:lvl8pPr>
            <a:lvl9pPr marL="3657051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1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67"/>
            </a:lvl2pPr>
            <a:lvl3pPr marL="914264" indent="0">
              <a:buNone/>
              <a:defRPr sz="1200"/>
            </a:lvl3pPr>
            <a:lvl4pPr marL="1371396" indent="0">
              <a:buNone/>
              <a:defRPr sz="1067"/>
            </a:lvl4pPr>
            <a:lvl5pPr marL="1828528" indent="0">
              <a:buNone/>
              <a:defRPr sz="1067"/>
            </a:lvl5pPr>
            <a:lvl6pPr marL="2285662" indent="0">
              <a:buNone/>
              <a:defRPr sz="1067"/>
            </a:lvl6pPr>
            <a:lvl7pPr marL="2742790" indent="0">
              <a:buNone/>
              <a:defRPr sz="1067"/>
            </a:lvl7pPr>
            <a:lvl8pPr marL="3199920" indent="0">
              <a:buNone/>
              <a:defRPr sz="1067"/>
            </a:lvl8pPr>
            <a:lvl9pPr marL="3657051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4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27381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CF8F6668-2E51-422E-B119-8531E00EBE0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2025/3/31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245604" y="6501344"/>
            <a:ext cx="485529" cy="365125"/>
          </a:xfrm>
          <a:prstGeom prst="rect">
            <a:avLst/>
          </a:prstGeom>
        </p:spPr>
        <p:txBody>
          <a:bodyPr/>
          <a:lstStyle/>
          <a:p>
            <a:fld id="{FB851DA4-9CCF-4E60-BC8E-8CAEAF5A4C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07" indent="0" algn="ctr">
              <a:buNone/>
              <a:defRPr/>
            </a:lvl2pPr>
            <a:lvl3pPr marL="1219020" indent="0" algn="ctr">
              <a:buNone/>
              <a:defRPr/>
            </a:lvl3pPr>
            <a:lvl4pPr marL="1828528" indent="0" algn="ctr">
              <a:buNone/>
              <a:defRPr/>
            </a:lvl4pPr>
            <a:lvl5pPr marL="2438038" indent="0" algn="ctr">
              <a:buNone/>
              <a:defRPr/>
            </a:lvl5pPr>
            <a:lvl6pPr marL="3047544" indent="0" algn="ctr">
              <a:buNone/>
              <a:defRPr/>
            </a:lvl6pPr>
            <a:lvl7pPr marL="3657051" indent="0" algn="ctr">
              <a:buNone/>
              <a:defRPr/>
            </a:lvl7pPr>
            <a:lvl8pPr marL="4266560" indent="0" algn="ctr">
              <a:buNone/>
              <a:defRPr/>
            </a:lvl8pPr>
            <a:lvl9pPr marL="48760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EBEB9-566C-4234-BF37-0F4172D513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06E7-A614-452B-83B0-CDC8575DF7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07" indent="0">
              <a:buNone/>
              <a:defRPr sz="2400"/>
            </a:lvl2pPr>
            <a:lvl3pPr marL="1219020" indent="0">
              <a:buNone/>
              <a:defRPr sz="2133"/>
            </a:lvl3pPr>
            <a:lvl4pPr marL="1828528" indent="0">
              <a:buNone/>
              <a:defRPr sz="1867"/>
            </a:lvl4pPr>
            <a:lvl5pPr marL="2438038" indent="0">
              <a:buNone/>
              <a:defRPr sz="1867"/>
            </a:lvl5pPr>
            <a:lvl6pPr marL="3047544" indent="0">
              <a:buNone/>
              <a:defRPr sz="1867"/>
            </a:lvl6pPr>
            <a:lvl7pPr marL="3657051" indent="0">
              <a:buNone/>
              <a:defRPr sz="1867"/>
            </a:lvl7pPr>
            <a:lvl8pPr marL="4266560" indent="0">
              <a:buNone/>
              <a:defRPr sz="1867"/>
            </a:lvl8pPr>
            <a:lvl9pPr marL="4876069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0D12A-058B-4DF3-8FD6-CDF9537878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0720-56DC-4EBF-851D-75860B09D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667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33" b="1"/>
            </a:lvl4pPr>
            <a:lvl5pPr marL="2438038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0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F6EA1-F314-4D06-84AF-CDB44B74DA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82E92-1AB3-43CA-94EE-943D3D7115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699B0-5347-4388-A0C5-09E759010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C829B-77F7-4071-BE96-6DC18900E7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6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7" indent="0">
              <a:buNone/>
              <a:defRPr sz="3733"/>
            </a:lvl2pPr>
            <a:lvl3pPr marL="1219020" indent="0">
              <a:buNone/>
              <a:defRPr sz="3200"/>
            </a:lvl3pPr>
            <a:lvl4pPr marL="1828528" indent="0">
              <a:buNone/>
              <a:defRPr sz="2667"/>
            </a:lvl4pPr>
            <a:lvl5pPr marL="2438038" indent="0">
              <a:buNone/>
              <a:defRPr sz="2667"/>
            </a:lvl5pPr>
            <a:lvl6pPr marL="3047544" indent="0">
              <a:buNone/>
              <a:defRPr sz="2667"/>
            </a:lvl6pPr>
            <a:lvl7pPr marL="3657051" indent="0">
              <a:buNone/>
              <a:defRPr sz="2667"/>
            </a:lvl7pPr>
            <a:lvl8pPr marL="4266560" indent="0">
              <a:buNone/>
              <a:defRPr sz="2667"/>
            </a:lvl8pPr>
            <a:lvl9pPr marL="487606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7" indent="0">
              <a:buNone/>
              <a:defRPr sz="1600"/>
            </a:lvl2pPr>
            <a:lvl3pPr marL="1219020" indent="0">
              <a:buNone/>
              <a:defRPr sz="1333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872C8-6960-407B-ABC4-E843C14908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5257A-8721-4000-8BD2-E6D5EFFC25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D78CF-1780-4133-813D-948362125E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16A8F831-4DE7-462B-BDB6-4D6651813A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90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121917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121917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90"/>
            <a:ext cx="10363200" cy="15007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121917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121917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3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3" y="2175939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5939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121917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121917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9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121917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7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7"/>
            <a:ext cx="6815668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121917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121917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121917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1219170"/>
              <a:t>2025/3/31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6183"/>
          </a:xfrm>
          <a:prstGeom prst="rect">
            <a:avLst/>
          </a:prstGeom>
        </p:spPr>
        <p:txBody>
          <a:bodyPr/>
          <a:lstStyle/>
          <a:p>
            <a:pPr defTabSz="121917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6183"/>
          </a:xfrm>
          <a:prstGeom prst="rect">
            <a:avLst/>
          </a:prstGeom>
        </p:spPr>
        <p:txBody>
          <a:bodyPr/>
          <a:lstStyle/>
          <a:p>
            <a:pPr defTabSz="121917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121917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4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67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867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67"/>
            </a:lvl2pPr>
            <a:lvl3pPr marL="914264" indent="0">
              <a:buNone/>
              <a:defRPr sz="1200"/>
            </a:lvl3pPr>
            <a:lvl4pPr marL="1371396" indent="0">
              <a:buNone/>
              <a:defRPr sz="1067"/>
            </a:lvl4pPr>
            <a:lvl5pPr marL="1828528" indent="0">
              <a:buNone/>
              <a:defRPr sz="1067"/>
            </a:lvl5pPr>
            <a:lvl6pPr marL="2285662" indent="0">
              <a:buNone/>
              <a:defRPr sz="1067"/>
            </a:lvl6pPr>
            <a:lvl7pPr marL="2742790" indent="0">
              <a:buNone/>
              <a:defRPr sz="1067"/>
            </a:lvl7pPr>
            <a:lvl8pPr marL="3199920" indent="0">
              <a:buNone/>
              <a:defRPr sz="1067"/>
            </a:lvl8pPr>
            <a:lvl9pPr marL="3657051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467"/>
            </a:lvl2pPr>
            <a:lvl3pPr marL="914264" indent="0">
              <a:buNone/>
              <a:defRPr sz="1200"/>
            </a:lvl3pPr>
            <a:lvl4pPr marL="1371396" indent="0">
              <a:buNone/>
              <a:defRPr sz="1067"/>
            </a:lvl4pPr>
            <a:lvl5pPr marL="1828528" indent="0">
              <a:buNone/>
              <a:defRPr sz="1067"/>
            </a:lvl5pPr>
            <a:lvl6pPr marL="2285662" indent="0">
              <a:buNone/>
              <a:defRPr sz="1067"/>
            </a:lvl6pPr>
            <a:lvl7pPr marL="2742790" indent="0">
              <a:buNone/>
              <a:defRPr sz="1067"/>
            </a:lvl7pPr>
            <a:lvl8pPr marL="3199920" indent="0">
              <a:buNone/>
              <a:defRPr sz="1067"/>
            </a:lvl8pPr>
            <a:lvl9pPr marL="3657051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0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4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86E93B-6794-4BE2-841D-F063D0E005B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4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609507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21902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82852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438038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57131" indent="-457131" algn="l" rtl="0" fontAlgn="base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rtl="0" fontAlgn="base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773" indent="-30475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280" indent="-304752" algn="l" rtl="0" fontAlgn="base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2790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296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1808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316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0824" indent="-30475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.jpeg"/><Relationship Id="rId2" Type="http://schemas.microsoft.com/office/2007/relationships/media" Target="../media/media1.mp4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5.xml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6.xml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.jpeg"/><Relationship Id="rId2" Type="http://schemas.microsoft.com/office/2007/relationships/media" Target="../media/media1.mp4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65F13-976A-1D59-3F6D-7BE73EC4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những Background Powerpoint đẹp cho bày thuyết trình ấn tượng">
            <a:extLst>
              <a:ext uri="{FF2B5EF4-FFF2-40B4-BE49-F238E27FC236}">
                <a16:creationId xmlns:a16="http://schemas.microsoft.com/office/drawing/2014/main" xmlns="" id="{2D677A4D-7429-B3D3-B995-71BB452588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67"/>
            <a:ext cx="13494774" cy="687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54493999-DBD9-A706-C23D-0FA961EEB248}"/>
              </a:ext>
            </a:extLst>
          </p:cNvPr>
          <p:cNvSpPr txBox="1">
            <a:spLocks/>
          </p:cNvSpPr>
          <p:nvPr/>
        </p:nvSpPr>
        <p:spPr>
          <a:xfrm>
            <a:off x="1574389" y="1974847"/>
            <a:ext cx="9144000" cy="1176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C77A8A4-F62B-3512-39D7-DA57DEED6371}"/>
              </a:ext>
            </a:extLst>
          </p:cNvPr>
          <p:cNvSpPr txBox="1">
            <a:spLocks/>
          </p:cNvSpPr>
          <p:nvPr/>
        </p:nvSpPr>
        <p:spPr>
          <a:xfrm>
            <a:off x="3478160" y="382798"/>
            <a:ext cx="5451987" cy="67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4C3CCE5B-8870-D899-3793-2EDAEB536807}"/>
              </a:ext>
            </a:extLst>
          </p:cNvPr>
          <p:cNvSpPr txBox="1">
            <a:spLocks/>
          </p:cNvSpPr>
          <p:nvPr/>
        </p:nvSpPr>
        <p:spPr>
          <a:xfrm>
            <a:off x="1632154" y="3566528"/>
            <a:ext cx="9028471" cy="89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1+2)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E11AC7D-D89D-81D7-1043-E32EC0D6EE2D}"/>
              </a:ext>
            </a:extLst>
          </p:cNvPr>
          <p:cNvSpPr txBox="1">
            <a:spLocks/>
          </p:cNvSpPr>
          <p:nvPr/>
        </p:nvSpPr>
        <p:spPr>
          <a:xfrm>
            <a:off x="1632154" y="5371845"/>
            <a:ext cx="9144000" cy="1176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2D</a:t>
            </a:r>
          </a:p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Trung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9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17-1A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01748" y="1508787"/>
            <a:ext cx="6430648" cy="4655788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40141" y="1743486"/>
            <a:ext cx="6338400" cy="4186388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95444" y="706549"/>
            <a:ext cx="11546475" cy="93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" y="548681"/>
            <a:ext cx="29718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23659" y="893247"/>
            <a:ext cx="6241664" cy="615539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defTabSz="1219020"/>
            <a:r>
              <a:rPr lang="en-US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3200" b="1">
                <a:solidFill>
                  <a:prstClr val="black"/>
                </a:solidFill>
                <a:latin typeface="UTM Avo" pitchFamily="18" charset="0"/>
                <a:cs typeface="Arial" pitchFamily="34" charset="0"/>
              </a:rPr>
              <a:t>Nghe kể chuyện</a:t>
            </a:r>
            <a:endParaRPr lang="en-US" sz="3200" b="1">
              <a:solidFill>
                <a:prstClr val="black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0149" y="1803834"/>
            <a:ext cx="5383039" cy="49242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/>
            <a:r>
              <a:rPr lang="vi-VN" sz="2400" b="1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Từ ngữ:</a:t>
            </a:r>
            <a:endParaRPr lang="en-US" sz="2400" b="1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2139" y="2471229"/>
            <a:ext cx="6229525" cy="861760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indent="620168" algn="just" defTabSz="1219020"/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 tỉ mẩn : </a:t>
            </a:r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cẩn thận, nắn nót, làm một cách cẩn thận.</a:t>
            </a:r>
            <a:endParaRPr lang="vi-VN" sz="2400" i="1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152118" y="1865376"/>
            <a:ext cx="651244" cy="861775"/>
            <a:chOff x="417444" y="2357467"/>
            <a:chExt cx="488433" cy="646331"/>
          </a:xfrm>
        </p:grpSpPr>
        <p:sp>
          <p:nvSpPr>
            <p:cNvPr id="33" name="Oval 32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0688" y="2357467"/>
              <a:ext cx="441948" cy="646331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020"/>
              <a:r>
                <a:rPr lang="en-US" sz="4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3339" y="3527346"/>
            <a:ext cx="6229525" cy="861760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indent="620168" algn="just" defTabSz="1219020"/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 </a:t>
            </a:r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Sốt sắng: </a:t>
            </a:r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có ý vội vã, muốn nói, muốn trình bày ngay.</a:t>
            </a:r>
            <a:endParaRPr lang="vi-VN" sz="2400" i="1">
              <a:solidFill>
                <a:srgbClr val="C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5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7" grpId="0" animBg="1"/>
      <p:bldP spid="35" grpId="0"/>
      <p:bldP spid="2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>
            <a:off x="431371" y="1675979"/>
            <a:ext cx="6343712" cy="1849032"/>
          </a:xfrm>
          <a:prstGeom prst="wedgeRectCallout">
            <a:avLst>
              <a:gd name="adj1" fmla="val -39696"/>
              <a:gd name="adj2" fmla="val 65446"/>
            </a:avLst>
          </a:prstGeom>
          <a:solidFill>
            <a:srgbClr val="FFFFD9"/>
          </a:solidFill>
          <a:ln>
            <a:solidFill>
              <a:srgbClr val="FFD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693526" y="811809"/>
            <a:ext cx="10163116" cy="646193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43605" y="836712"/>
            <a:ext cx="8970387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 defTabSz="1219020"/>
            <a:r>
              <a:rPr lang="vi-VN" sz="2667" b="1">
                <a:solidFill>
                  <a:prstClr val="black"/>
                </a:solidFill>
                <a:latin typeface="UTM Avo" pitchFamily="18" charset="0"/>
              </a:rPr>
              <a:t>Kể lại từng đoạn của câu chuyện theo tranh</a:t>
            </a:r>
            <a:endParaRPr lang="en-US" sz="2667" b="1">
              <a:solidFill>
                <a:prstClr val="black"/>
              </a:solidFill>
              <a:latin typeface="UTM Avo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12310" y="740703"/>
            <a:ext cx="651244" cy="861775"/>
            <a:chOff x="417444" y="2357467"/>
            <a:chExt cx="488433" cy="646331"/>
          </a:xfrm>
        </p:grpSpPr>
        <p:sp>
          <p:nvSpPr>
            <p:cNvPr id="21" name="Oval 20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0687" y="2357467"/>
              <a:ext cx="441948" cy="646331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020"/>
              <a:r>
                <a:rPr lang="vi-VN" sz="4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0424" y="1604798"/>
            <a:ext cx="6045629" cy="190654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marL="457189" indent="-457189" algn="just" defTabSz="1219020">
              <a:lnSpc>
                <a:spcPct val="150000"/>
              </a:lnSpc>
              <a:buFontTx/>
              <a:buChar char="-"/>
            </a:pPr>
            <a:r>
              <a:rPr lang="vi-VN" sz="2667">
                <a:solidFill>
                  <a:prstClr val="black"/>
                </a:solidFill>
                <a:latin typeface="UTM Avo" pitchFamily="18" charset="0"/>
              </a:rPr>
              <a:t>Nhớ lại nội dung câu chuyện</a:t>
            </a:r>
          </a:p>
          <a:p>
            <a:pPr marL="457189" indent="-457189" algn="just" defTabSz="1219020">
              <a:lnSpc>
                <a:spcPct val="150000"/>
              </a:lnSpc>
              <a:buFontTx/>
              <a:buChar char="-"/>
            </a:pPr>
            <a:r>
              <a:rPr lang="vi-VN" sz="2667">
                <a:solidFill>
                  <a:prstClr val="black"/>
                </a:solidFill>
                <a:latin typeface="UTM Avo" pitchFamily="18" charset="0"/>
              </a:rPr>
              <a:t>Dựa vào gợi ý dưới mỗi tranh</a:t>
            </a:r>
          </a:p>
          <a:p>
            <a:pPr algn="just" defTabSz="1219020">
              <a:lnSpc>
                <a:spcPct val="150000"/>
              </a:lnSpc>
            </a:pPr>
            <a:r>
              <a:rPr lang="vi-VN" sz="2667">
                <a:solidFill>
                  <a:prstClr val="black"/>
                </a:solidFill>
                <a:latin typeface="UTM Avo" pitchFamily="18" charset="0"/>
              </a:rPr>
              <a:t>- Chọn 1- 2 tranh để kể lại đoạn đó</a:t>
            </a:r>
            <a:endParaRPr lang="en-US" sz="2667">
              <a:solidFill>
                <a:prstClr val="black"/>
              </a:solidFill>
              <a:latin typeface="UTM Avo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735627" y="1316765"/>
            <a:ext cx="38404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763664" y="1316765"/>
            <a:ext cx="182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688288" y="1316765"/>
            <a:ext cx="168018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8125">
            <a:off x="1852798" y="5447960"/>
            <a:ext cx="691181" cy="6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3" y="3423069"/>
            <a:ext cx="51435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78" y="1599495"/>
            <a:ext cx="4309673" cy="45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77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9" grpId="0" animBg="1"/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ounded Rectangle 118"/>
          <p:cNvSpPr/>
          <p:nvPr/>
        </p:nvSpPr>
        <p:spPr>
          <a:xfrm>
            <a:off x="1693526" y="811809"/>
            <a:ext cx="10163116" cy="646193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43605" y="836712"/>
            <a:ext cx="8970387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 defTabSz="1219020"/>
            <a:r>
              <a:rPr lang="vi-VN" sz="2667" b="1">
                <a:solidFill>
                  <a:prstClr val="black"/>
                </a:solidFill>
                <a:latin typeface="UTM Avo" pitchFamily="18" charset="0"/>
              </a:rPr>
              <a:t>Kể lại từng đoạn của câu chuyện theo tranh</a:t>
            </a:r>
            <a:endParaRPr lang="en-US" sz="2667" b="1">
              <a:solidFill>
                <a:prstClr val="black"/>
              </a:solidFill>
              <a:latin typeface="UTM Avo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12310" y="740703"/>
            <a:ext cx="651244" cy="861775"/>
            <a:chOff x="417444" y="2357467"/>
            <a:chExt cx="488433" cy="646331"/>
          </a:xfrm>
        </p:grpSpPr>
        <p:sp>
          <p:nvSpPr>
            <p:cNvPr id="21" name="Oval 20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0687" y="2357467"/>
              <a:ext cx="441948" cy="646331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020"/>
              <a:r>
                <a:rPr lang="vi-VN" sz="4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2735627" y="1316765"/>
            <a:ext cx="38404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763664" y="1316765"/>
            <a:ext cx="182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688288" y="1316765"/>
            <a:ext cx="168018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78" y="1599495"/>
            <a:ext cx="4309673" cy="45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1737932" y="1523686"/>
            <a:ext cx="4894403" cy="2016225"/>
            <a:chOff x="7194454" y="1728417"/>
            <a:chExt cx="3670802" cy="1168192"/>
          </a:xfrm>
        </p:grpSpPr>
        <p:pic>
          <p:nvPicPr>
            <p:cNvPr id="25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454" y="1728417"/>
              <a:ext cx="3670802" cy="116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870717" y="1895302"/>
              <a:ext cx="2527584" cy="57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20"/>
              <a:r>
                <a:rPr lang="vi-VN" sz="2933">
                  <a:solidFill>
                    <a:prstClr val="black"/>
                  </a:solidFill>
                  <a:latin typeface="UTM Avo" pitchFamily="18" charset="0"/>
                </a:rPr>
                <a:t>Em tập kể đoạn với gợi ý dưới tranh</a:t>
              </a:r>
              <a:endParaRPr lang="en-US" sz="2667">
                <a:solidFill>
                  <a:prstClr val="black"/>
                </a:solidFill>
                <a:latin typeface="UTM Avo" pitchFamily="18" charset="0"/>
              </a:endParaRPr>
            </a:p>
          </p:txBody>
        </p:sp>
      </p:grpSp>
      <p:pic>
        <p:nvPicPr>
          <p:cNvPr id="30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0"/>
          <a:stretch/>
        </p:blipFill>
        <p:spPr bwMode="auto">
          <a:xfrm>
            <a:off x="143339" y="1711368"/>
            <a:ext cx="3238500" cy="450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20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871531" y="2852936"/>
            <a:ext cx="7580461" cy="3360373"/>
            <a:chOff x="467543" y="1523763"/>
            <a:chExt cx="6111046" cy="3016825"/>
          </a:xfrm>
        </p:grpSpPr>
        <p:pic>
          <p:nvPicPr>
            <p:cNvPr id="28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38063" y="1737779"/>
              <a:ext cx="2040526" cy="2444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1688324"/>
              <a:ext cx="2196615" cy="2817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5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158" y="1523763"/>
              <a:ext cx="1565920" cy="2560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rapezoid 5"/>
            <p:cNvSpPr/>
            <p:nvPr/>
          </p:nvSpPr>
          <p:spPr>
            <a:xfrm>
              <a:off x="1187624" y="3725516"/>
              <a:ext cx="4965266" cy="815072"/>
            </a:xfrm>
            <a:custGeom>
              <a:avLst/>
              <a:gdLst/>
              <a:ahLst/>
              <a:cxnLst/>
              <a:rect l="l" t="t" r="r" b="b"/>
              <a:pathLst>
                <a:path w="4533218" h="1035256">
                  <a:moveTo>
                    <a:pt x="258814" y="0"/>
                  </a:moveTo>
                  <a:lnTo>
                    <a:pt x="3984236" y="0"/>
                  </a:lnTo>
                  <a:lnTo>
                    <a:pt x="4533218" y="1035256"/>
                  </a:lnTo>
                  <a:lnTo>
                    <a:pt x="0" y="1035256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98343" y="1637411"/>
            <a:ext cx="2895405" cy="1198538"/>
            <a:chOff x="-499893" y="-818671"/>
            <a:chExt cx="2171554" cy="939009"/>
          </a:xfrm>
        </p:grpSpPr>
        <p:sp>
          <p:nvSpPr>
            <p:cNvPr id="37" name="Oval Callout 36"/>
            <p:cNvSpPr/>
            <p:nvPr/>
          </p:nvSpPr>
          <p:spPr>
            <a:xfrm>
              <a:off x="-499893" y="-818671"/>
              <a:ext cx="2171554" cy="939009"/>
            </a:xfrm>
            <a:prstGeom prst="wedgeEllipseCallout">
              <a:avLst>
                <a:gd name="adj1" fmla="val -23358"/>
                <a:gd name="adj2" fmla="val 70881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394457" y="-725836"/>
              <a:ext cx="1960681" cy="779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20"/>
              <a:r>
                <a:rPr lang="en-US" sz="2933">
                  <a:solidFill>
                    <a:prstClr val="black"/>
                  </a:solidFill>
                  <a:latin typeface="UTM Avo" pitchFamily="18" charset="0"/>
                </a:rPr>
                <a:t>Mình </a:t>
              </a:r>
              <a:r>
                <a:rPr lang="vi-VN" sz="2933">
                  <a:solidFill>
                    <a:prstClr val="black"/>
                  </a:solidFill>
                  <a:latin typeface="UTM Avo" pitchFamily="18" charset="0"/>
                </a:rPr>
                <a:t>kể tranh cuối</a:t>
              </a:r>
              <a:r>
                <a:rPr lang="en-US" sz="2933">
                  <a:solidFill>
                    <a:prstClr val="black"/>
                  </a:solidFill>
                  <a:latin typeface="UTM Avo" pitchFamily="18" charset="0"/>
                </a:rPr>
                <a:t> 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" y="1220755"/>
            <a:ext cx="4894403" cy="2016225"/>
            <a:chOff x="7194454" y="1728417"/>
            <a:chExt cx="3670802" cy="1168192"/>
          </a:xfrm>
        </p:grpSpPr>
        <p:pic>
          <p:nvPicPr>
            <p:cNvPr id="40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454" y="1728417"/>
              <a:ext cx="3670802" cy="116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7413044" y="1895302"/>
              <a:ext cx="3168352" cy="838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20"/>
              <a:r>
                <a:rPr lang="en-US" sz="2933">
                  <a:solidFill>
                    <a:prstClr val="black"/>
                  </a:solidFill>
                  <a:latin typeface="UTM Avo" pitchFamily="18" charset="0"/>
                </a:rPr>
                <a:t>Chúng ta</a:t>
              </a:r>
              <a:r>
                <a:rPr lang="vi-VN" sz="2933">
                  <a:solidFill>
                    <a:prstClr val="black"/>
                  </a:solidFill>
                  <a:latin typeface="UTM Avo" pitchFamily="18" charset="0"/>
                </a:rPr>
                <a:t> kể </a:t>
              </a:r>
            </a:p>
            <a:p>
              <a:pPr algn="ctr" defTabSz="1219020"/>
              <a:r>
                <a:rPr lang="vi-VN" sz="2933">
                  <a:solidFill>
                    <a:prstClr val="black"/>
                  </a:solidFill>
                  <a:latin typeface="UTM Avo" pitchFamily="18" charset="0"/>
                </a:rPr>
                <a:t>nối </a:t>
              </a:r>
              <a:r>
                <a:rPr lang="en-US" sz="2933">
                  <a:solidFill>
                    <a:prstClr val="black"/>
                  </a:solidFill>
                  <a:latin typeface="UTM Avo" pitchFamily="18" charset="0"/>
                </a:rPr>
                <a:t>  tiếp </a:t>
              </a:r>
              <a:r>
                <a:rPr lang="vi-VN" sz="2933">
                  <a:solidFill>
                    <a:prstClr val="black"/>
                  </a:solidFill>
                  <a:latin typeface="UTM Avo" pitchFamily="18" charset="0"/>
                </a:rPr>
                <a:t>câu chuyện theo tranh</a:t>
              </a:r>
              <a:endParaRPr lang="en-US" sz="2667">
                <a:solidFill>
                  <a:prstClr val="black"/>
                </a:solidFill>
                <a:latin typeface="UTM Avo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39884" y="1666022"/>
            <a:ext cx="2688299" cy="1169928"/>
            <a:chOff x="-499893" y="-818671"/>
            <a:chExt cx="2171554" cy="939009"/>
          </a:xfrm>
        </p:grpSpPr>
        <p:sp>
          <p:nvSpPr>
            <p:cNvPr id="43" name="Oval Callout 42"/>
            <p:cNvSpPr/>
            <p:nvPr/>
          </p:nvSpPr>
          <p:spPr>
            <a:xfrm>
              <a:off x="-499893" y="-818671"/>
              <a:ext cx="2171554" cy="939009"/>
            </a:xfrm>
            <a:prstGeom prst="wedgeEllipseCallout">
              <a:avLst>
                <a:gd name="adj1" fmla="val 3713"/>
                <a:gd name="adj2" fmla="val 69582"/>
              </a:avLst>
            </a:prstGeom>
            <a:solidFill>
              <a:srgbClr val="FFFF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394457" y="-725836"/>
              <a:ext cx="1960681" cy="798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20"/>
              <a:r>
                <a:rPr lang="en-US" sz="2933">
                  <a:solidFill>
                    <a:prstClr val="black"/>
                  </a:solidFill>
                  <a:latin typeface="UTM Avo" pitchFamily="18" charset="0"/>
                </a:rPr>
                <a:t>Tớ </a:t>
              </a:r>
              <a:r>
                <a:rPr lang="vi-VN" sz="2933">
                  <a:solidFill>
                    <a:prstClr val="black"/>
                  </a:solidFill>
                  <a:latin typeface="UTM Avo" pitchFamily="18" charset="0"/>
                </a:rPr>
                <a:t>kể tranh 2 và 3</a:t>
              </a:r>
              <a:endParaRPr lang="en-US" sz="2933">
                <a:solidFill>
                  <a:prstClr val="black"/>
                </a:solidFill>
                <a:latin typeface="UTM Avo" pitchFamily="18" charset="0"/>
              </a:endParaRP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1096630" y="715798"/>
            <a:ext cx="10163116" cy="646193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6709" y="740701"/>
            <a:ext cx="8970387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 defTabSz="1219020"/>
            <a:r>
              <a:rPr lang="vi-VN" sz="2667" b="1">
                <a:solidFill>
                  <a:prstClr val="black"/>
                </a:solidFill>
                <a:latin typeface="UTM Avo" pitchFamily="18" charset="0"/>
              </a:rPr>
              <a:t>Kể lại từng đoạn của câu chuyện theo tranh</a:t>
            </a:r>
            <a:endParaRPr lang="en-US" sz="2667" b="1">
              <a:solidFill>
                <a:prstClr val="black"/>
              </a:solidFill>
              <a:latin typeface="UTM Avo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15414" y="644692"/>
            <a:ext cx="651244" cy="861775"/>
            <a:chOff x="417444" y="2357467"/>
            <a:chExt cx="488433" cy="646331"/>
          </a:xfrm>
        </p:grpSpPr>
        <p:sp>
          <p:nvSpPr>
            <p:cNvPr id="48" name="Oval 47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0688" y="2357467"/>
              <a:ext cx="441948" cy="646331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020"/>
              <a:r>
                <a:rPr lang="vi-VN" sz="4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2138731" y="1220755"/>
            <a:ext cx="384043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166768" y="1220755"/>
            <a:ext cx="182497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091392" y="1220755"/>
            <a:ext cx="168018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906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93" y="644691"/>
            <a:ext cx="3199933" cy="592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3251960" y="897450"/>
            <a:ext cx="8796701" cy="350833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 defTabSz="1219020">
              <a:lnSpc>
                <a:spcPct val="150000"/>
              </a:lnSpc>
            </a:pPr>
            <a:r>
              <a:rPr lang="en-US" sz="2933" b="1" u="sng">
                <a:solidFill>
                  <a:srgbClr val="FF0000"/>
                </a:solidFill>
                <a:latin typeface="UTM Avo" pitchFamily="18" charset="0"/>
                <a:cs typeface="Arial"/>
              </a:rPr>
              <a:t>Lưu ý khi </a:t>
            </a:r>
            <a:r>
              <a:rPr lang="vi-VN" sz="2933" b="1" u="sng">
                <a:solidFill>
                  <a:srgbClr val="FF0000"/>
                </a:solidFill>
                <a:latin typeface="UTM Avo" pitchFamily="18" charset="0"/>
                <a:cs typeface="Arial"/>
              </a:rPr>
              <a:t>kể</a:t>
            </a:r>
            <a:r>
              <a:rPr lang="en-US" sz="2933" b="1" u="sng">
                <a:solidFill>
                  <a:srgbClr val="FF0000"/>
                </a:solidFill>
                <a:latin typeface="UTM Avo" pitchFamily="18" charset="0"/>
                <a:cs typeface="Arial"/>
              </a:rPr>
              <a:t> - nghe:</a:t>
            </a:r>
          </a:p>
          <a:p>
            <a:pPr algn="just" defTabSz="1219020">
              <a:lnSpc>
                <a:spcPct val="150000"/>
              </a:lnSpc>
            </a:pPr>
            <a:r>
              <a:rPr lang="en-US" sz="2933">
                <a:solidFill>
                  <a:srgbClr val="FF0000"/>
                </a:solidFill>
                <a:latin typeface="UTM Avo" pitchFamily="18" charset="0"/>
                <a:cs typeface="Arial"/>
              </a:rPr>
              <a:t>- </a:t>
            </a:r>
            <a:r>
              <a:rPr lang="vi-VN" sz="2933">
                <a:solidFill>
                  <a:srgbClr val="FF0000"/>
                </a:solidFill>
                <a:latin typeface="UTM Avo" pitchFamily="18" charset="0"/>
                <a:cs typeface="Arial"/>
              </a:rPr>
              <a:t>Em kể cho bạn đủ nghe, rõ ràng, kể về những điều em đã biết theo điều gợi ý hay tranh vẽ.</a:t>
            </a:r>
            <a:endParaRPr lang="en-US" sz="2933">
              <a:solidFill>
                <a:srgbClr val="FF0000"/>
              </a:solidFill>
              <a:latin typeface="UTM Avo" pitchFamily="18" charset="0"/>
              <a:cs typeface="Arial"/>
            </a:endParaRPr>
          </a:p>
          <a:p>
            <a:pPr algn="just" defTabSz="1219020">
              <a:lnSpc>
                <a:spcPct val="150000"/>
              </a:lnSpc>
            </a:pPr>
            <a:r>
              <a:rPr lang="en-US" sz="2933">
                <a:solidFill>
                  <a:srgbClr val="FF0000"/>
                </a:solidFill>
                <a:latin typeface="UTM Avo" pitchFamily="18" charset="0"/>
                <a:cs typeface="Arial"/>
              </a:rPr>
              <a:t>- </a:t>
            </a:r>
            <a:r>
              <a:rPr lang="vi-VN" sz="2933">
                <a:solidFill>
                  <a:srgbClr val="FF0000"/>
                </a:solidFill>
                <a:latin typeface="UTM Avo" pitchFamily="18" charset="0"/>
                <a:cs typeface="Arial"/>
              </a:rPr>
              <a:t>Em chăm chú nghe bạn nói, có thể hỏi bạn về điều bạn vừa kể. </a:t>
            </a:r>
            <a:endParaRPr lang="en-US" sz="2933">
              <a:solidFill>
                <a:srgbClr val="FF0000"/>
              </a:solidFill>
              <a:latin typeface="UTM Avo" pitchFamily="18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9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76" y="947917"/>
            <a:ext cx="3476405" cy="161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24" y="1575376"/>
            <a:ext cx="9409045" cy="488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45480" y="644692"/>
            <a:ext cx="4894403" cy="2016225"/>
            <a:chOff x="7194454" y="1728417"/>
            <a:chExt cx="3670802" cy="1168192"/>
          </a:xfrm>
        </p:grpSpPr>
        <p:pic>
          <p:nvPicPr>
            <p:cNvPr id="15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454" y="1728417"/>
              <a:ext cx="3670802" cy="1168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413044" y="1839673"/>
              <a:ext cx="3168352" cy="838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20"/>
              <a:r>
                <a:rPr lang="vi-VN" sz="2933">
                  <a:solidFill>
                    <a:srgbClr val="000000"/>
                  </a:solidFill>
                  <a:latin typeface="UTM Avo" pitchFamily="18" charset="0"/>
                  <a:cs typeface="Arial"/>
                </a:rPr>
                <a:t>Nội dung </a:t>
              </a:r>
            </a:p>
            <a:p>
              <a:pPr algn="ctr" defTabSz="1219020"/>
              <a:r>
                <a:rPr lang="vi-VN" sz="2933">
                  <a:solidFill>
                    <a:srgbClr val="000000"/>
                  </a:solidFill>
                  <a:latin typeface="UTM Avo" pitchFamily="18" charset="0"/>
                  <a:cs typeface="Arial"/>
                </a:rPr>
                <a:t>câu chuyện muốn kể cho em điều gì ?</a:t>
              </a:r>
              <a:endParaRPr lang="en-US" sz="2667">
                <a:solidFill>
                  <a:srgbClr val="000000"/>
                </a:solidFill>
                <a:latin typeface="UTM Avo" pitchFamily="18" charset="0"/>
                <a:cs typeface="Arial"/>
              </a:endParaRPr>
            </a:p>
          </p:txBody>
        </p:sp>
      </p:grpSp>
      <p:sp>
        <p:nvSpPr>
          <p:cNvPr id="17" name="Rounded Rectangle 1"/>
          <p:cNvSpPr/>
          <p:nvPr/>
        </p:nvSpPr>
        <p:spPr>
          <a:xfrm rot="10800000">
            <a:off x="8675381" y="1508788"/>
            <a:ext cx="3388696" cy="2254361"/>
          </a:xfrm>
          <a:custGeom>
            <a:avLst/>
            <a:gdLst/>
            <a:ahLst/>
            <a:cxnLst/>
            <a:rect l="l" t="t" r="r" b="b"/>
            <a:pathLst>
              <a:path w="5609586" h="2232249">
                <a:moveTo>
                  <a:pt x="2649298" y="0"/>
                </a:moveTo>
                <a:cubicBezTo>
                  <a:pt x="3078718" y="0"/>
                  <a:pt x="3445462" y="109706"/>
                  <a:pt x="3590371" y="264890"/>
                </a:cubicBezTo>
                <a:cubicBezTo>
                  <a:pt x="3659278" y="256178"/>
                  <a:pt x="3731911" y="252281"/>
                  <a:pt x="3806870" y="252281"/>
                </a:cubicBezTo>
                <a:cubicBezTo>
                  <a:pt x="4211935" y="252281"/>
                  <a:pt x="4549071" y="366086"/>
                  <a:pt x="4620350" y="516682"/>
                </a:cubicBezTo>
                <a:lnTo>
                  <a:pt x="5609586" y="500899"/>
                </a:lnTo>
                <a:lnTo>
                  <a:pt x="4887182" y="944954"/>
                </a:lnTo>
                <a:cubicBezTo>
                  <a:pt x="4959578" y="1002162"/>
                  <a:pt x="5004556" y="1091303"/>
                  <a:pt x="5004556" y="1190949"/>
                </a:cubicBezTo>
                <a:cubicBezTo>
                  <a:pt x="5004556" y="1346604"/>
                  <a:pt x="4894805" y="1476625"/>
                  <a:pt x="4748413" y="1507599"/>
                </a:cubicBezTo>
                <a:cubicBezTo>
                  <a:pt x="4751654" y="1520838"/>
                  <a:pt x="4752528" y="1534530"/>
                  <a:pt x="4752528" y="1548425"/>
                </a:cubicBezTo>
                <a:cubicBezTo>
                  <a:pt x="4752528" y="1727385"/>
                  <a:pt x="4607452" y="1872461"/>
                  <a:pt x="4428492" y="1872461"/>
                </a:cubicBezTo>
                <a:lnTo>
                  <a:pt x="4400492" y="1868915"/>
                </a:lnTo>
                <a:cubicBezTo>
                  <a:pt x="4253009" y="1957988"/>
                  <a:pt x="3997637" y="2016420"/>
                  <a:pt x="3707388" y="2016420"/>
                </a:cubicBezTo>
                <a:cubicBezTo>
                  <a:pt x="3619871" y="2016420"/>
                  <a:pt x="3535524" y="2011108"/>
                  <a:pt x="3456542" y="1999639"/>
                </a:cubicBezTo>
                <a:cubicBezTo>
                  <a:pt x="3293392" y="2137622"/>
                  <a:pt x="2948635" y="2232249"/>
                  <a:pt x="2549816" y="2232249"/>
                </a:cubicBezTo>
                <a:cubicBezTo>
                  <a:pt x="2120723" y="2232249"/>
                  <a:pt x="1754210" y="2122710"/>
                  <a:pt x="1609066" y="1967719"/>
                </a:cubicBezTo>
                <a:cubicBezTo>
                  <a:pt x="1524968" y="1976256"/>
                  <a:pt x="1436390" y="1980163"/>
                  <a:pt x="1344972" y="1980163"/>
                </a:cubicBezTo>
                <a:cubicBezTo>
                  <a:pt x="787896" y="1980163"/>
                  <a:pt x="336297" y="1835087"/>
                  <a:pt x="336297" y="1656127"/>
                </a:cubicBezTo>
                <a:cubicBezTo>
                  <a:pt x="336297" y="1639306"/>
                  <a:pt x="340287" y="1622783"/>
                  <a:pt x="349031" y="1607154"/>
                </a:cubicBezTo>
                <a:cubicBezTo>
                  <a:pt x="332156" y="1579406"/>
                  <a:pt x="324036" y="1546734"/>
                  <a:pt x="324036" y="1512164"/>
                </a:cubicBezTo>
                <a:lnTo>
                  <a:pt x="324036" y="1437596"/>
                </a:lnTo>
                <a:lnTo>
                  <a:pt x="324036" y="1404156"/>
                </a:lnTo>
                <a:cubicBezTo>
                  <a:pt x="145076" y="1404156"/>
                  <a:pt x="0" y="1259080"/>
                  <a:pt x="0" y="1080120"/>
                </a:cubicBezTo>
                <a:cubicBezTo>
                  <a:pt x="0" y="951438"/>
                  <a:pt x="75010" y="840276"/>
                  <a:pt x="184184" y="788997"/>
                </a:cubicBezTo>
                <a:cubicBezTo>
                  <a:pt x="180588" y="778345"/>
                  <a:pt x="180020" y="767281"/>
                  <a:pt x="180020" y="756084"/>
                </a:cubicBezTo>
                <a:cubicBezTo>
                  <a:pt x="180020" y="580783"/>
                  <a:pt x="319224" y="437995"/>
                  <a:pt x="493152" y="433147"/>
                </a:cubicBezTo>
                <a:cubicBezTo>
                  <a:pt x="630634" y="306437"/>
                  <a:pt x="1004677" y="216024"/>
                  <a:pt x="1444454" y="216024"/>
                </a:cubicBezTo>
                <a:cubicBezTo>
                  <a:pt x="1548964" y="216024"/>
                  <a:pt x="1649762" y="221130"/>
                  <a:pt x="1744521" y="230957"/>
                </a:cubicBezTo>
                <a:cubicBezTo>
                  <a:pt x="1908470" y="93875"/>
                  <a:pt x="2252069" y="0"/>
                  <a:pt x="2649298" y="0"/>
                </a:cubicBezTo>
                <a:close/>
              </a:path>
            </a:pathLst>
          </a:custGeom>
          <a:solidFill>
            <a:srgbClr val="FDFEDA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2499" y="1243744"/>
            <a:ext cx="3087757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20"/>
            <a:r>
              <a:rPr lang="vi-VN" sz="2933">
                <a:solidFill>
                  <a:srgbClr val="000000"/>
                </a:solidFill>
                <a:latin typeface="UTM Avo" pitchFamily="18" charset="0"/>
                <a:cs typeface="Arial"/>
              </a:rPr>
              <a:t>Bạn thích chi tiết nào?</a:t>
            </a:r>
            <a:endParaRPr lang="en-US" sz="2667">
              <a:solidFill>
                <a:srgbClr val="000000"/>
              </a:solidFill>
              <a:latin typeface="UTM Avo" pitchFamily="18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76320" y="1913535"/>
            <a:ext cx="3087757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20"/>
            <a:r>
              <a:rPr lang="vi-VN" sz="2933">
                <a:solidFill>
                  <a:srgbClr val="000000"/>
                </a:solidFill>
                <a:latin typeface="UTM Avo" pitchFamily="18" charset="0"/>
                <a:cs typeface="Arial"/>
              </a:rPr>
              <a:t>Lớp học của thầy giáo sẻ như thế nào?</a:t>
            </a:r>
            <a:endParaRPr lang="en-US" sz="2667">
              <a:solidFill>
                <a:srgbClr val="000000"/>
              </a:solidFill>
              <a:latin typeface="UTM Avo" pitchFamily="18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9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90127" y="734274"/>
            <a:ext cx="10337672" cy="1504685"/>
            <a:chOff x="539552" y="1299220"/>
            <a:chExt cx="7753254" cy="1128514"/>
          </a:xfrm>
        </p:grpSpPr>
        <p:grpSp>
          <p:nvGrpSpPr>
            <p:cNvPr id="16" name="Group 15"/>
            <p:cNvGrpSpPr/>
            <p:nvPr/>
          </p:nvGrpSpPr>
          <p:grpSpPr>
            <a:xfrm>
              <a:off x="875982" y="1434718"/>
              <a:ext cx="7416824" cy="993016"/>
              <a:chOff x="971600" y="1563638"/>
              <a:chExt cx="7416824" cy="99301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71600" y="1563638"/>
                <a:ext cx="7416824" cy="993016"/>
              </a:xfrm>
              <a:prstGeom prst="roundRect">
                <a:avLst/>
              </a:prstGeom>
              <a:solidFill>
                <a:srgbClr val="FCE0E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20"/>
                <a:endParaRPr lang="en-US" sz="240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127064" y="170765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20"/>
                <a:endParaRPr lang="en-US" sz="240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127064" y="1971683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20"/>
                <a:endParaRPr lang="en-US" sz="240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127064" y="223571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20"/>
                <a:endParaRPr lang="en-US" sz="2400">
                  <a:solidFill>
                    <a:srgbClr val="FFFFFF"/>
                  </a:solidFill>
                  <a:latin typeface="Arial"/>
                  <a:cs typeface="Arial"/>
                </a:endParaRPr>
              </a:p>
            </p:txBody>
          </p:sp>
        </p:grpSp>
        <p:pic>
          <p:nvPicPr>
            <p:cNvPr id="17" name="Picture 16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299220"/>
              <a:ext cx="809625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1946709" y="1124745"/>
            <a:ext cx="8970387" cy="53354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 defTabSz="1219020"/>
            <a:r>
              <a:rPr lang="vi-VN" sz="2667" b="1">
                <a:solidFill>
                  <a:srgbClr val="000000"/>
                </a:solidFill>
                <a:latin typeface="UTM Avo" pitchFamily="18" charset="0"/>
                <a:cs typeface="Arial"/>
              </a:rPr>
              <a:t>Kể cho người thân về thầy giáo sẻ trong câu chuyện trên</a:t>
            </a:r>
            <a:endParaRPr lang="en-US" sz="2667" b="1">
              <a:solidFill>
                <a:srgbClr val="000000"/>
              </a:solidFill>
              <a:latin typeface="UTM Avo" pitchFamily="18" charset="0"/>
              <a:cs typeface="Arial"/>
            </a:endParaRPr>
          </a:p>
        </p:txBody>
      </p:sp>
      <p:pic>
        <p:nvPicPr>
          <p:cNvPr id="717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" y="3776895"/>
            <a:ext cx="12197651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81" y="1661616"/>
            <a:ext cx="4784611" cy="48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7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/>
          <p:cNvSpPr>
            <a:spLocks noChangeArrowheads="1"/>
          </p:cNvSpPr>
          <p:nvPr/>
        </p:nvSpPr>
        <p:spPr bwMode="auto">
          <a:xfrm>
            <a:off x="1679516" y="3101300"/>
            <a:ext cx="2496275" cy="2945069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121907" tIns="60953" rIns="121907" bIns="60953"/>
          <a:lstStyle/>
          <a:p>
            <a:pPr defTabSz="1219020"/>
            <a:endParaRPr lang="en-US" sz="29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679515" y="3044958"/>
            <a:ext cx="2496276" cy="26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/>
          <a:p>
            <a:pPr marL="78305" defTabSz="1219020">
              <a:lnSpc>
                <a:spcPct val="125000"/>
              </a:lnSpc>
            </a:pPr>
            <a:r>
              <a:rPr lang="vi-VN" sz="2667">
                <a:solidFill>
                  <a:prstClr val="black"/>
                </a:solidFill>
                <a:latin typeface="UTM Avo" pitchFamily="18" charset="0"/>
              </a:rPr>
              <a:t>- Biết được các chi tiết trong chuyện  qua tranh minh hoạ.</a:t>
            </a:r>
            <a:endParaRPr lang="vi-VN" sz="2667" b="1">
              <a:solidFill>
                <a:srgbClr val="C00000"/>
              </a:solidFill>
              <a:latin typeface="UTM Avo" pitchFamily="18" charset="0"/>
            </a:endParaRPr>
          </a:p>
        </p:txBody>
      </p:sp>
      <p:cxnSp>
        <p:nvCxnSpPr>
          <p:cNvPr id="80" name="Curved Connector 30"/>
          <p:cNvCxnSpPr>
            <a:cxnSpLocks noChangeShapeType="1"/>
            <a:stCxn id="82" idx="2"/>
          </p:cNvCxnSpPr>
          <p:nvPr/>
        </p:nvCxnSpPr>
        <p:spPr bwMode="auto">
          <a:xfrm flipH="1">
            <a:off x="3311694" y="1566900"/>
            <a:ext cx="4498729" cy="1566622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Rounded Rectangle 80"/>
          <p:cNvSpPr>
            <a:spLocks noChangeArrowheads="1"/>
          </p:cNvSpPr>
          <p:nvPr/>
        </p:nvSpPr>
        <p:spPr bwMode="auto">
          <a:xfrm>
            <a:off x="2927654" y="769171"/>
            <a:ext cx="8637441" cy="898143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121907" tIns="60953" rIns="121907" bIns="60953"/>
          <a:lstStyle/>
          <a:p>
            <a:pPr defTabSz="1219020"/>
            <a:endParaRPr lang="en-US" sz="29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4655841" y="836714"/>
            <a:ext cx="6309163" cy="73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/>
          <a:p>
            <a:pPr defTabSz="1219020">
              <a:lnSpc>
                <a:spcPct val="150000"/>
              </a:lnSpc>
            </a:pPr>
            <a:r>
              <a:rPr lang="en-US" sz="2933" b="1">
                <a:solidFill>
                  <a:srgbClr val="C00000"/>
                </a:solidFill>
                <a:latin typeface="UTM Avo" pitchFamily="18" charset="0"/>
              </a:rPr>
              <a:t>Em đã học được gì?</a:t>
            </a:r>
          </a:p>
        </p:txBody>
      </p:sp>
      <p:sp>
        <p:nvSpPr>
          <p:cNvPr id="83" name="Rounded Rectangle 82"/>
          <p:cNvSpPr>
            <a:spLocks noChangeArrowheads="1"/>
          </p:cNvSpPr>
          <p:nvPr/>
        </p:nvSpPr>
        <p:spPr bwMode="auto">
          <a:xfrm>
            <a:off x="4847863" y="3060876"/>
            <a:ext cx="2950079" cy="2945069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121907" tIns="60953" rIns="121907" bIns="60953"/>
          <a:lstStyle/>
          <a:p>
            <a:pPr defTabSz="1219020"/>
            <a:endParaRPr lang="en-US" sz="29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4893659" y="3089590"/>
            <a:ext cx="3026544" cy="21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/>
          <a:p>
            <a:pPr marL="78305" defTabSz="1219020">
              <a:lnSpc>
                <a:spcPct val="125000"/>
              </a:lnSpc>
            </a:pPr>
            <a:r>
              <a:rPr lang="vi-VN" sz="2667">
                <a:solidFill>
                  <a:prstClr val="black"/>
                </a:solidFill>
                <a:latin typeface="UTM Avo" pitchFamily="18" charset="0"/>
              </a:rPr>
              <a:t>- Kể lại được từng đoạn của câu chuyện dựa vào tranh.</a:t>
            </a:r>
          </a:p>
        </p:txBody>
      </p:sp>
      <p:cxnSp>
        <p:nvCxnSpPr>
          <p:cNvPr id="85" name="Curved Connector 30"/>
          <p:cNvCxnSpPr>
            <a:cxnSpLocks noChangeShapeType="1"/>
            <a:stCxn id="82" idx="2"/>
            <a:endCxn id="83" idx="0"/>
          </p:cNvCxnSpPr>
          <p:nvPr/>
        </p:nvCxnSpPr>
        <p:spPr bwMode="auto">
          <a:xfrm flipH="1">
            <a:off x="6322903" y="1566900"/>
            <a:ext cx="1487520" cy="1493976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6" name="Picture 5" descr="Female Teacher Stock Vector Illustration and Royalty Free Female Teacher  Clipar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1269" r="14801" b="3963"/>
          <a:stretch/>
        </p:blipFill>
        <p:spPr bwMode="auto">
          <a:xfrm>
            <a:off x="-336712" y="164639"/>
            <a:ext cx="3527935" cy="628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ounded Rectangle 86"/>
          <p:cNvSpPr>
            <a:spLocks noChangeArrowheads="1"/>
          </p:cNvSpPr>
          <p:nvPr/>
        </p:nvSpPr>
        <p:spPr bwMode="auto">
          <a:xfrm>
            <a:off x="8201352" y="3140049"/>
            <a:ext cx="3907515" cy="2918833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algn="ctr">
            <a:solidFill>
              <a:srgbClr val="FF6600"/>
            </a:solidFill>
            <a:round/>
            <a:headEnd/>
            <a:tailEnd/>
          </a:ln>
        </p:spPr>
        <p:txBody>
          <a:bodyPr lIns="121907" tIns="60953" rIns="121907" bIns="60953"/>
          <a:lstStyle/>
          <a:p>
            <a:pPr defTabSz="1219020"/>
            <a:endParaRPr lang="en-US" sz="293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8327464" y="3175924"/>
            <a:ext cx="3781403" cy="21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/>
          <a:p>
            <a:pPr marL="78305" defTabSz="1219020">
              <a:lnSpc>
                <a:spcPct val="125000"/>
              </a:lnSpc>
            </a:pPr>
            <a:r>
              <a:rPr lang="vi-VN" sz="2667">
                <a:solidFill>
                  <a:prstClr val="black"/>
                </a:solidFill>
                <a:latin typeface="UTM Avo" pitchFamily="18" charset="0"/>
              </a:rPr>
              <a:t>- Hiểu được tình cảm thân thiện của thầy giáo sẻ, biết sơ giản cách viết một bức thư.</a:t>
            </a:r>
          </a:p>
        </p:txBody>
      </p:sp>
      <p:cxnSp>
        <p:nvCxnSpPr>
          <p:cNvPr id="89" name="Curved Connector 30"/>
          <p:cNvCxnSpPr>
            <a:cxnSpLocks noChangeShapeType="1"/>
            <a:stCxn id="82" idx="2"/>
            <a:endCxn id="87" idx="0"/>
          </p:cNvCxnSpPr>
          <p:nvPr/>
        </p:nvCxnSpPr>
        <p:spPr bwMode="auto">
          <a:xfrm>
            <a:off x="7810423" y="1566900"/>
            <a:ext cx="2344687" cy="1573149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4439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79" grpId="0"/>
      <p:bldP spid="81" grpId="0" animBg="1"/>
      <p:bldP spid="82" grpId="0"/>
      <p:bldP spid="83" grpId="0" animBg="1"/>
      <p:bldP spid="84" grpId="0"/>
      <p:bldP spid="87" grpId="0" animBg="1"/>
      <p:bldP spid="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5" y="194902"/>
            <a:ext cx="7584843" cy="53047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 descr="E:\我图PPT\00001PNG素材\扁平化png\2222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375" y="356660"/>
            <a:ext cx="7874076" cy="36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" y="3958584"/>
            <a:ext cx="12194117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0000000我图PPT\00001PNG素材\儿童卡通\6465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42" y="1411425"/>
            <a:ext cx="3138047" cy="563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72644" y="-153893"/>
            <a:ext cx="2768533" cy="31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363236"/>
            <a:ext cx="3139976" cy="2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177" y="499718"/>
            <a:ext cx="4060371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31">
              <a:spcBef>
                <a:spcPct val="0"/>
              </a:spcBef>
              <a:buClrTx/>
              <a:buNone/>
            </a:pPr>
            <a:r>
              <a:rPr lang="en-US" altLang="en-US" b="1" dirty="0" err="1">
                <a:solidFill>
                  <a:srgbClr val="C00000"/>
                </a:solidFill>
                <a:cs typeface="Arial" pitchFamily="34" charset="0"/>
              </a:rPr>
              <a:t>Củng</a:t>
            </a:r>
            <a:r>
              <a:rPr lang="en-US" altLang="en-US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Arial" pitchFamily="34" charset="0"/>
              </a:rPr>
              <a:t>cố</a:t>
            </a:r>
            <a:r>
              <a:rPr lang="en-US" altLang="en-US" b="1" dirty="0">
                <a:solidFill>
                  <a:srgbClr val="C00000"/>
                </a:solidFill>
                <a:cs typeface="Arial" pitchFamily="34" charset="0"/>
              </a:rPr>
              <a:t> - </a:t>
            </a:r>
            <a:r>
              <a:rPr lang="en-US" altLang="en-US" b="1" dirty="0" err="1">
                <a:solidFill>
                  <a:srgbClr val="C00000"/>
                </a:solidFill>
                <a:cs typeface="Arial" pitchFamily="34" charset="0"/>
              </a:rPr>
              <a:t>Dặn</a:t>
            </a:r>
            <a:r>
              <a:rPr lang="en-US" altLang="en-US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cs typeface="Arial" pitchFamily="34" charset="0"/>
              </a:rPr>
              <a:t>dò</a:t>
            </a:r>
            <a:endParaRPr lang="en-US" altLang="en-US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048" y="1124747"/>
            <a:ext cx="4376737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7" tIns="60953" rIns="121907" bIns="60953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31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2060"/>
                </a:solidFill>
                <a:cs typeface="Arial" pitchFamily="34" charset="0"/>
              </a:rPr>
              <a:t>- </a:t>
            </a:r>
            <a:r>
              <a:rPr lang="en-US" altLang="en-US" b="1" dirty="0" err="1">
                <a:solidFill>
                  <a:srgbClr val="002060"/>
                </a:solidFill>
                <a:cs typeface="Arial" pitchFamily="34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Arial" pitchFamily="34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Arial" pitchFamily="34" charset="0"/>
              </a:rPr>
              <a:t>tiết</a:t>
            </a:r>
            <a:r>
              <a:rPr lang="en-US" altLang="en-US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Arial" pitchFamily="34" charset="0"/>
              </a:rPr>
              <a:t>học</a:t>
            </a:r>
            <a:endParaRPr lang="en-US" altLang="en-US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629" y="2500652"/>
            <a:ext cx="6995251" cy="160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7" tIns="60953" rIns="121907" bIns="60953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31">
              <a:spcBef>
                <a:spcPct val="0"/>
              </a:spcBef>
              <a:buClrTx/>
              <a:buFontTx/>
              <a:buChar char="-"/>
            </a:pPr>
            <a:r>
              <a:rPr lang="en-US" altLang="en-US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Arial" pitchFamily="34" charset="0"/>
              </a:rPr>
              <a:t>Chuẩn</a:t>
            </a:r>
            <a:r>
              <a:rPr lang="en-US" altLang="en-US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Arial" pitchFamily="34" charset="0"/>
              </a:rPr>
              <a:t>bị</a:t>
            </a:r>
            <a:r>
              <a:rPr lang="en-US" altLang="en-US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Arial" pitchFamily="34" charset="0"/>
              </a:rPr>
              <a:t>bài</a:t>
            </a:r>
            <a:r>
              <a:rPr lang="en-US" altLang="en-US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altLang="en-US" b="1" err="1">
                <a:solidFill>
                  <a:srgbClr val="002060"/>
                </a:solidFill>
                <a:cs typeface="Arial" pitchFamily="34" charset="0"/>
              </a:rPr>
              <a:t>sau</a:t>
            </a:r>
            <a:r>
              <a:rPr lang="en-US" altLang="en-US" b="1">
                <a:solidFill>
                  <a:srgbClr val="002060"/>
                </a:solidFill>
                <a:cs typeface="Arial" pitchFamily="34" charset="0"/>
              </a:rPr>
              <a:t>: Bài 1</a:t>
            </a:r>
            <a:r>
              <a:rPr lang="vi-VN" altLang="en-US" b="1">
                <a:solidFill>
                  <a:srgbClr val="002060"/>
                </a:solidFill>
                <a:cs typeface="Arial" pitchFamily="34" charset="0"/>
              </a:rPr>
              <a:t>8</a:t>
            </a:r>
            <a:r>
              <a:rPr lang="en-US" altLang="en-US" b="1">
                <a:solidFill>
                  <a:srgbClr val="002060"/>
                </a:solidFill>
                <a:cs typeface="Arial" pitchFamily="34" charset="0"/>
              </a:rPr>
              <a:t> ( ti</a:t>
            </a:r>
            <a:r>
              <a:rPr lang="vi-VN" altLang="en-US" b="1">
                <a:solidFill>
                  <a:srgbClr val="002060"/>
                </a:solidFill>
                <a:cs typeface="Arial" pitchFamily="34" charset="0"/>
              </a:rPr>
              <a:t>ế</a:t>
            </a:r>
            <a:r>
              <a:rPr lang="en-US" altLang="en-US" b="1">
                <a:solidFill>
                  <a:srgbClr val="002060"/>
                </a:solidFill>
                <a:cs typeface="Arial" pitchFamily="34" charset="0"/>
              </a:rPr>
              <a:t>t </a:t>
            </a:r>
            <a:r>
              <a:rPr lang="vi-VN" altLang="en-US" b="1">
                <a:solidFill>
                  <a:srgbClr val="002060"/>
                </a:solidFill>
                <a:cs typeface="Arial" pitchFamily="34" charset="0"/>
              </a:rPr>
              <a:t>1 + 2</a:t>
            </a:r>
            <a:r>
              <a:rPr lang="en-US" altLang="en-US" b="1">
                <a:solidFill>
                  <a:srgbClr val="002060"/>
                </a:solidFill>
                <a:cs typeface="Arial" pitchFamily="34" charset="0"/>
              </a:rPr>
              <a:t>)</a:t>
            </a:r>
            <a:r>
              <a:rPr lang="vi-VN" altLang="en-US" b="1">
                <a:solidFill>
                  <a:srgbClr val="002060"/>
                </a:solidFill>
                <a:cs typeface="Arial" pitchFamily="34" charset="0"/>
              </a:rPr>
              <a:t>- Đọc</a:t>
            </a:r>
            <a:r>
              <a:rPr lang="en-US" altLang="en-US" b="1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vi-VN" altLang="en-US" b="1">
                <a:solidFill>
                  <a:srgbClr val="002060"/>
                </a:solidFill>
                <a:cs typeface="Arial" pitchFamily="34" charset="0"/>
              </a:rPr>
              <a:t>Thư viện biết đi </a:t>
            </a:r>
            <a:r>
              <a:rPr lang="en-US" altLang="en-US">
                <a:solidFill>
                  <a:prstClr val="black"/>
                </a:solidFill>
                <a:cs typeface="Arial" pitchFamily="34" charset="0"/>
              </a:rPr>
              <a:t>( trang </a:t>
            </a:r>
            <a:r>
              <a:rPr lang="vi-VN" altLang="en-US">
                <a:solidFill>
                  <a:prstClr val="black"/>
                </a:solidFill>
                <a:cs typeface="Arial" pitchFamily="34" charset="0"/>
              </a:rPr>
              <a:t>80</a:t>
            </a:r>
            <a:r>
              <a:rPr lang="en-US" altLang="en-US">
                <a:solidFill>
                  <a:prstClr val="black"/>
                </a:solidFill>
                <a:cs typeface="Arial" pitchFamily="34" charset="0"/>
              </a:rPr>
              <a:t>) </a:t>
            </a:r>
            <a:endParaRPr lang="en-US" altLang="en-US" dirty="0">
              <a:solidFill>
                <a:prstClr val="black"/>
              </a:solidFill>
              <a:cs typeface="Arial" pitchFamily="34" charset="0"/>
            </a:endParaRPr>
          </a:p>
          <a:p>
            <a:pPr defTabSz="457131"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2060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769" y="1740293"/>
            <a:ext cx="4376737" cy="61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7" tIns="60953" rIns="121907" bIns="60953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31">
              <a:spcBef>
                <a:spcPct val="0"/>
              </a:spcBef>
              <a:buClrTx/>
              <a:buNone/>
            </a:pPr>
            <a:r>
              <a:rPr lang="en-US" altLang="en-US" b="1">
                <a:solidFill>
                  <a:srgbClr val="002060"/>
                </a:solidFill>
                <a:cs typeface="Arial" pitchFamily="34" charset="0"/>
              </a:rPr>
              <a:t>- Vận dụng</a:t>
            </a:r>
            <a:endParaRPr lang="en-US" altLang="en-US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84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" name="Group 7167"/>
          <p:cNvGrpSpPr/>
          <p:nvPr/>
        </p:nvGrpSpPr>
        <p:grpSpPr>
          <a:xfrm>
            <a:off x="0" y="-27384"/>
            <a:ext cx="12192000" cy="1950149"/>
            <a:chOff x="0" y="-20538"/>
            <a:chExt cx="9144000" cy="1462612"/>
          </a:xfrm>
        </p:grpSpPr>
        <p:sp>
          <p:nvSpPr>
            <p:cNvPr id="19" name="Oval 15"/>
            <p:cNvSpPr/>
            <p:nvPr/>
          </p:nvSpPr>
          <p:spPr>
            <a:xfrm>
              <a:off x="1860852" y="411510"/>
              <a:ext cx="7274438" cy="1030564"/>
            </a:xfrm>
            <a:custGeom>
              <a:avLst/>
              <a:gdLst/>
              <a:ahLst/>
              <a:cxnLst/>
              <a:rect l="l" t="t" r="r" b="b"/>
              <a:pathLst>
                <a:path w="9144000" h="1422400">
                  <a:moveTo>
                    <a:pt x="0" y="0"/>
                  </a:moveTo>
                  <a:lnTo>
                    <a:pt x="9144000" y="0"/>
                  </a:lnTo>
                  <a:lnTo>
                    <a:pt x="9144000" y="1149818"/>
                  </a:lnTo>
                  <a:cubicBezTo>
                    <a:pt x="8050396" y="1290315"/>
                    <a:pt x="6715524" y="1387345"/>
                    <a:pt x="5249707" y="1422400"/>
                  </a:cubicBezTo>
                  <a:lnTo>
                    <a:pt x="2628609" y="1422400"/>
                  </a:lnTo>
                  <a:cubicBezTo>
                    <a:pt x="1688881" y="1400487"/>
                    <a:pt x="802994" y="1352183"/>
                    <a:pt x="0" y="1283325"/>
                  </a:cubicBezTo>
                  <a:close/>
                </a:path>
              </a:pathLst>
            </a:custGeom>
            <a:solidFill>
              <a:srgbClr val="B3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-20538"/>
              <a:ext cx="9144000" cy="1422400"/>
            </a:xfrm>
            <a:custGeom>
              <a:avLst/>
              <a:gdLst/>
              <a:ahLst/>
              <a:cxnLst/>
              <a:rect l="l" t="t" r="r" b="b"/>
              <a:pathLst>
                <a:path w="9144000" h="1422400">
                  <a:moveTo>
                    <a:pt x="0" y="0"/>
                  </a:moveTo>
                  <a:lnTo>
                    <a:pt x="9144000" y="0"/>
                  </a:lnTo>
                  <a:lnTo>
                    <a:pt x="9144000" y="1149818"/>
                  </a:lnTo>
                  <a:cubicBezTo>
                    <a:pt x="8050396" y="1290315"/>
                    <a:pt x="6715524" y="1387345"/>
                    <a:pt x="5249707" y="1422400"/>
                  </a:cubicBezTo>
                  <a:lnTo>
                    <a:pt x="2628609" y="1422400"/>
                  </a:lnTo>
                  <a:cubicBezTo>
                    <a:pt x="1688881" y="1400487"/>
                    <a:pt x="802994" y="1352183"/>
                    <a:pt x="0" y="1283325"/>
                  </a:cubicBezTo>
                  <a:close/>
                </a:path>
              </a:pathLst>
            </a:custGeom>
            <a:solidFill>
              <a:srgbClr val="4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0" y="-20538"/>
              <a:ext cx="2803444" cy="1323656"/>
              <a:chOff x="-9578" y="-27511"/>
              <a:chExt cx="2803444" cy="132365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-9578" y="-27511"/>
                <a:ext cx="2803444" cy="1323656"/>
              </a:xfrm>
              <a:custGeom>
                <a:avLst/>
                <a:gdLst/>
                <a:ahLst/>
                <a:cxnLst/>
                <a:rect l="l" t="t" r="r" b="b"/>
                <a:pathLst>
                  <a:path w="2699792" h="1368152">
                    <a:moveTo>
                      <a:pt x="0" y="0"/>
                    </a:moveTo>
                    <a:lnTo>
                      <a:pt x="2558278" y="0"/>
                    </a:lnTo>
                    <a:cubicBezTo>
                      <a:pt x="2649512" y="122457"/>
                      <a:pt x="2699790" y="259944"/>
                      <a:pt x="2699792" y="404912"/>
                    </a:cubicBezTo>
                    <a:lnTo>
                      <a:pt x="2699792" y="404937"/>
                    </a:lnTo>
                    <a:cubicBezTo>
                      <a:pt x="2699783" y="936907"/>
                      <a:pt x="2022766" y="1368152"/>
                      <a:pt x="1187625" y="1368152"/>
                    </a:cubicBezTo>
                    <a:cubicBezTo>
                      <a:pt x="705609" y="1368152"/>
                      <a:pt x="276267" y="1224494"/>
                      <a:pt x="0" y="999940"/>
                    </a:cubicBez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20"/>
                <a:endParaRPr lang="en-US" sz="2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-9578" y="-8450"/>
                <a:ext cx="2515412" cy="1304594"/>
              </a:xfrm>
              <a:custGeom>
                <a:avLst/>
                <a:gdLst/>
                <a:ahLst/>
                <a:cxnLst/>
                <a:rect l="l" t="t" r="r" b="b"/>
                <a:pathLst>
                  <a:path w="2555775" h="1368152">
                    <a:moveTo>
                      <a:pt x="0" y="0"/>
                    </a:moveTo>
                    <a:lnTo>
                      <a:pt x="2424369" y="0"/>
                    </a:lnTo>
                    <a:cubicBezTo>
                      <a:pt x="2509106" y="122517"/>
                      <a:pt x="2555773" y="259975"/>
                      <a:pt x="2555775" y="404910"/>
                    </a:cubicBezTo>
                    <a:lnTo>
                      <a:pt x="2555775" y="404938"/>
                    </a:lnTo>
                    <a:cubicBezTo>
                      <a:pt x="2555765" y="936907"/>
                      <a:pt x="1927108" y="1368152"/>
                      <a:pt x="1151620" y="1368152"/>
                    </a:cubicBezTo>
                    <a:cubicBezTo>
                      <a:pt x="674671" y="1368152"/>
                      <a:pt x="253263" y="1205028"/>
                      <a:pt x="0" y="955150"/>
                    </a:cubicBezTo>
                    <a:close/>
                  </a:path>
                </a:pathLst>
              </a:custGeom>
              <a:solidFill>
                <a:srgbClr val="B3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20"/>
                <a:endParaRPr lang="en-US" sz="2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-9578" y="0"/>
                <a:ext cx="2304256" cy="1296145"/>
              </a:xfrm>
              <a:custGeom>
                <a:avLst/>
                <a:gdLst/>
                <a:ahLst/>
                <a:cxnLst/>
                <a:rect l="l" t="t" r="r" b="b"/>
                <a:pathLst>
                  <a:path w="2304256" h="1368152">
                    <a:moveTo>
                      <a:pt x="107821" y="0"/>
                    </a:moveTo>
                    <a:lnTo>
                      <a:pt x="2196435" y="0"/>
                    </a:lnTo>
                    <a:cubicBezTo>
                      <a:pt x="2266006" y="122666"/>
                      <a:pt x="2304256" y="260060"/>
                      <a:pt x="2304256" y="404924"/>
                    </a:cubicBezTo>
                    <a:cubicBezTo>
                      <a:pt x="2304256" y="936900"/>
                      <a:pt x="1788431" y="1368152"/>
                      <a:pt x="1152128" y="1368152"/>
                    </a:cubicBezTo>
                    <a:cubicBezTo>
                      <a:pt x="515825" y="1368152"/>
                      <a:pt x="0" y="936900"/>
                      <a:pt x="0" y="404924"/>
                    </a:cubicBezTo>
                    <a:cubicBezTo>
                      <a:pt x="0" y="260060"/>
                      <a:pt x="38251" y="122666"/>
                      <a:pt x="1078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20"/>
                <a:endParaRPr lang="en-US" sz="24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57966" y="548553"/>
                <a:ext cx="1395086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20"/>
                <a:r>
                  <a:rPr lang="en-US" sz="3200" b="1" dirty="0" err="1">
                    <a:solidFill>
                      <a:srgbClr val="00589A"/>
                    </a:solidFill>
                    <a:latin typeface="UTM Avo" pitchFamily="18" charset="0"/>
                  </a:rPr>
                  <a:t>Tuần</a:t>
                </a:r>
                <a:endParaRPr lang="en-US" sz="3200" b="1">
                  <a:solidFill>
                    <a:srgbClr val="00589A"/>
                  </a:solidFill>
                  <a:latin typeface="UTM Avo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80090" y="188513"/>
                <a:ext cx="968534" cy="938671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 defTabSz="1219020"/>
                <a:r>
                  <a:rPr lang="en-US" sz="7333" b="1">
                    <a:ln w="19050">
                      <a:solidFill>
                        <a:prstClr val="white"/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 (Body)"/>
                    <a:cs typeface="Times New Roman" pitchFamily="18" charset="0"/>
                  </a:rPr>
                  <a:t>28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" y="2000465"/>
            <a:ext cx="11520895" cy="1346397"/>
            <a:chOff x="431321" y="3156534"/>
            <a:chExt cx="8640671" cy="1009798"/>
          </a:xfrm>
        </p:grpSpPr>
        <p:grpSp>
          <p:nvGrpSpPr>
            <p:cNvPr id="30" name="Group 29"/>
            <p:cNvGrpSpPr/>
            <p:nvPr/>
          </p:nvGrpSpPr>
          <p:grpSpPr>
            <a:xfrm>
              <a:off x="1907704" y="3298139"/>
              <a:ext cx="7164288" cy="857787"/>
              <a:chOff x="1152128" y="1635646"/>
              <a:chExt cx="7164288" cy="857787"/>
            </a:xfrm>
          </p:grpSpPr>
          <p:sp>
            <p:nvSpPr>
              <p:cNvPr id="23" name="Rectangle 19"/>
              <p:cNvSpPr/>
              <p:nvPr/>
            </p:nvSpPr>
            <p:spPr>
              <a:xfrm rot="179204">
                <a:off x="4733466" y="1730693"/>
                <a:ext cx="3493443" cy="762740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5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20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52128" y="1635646"/>
                <a:ext cx="7164288" cy="83086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20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Rectangle 19"/>
              <p:cNvSpPr/>
              <p:nvPr/>
            </p:nvSpPr>
            <p:spPr>
              <a:xfrm>
                <a:off x="1152128" y="1724270"/>
                <a:ext cx="6948264" cy="65361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20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31321" y="3435846"/>
              <a:ext cx="1342614" cy="728800"/>
              <a:chOff x="3203848" y="2707046"/>
              <a:chExt cx="1342614" cy="728800"/>
            </a:xfrm>
          </p:grpSpPr>
          <p:sp>
            <p:nvSpPr>
              <p:cNvPr id="26" name="Rectangle 19"/>
              <p:cNvSpPr/>
              <p:nvPr/>
            </p:nvSpPr>
            <p:spPr>
              <a:xfrm flipH="1">
                <a:off x="3203848" y="2821010"/>
                <a:ext cx="1195898" cy="614836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20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Rectangle 19"/>
              <p:cNvSpPr/>
              <p:nvPr/>
            </p:nvSpPr>
            <p:spPr>
              <a:xfrm rot="464812" flipH="1">
                <a:off x="3386624" y="2707046"/>
                <a:ext cx="1159838" cy="65361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B3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20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1462697" y="3156534"/>
              <a:ext cx="1008112" cy="1008112"/>
            </a:xfrm>
            <a:prstGeom prst="ellipse">
              <a:avLst/>
            </a:prstGeom>
            <a:solidFill>
              <a:srgbClr val="226668"/>
            </a:solidFill>
            <a:ln>
              <a:noFill/>
            </a:ln>
            <a:effectLst>
              <a:glow rad="139700">
                <a:schemeClr val="tx1">
                  <a:lumMod val="95000"/>
                  <a:lumOff val="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14217" y="3190205"/>
              <a:ext cx="69754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020"/>
              <a:r>
                <a:rPr lang="en-US" sz="2667" b="1">
                  <a:solidFill>
                    <a:prstClr val="white"/>
                  </a:solidFill>
                  <a:latin typeface="UTM Avo" pitchFamily="18" charset="0"/>
                </a:rPr>
                <a:t>Bài</a:t>
              </a:r>
              <a:r>
                <a:rPr lang="en-US" sz="3200" b="1">
                  <a:solidFill>
                    <a:srgbClr val="00589A"/>
                  </a:solidFill>
                  <a:latin typeface="UTM Avo" pitchFamily="18" charset="0"/>
                </a:rPr>
                <a:t> 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80672" y="3458493"/>
              <a:ext cx="754534" cy="707839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020"/>
              <a:r>
                <a:rPr lang="en-US" sz="5333" b="1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(Body)"/>
                  <a:cs typeface="Times New Roman" pitchFamily="18" charset="0"/>
                </a:rPr>
                <a:t>17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31534" y="3448913"/>
              <a:ext cx="5712874" cy="469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20"/>
              <a:r>
                <a:rPr lang="en-US" sz="3467" b="1">
                  <a:solidFill>
                    <a:srgbClr val="316E71"/>
                  </a:solidFill>
                  <a:latin typeface="Arial Rounded MT Bold" pitchFamily="34" charset="0"/>
                </a:rPr>
                <a:t>NHỮNG  CÁCH  CHÀO  ĐỘC  ĐÁO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" y="5421234"/>
            <a:ext cx="11760628" cy="1272001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ctr" defTabSz="121902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Tiết 4</a:t>
            </a:r>
          </a:p>
          <a:p>
            <a:pPr algn="ctr" defTabSz="121902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SáchTiếng Việt  2 trang 79</a:t>
            </a:r>
          </a:p>
        </p:txBody>
      </p:sp>
      <p:sp>
        <p:nvSpPr>
          <p:cNvPr id="41" name="Rectangle 7"/>
          <p:cNvSpPr/>
          <p:nvPr/>
        </p:nvSpPr>
        <p:spPr>
          <a:xfrm rot="10800000" flipH="1">
            <a:off x="7536160" y="5184575"/>
            <a:ext cx="4653720" cy="1700808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B3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56" y="3511603"/>
            <a:ext cx="29718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599723" y="3719367"/>
            <a:ext cx="6241664" cy="861760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ctr" defTabSz="1219020"/>
            <a:r>
              <a:rPr lang="en-US" sz="4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Lớp học viết thư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5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ạc dao an t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loud Callout 54"/>
          <p:cNvSpPr/>
          <p:nvPr/>
        </p:nvSpPr>
        <p:spPr>
          <a:xfrm>
            <a:off x="3816826" y="2814073"/>
            <a:ext cx="3980343" cy="1813649"/>
          </a:xfrm>
          <a:prstGeom prst="cloudCallout">
            <a:avLst>
              <a:gd name="adj1" fmla="val -56928"/>
              <a:gd name="adj2" fmla="val -27892"/>
            </a:avLst>
          </a:prstGeom>
          <a:solidFill>
            <a:srgbClr val="BDFF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noFill/>
              <a:latin typeface="Calibri"/>
            </a:endParaRPr>
          </a:p>
        </p:txBody>
      </p:sp>
      <p:sp>
        <p:nvSpPr>
          <p:cNvPr id="53" name="Cloud Callout 52"/>
          <p:cNvSpPr/>
          <p:nvPr/>
        </p:nvSpPr>
        <p:spPr>
          <a:xfrm>
            <a:off x="143340" y="1796819"/>
            <a:ext cx="3264363" cy="1505880"/>
          </a:xfrm>
          <a:prstGeom prst="cloudCallout">
            <a:avLst>
              <a:gd name="adj1" fmla="val -41370"/>
              <a:gd name="adj2" fmla="val 5106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noFill/>
              <a:latin typeface="Calibri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95444" y="706549"/>
            <a:ext cx="11546475" cy="93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" y="548681"/>
            <a:ext cx="29718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23659" y="740702"/>
            <a:ext cx="6241664" cy="615539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defTabSz="1219020"/>
            <a:r>
              <a:rPr lang="en-US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3200" b="1">
                <a:solidFill>
                  <a:prstClr val="black"/>
                </a:solidFill>
                <a:latin typeface="UTM Avo" pitchFamily="18" charset="0"/>
                <a:cs typeface="Arial" pitchFamily="34" charset="0"/>
              </a:rPr>
              <a:t>Nghe kể chuyện</a:t>
            </a:r>
            <a:endParaRPr lang="en-US" sz="3200" b="1">
              <a:solidFill>
                <a:prstClr val="black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06997" y="1124744"/>
            <a:ext cx="6241664" cy="533530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ctr" defTabSz="1219020"/>
            <a:r>
              <a:rPr lang="vi-VN" sz="2667">
                <a:solidFill>
                  <a:prstClr val="black"/>
                </a:solidFill>
                <a:latin typeface="UTM Avo" pitchFamily="18" charset="0"/>
                <a:cs typeface="Arial" pitchFamily="34" charset="0"/>
              </a:rPr>
              <a:t>( Theo Tun Te-le-gơn)</a:t>
            </a:r>
            <a:endParaRPr lang="en-US" sz="2667">
              <a:solidFill>
                <a:prstClr val="black"/>
              </a:solidFill>
              <a:latin typeface="UTM Avo" pitchFamily="18" charset="0"/>
              <a:cs typeface="Arial" pitchFamily="34" charset="0"/>
            </a:endParaRPr>
          </a:p>
        </p:txBody>
      </p:sp>
      <p:pic>
        <p:nvPicPr>
          <p:cNvPr id="5122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78" y="1599495"/>
            <a:ext cx="4309673" cy="45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420443" y="1988840"/>
            <a:ext cx="2463300" cy="943962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/>
            <a:r>
              <a:rPr lang="vi-VN" sz="2667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 Tranh vẽ cảnh ở đâu? </a:t>
            </a:r>
            <a:endParaRPr lang="en-US" sz="2667">
              <a:solidFill>
                <a:prstClr val="black"/>
              </a:solidFill>
              <a:latin typeface="UTM Avo" pitchFamily="18" charset="0"/>
              <a:cs typeface="Arial" pitchFamily="34" charset="0"/>
            </a:endParaRPr>
          </a:p>
        </p:txBody>
      </p:sp>
      <p:pic>
        <p:nvPicPr>
          <p:cNvPr id="52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/>
          <a:stretch/>
        </p:blipFill>
        <p:spPr bwMode="auto">
          <a:xfrm>
            <a:off x="3424" y="3089072"/>
            <a:ext cx="4903715" cy="32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367808" y="2911792"/>
            <a:ext cx="3072341" cy="1354396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/>
            <a:r>
              <a:rPr lang="vi-VN" sz="2667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 Trong tranh có những ai? Họ đang làm gì?</a:t>
            </a:r>
            <a:endParaRPr lang="en-US" sz="2667">
              <a:solidFill>
                <a:prstClr val="black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87755" y="740702"/>
            <a:ext cx="6241664" cy="57443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ctr" defTabSz="1219020">
              <a:spcBef>
                <a:spcPct val="50000"/>
              </a:spcBef>
            </a:pPr>
            <a:r>
              <a:rPr lang="vi-VN" sz="2933" b="1">
                <a:solidFill>
                  <a:srgbClr val="C00000"/>
                </a:solidFill>
                <a:latin typeface="Arial" panose="020B0604020202020204" pitchFamily="34" charset="0"/>
              </a:rPr>
              <a:t>LỚP HỌC VIẾT THƯ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3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3" grpId="0" animBg="1"/>
      <p:bldP spid="119" grpId="0" animBg="1"/>
      <p:bldP spid="26" grpId="0"/>
      <p:bldP spid="26" grpId="1"/>
      <p:bldP spid="28" grpId="0"/>
      <p:bldP spid="51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9225338" y="1884798"/>
            <a:ext cx="2823324" cy="4186388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152997" y="1888502"/>
            <a:ext cx="2823324" cy="4186388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119670" y="1930911"/>
            <a:ext cx="2823324" cy="4186388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43339" y="1930911"/>
            <a:ext cx="2823324" cy="4186388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95444" y="706549"/>
            <a:ext cx="11546475" cy="93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" y="548681"/>
            <a:ext cx="29718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23659" y="893247"/>
            <a:ext cx="6241664" cy="615539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defTabSz="1219020"/>
            <a:r>
              <a:rPr lang="en-US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3200" b="1">
                <a:solidFill>
                  <a:prstClr val="black"/>
                </a:solidFill>
                <a:latin typeface="UTM Avo" pitchFamily="18" charset="0"/>
                <a:cs typeface="Arial" pitchFamily="34" charset="0"/>
              </a:rPr>
              <a:t>Nghe kể chuyện</a:t>
            </a:r>
            <a:endParaRPr lang="en-US" sz="3200" b="1">
              <a:solidFill>
                <a:prstClr val="black"/>
              </a:solidFill>
              <a:latin typeface="UTM Avo" pitchFamily="18" charset="0"/>
              <a:cs typeface="Arial" pitchFamily="34" charset="0"/>
            </a:endParaRP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8"/>
          <a:stretch/>
        </p:blipFill>
        <p:spPr bwMode="auto">
          <a:xfrm>
            <a:off x="6011" y="1892830"/>
            <a:ext cx="2921637" cy="250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9"/>
          <a:stretch/>
        </p:blipFill>
        <p:spPr bwMode="auto">
          <a:xfrm>
            <a:off x="3197383" y="2071389"/>
            <a:ext cx="2802607" cy="250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5485" r="7948" b="17740"/>
          <a:stretch/>
        </p:blipFill>
        <p:spPr bwMode="auto">
          <a:xfrm>
            <a:off x="6234371" y="1988840"/>
            <a:ext cx="2638232" cy="25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r="15362" b="22007"/>
          <a:stretch/>
        </p:blipFill>
        <p:spPr bwMode="auto">
          <a:xfrm>
            <a:off x="9283064" y="2132777"/>
            <a:ext cx="2573577" cy="232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19659" y="4581128"/>
            <a:ext cx="2423947" cy="1231092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/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Thầy giáo sẻ dạy học trò làm gì?</a:t>
            </a:r>
            <a:endParaRPr lang="en-US" sz="240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19670" y="4485117"/>
            <a:ext cx="2569041" cy="1600424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/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Thầy giáo sẻ hướng dẫn học trò làm cách nào để gửi thư?</a:t>
            </a:r>
            <a:endParaRPr lang="en-US" sz="240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8293" y="4502163"/>
            <a:ext cx="2633744" cy="1231092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/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Thầy giáo sẻ đã nhận được điều gì bất ngờ?</a:t>
            </a:r>
            <a:endParaRPr lang="en-US" sz="240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01525" y="4581128"/>
            <a:ext cx="2599020" cy="1231092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/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Thầy giáo sẻ đã cảm ơn học trò bằng cách nào?</a:t>
            </a:r>
            <a:endParaRPr lang="en-US" sz="240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1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  <p:bldP spid="43" grpId="0" animBg="1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23264" y="1813890"/>
            <a:ext cx="6338400" cy="4186388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95444" y="706549"/>
            <a:ext cx="11546475" cy="93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" y="548681"/>
            <a:ext cx="29718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23659" y="893247"/>
            <a:ext cx="6241664" cy="615539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defTabSz="1219020"/>
            <a:r>
              <a:rPr lang="en-US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3200" b="1">
                <a:solidFill>
                  <a:prstClr val="black"/>
                </a:solidFill>
                <a:latin typeface="UTM Avo" pitchFamily="18" charset="0"/>
                <a:cs typeface="Arial" pitchFamily="34" charset="0"/>
              </a:rPr>
              <a:t>Nghe kể chuyện</a:t>
            </a:r>
            <a:endParaRPr lang="en-US" sz="3200" b="1">
              <a:solidFill>
                <a:prstClr val="black"/>
              </a:solidFill>
              <a:latin typeface="UTM Avo" pitchFamily="18" charset="0"/>
              <a:cs typeface="Arial" pitchFamily="34" charset="0"/>
            </a:endParaRP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8"/>
          <a:stretch/>
        </p:blipFill>
        <p:spPr bwMode="auto">
          <a:xfrm>
            <a:off x="6561665" y="1678981"/>
            <a:ext cx="5031033" cy="43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9"/>
          <a:stretch/>
        </p:blipFill>
        <p:spPr bwMode="auto">
          <a:xfrm>
            <a:off x="7017629" y="1735398"/>
            <a:ext cx="5031033" cy="450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5485" r="7948" b="17740"/>
          <a:stretch/>
        </p:blipFill>
        <p:spPr bwMode="auto">
          <a:xfrm>
            <a:off x="7309298" y="1803834"/>
            <a:ext cx="4355321" cy="42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r="15362" b="22007"/>
          <a:stretch/>
        </p:blipFill>
        <p:spPr bwMode="auto">
          <a:xfrm>
            <a:off x="6832506" y="1842104"/>
            <a:ext cx="4832113" cy="43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24930" y="2168486"/>
            <a:ext cx="5383039" cy="49242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/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 Thầy giáo sẻ dạy học trò ...</a:t>
            </a:r>
            <a:endParaRPr lang="en-US" sz="2400" b="1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371" y="2855271"/>
            <a:ext cx="5692395" cy="49242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/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 Thầy giáo sẻ hướng dẫn học trò...</a:t>
            </a:r>
            <a:endParaRPr lang="en-US" sz="2400" b="1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5360" y="3909054"/>
            <a:ext cx="5050683" cy="49242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/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 Thầy giáo sẻ đã nhận được ...</a:t>
            </a:r>
            <a:endParaRPr lang="en-US" sz="2400" b="1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5360" y="4872175"/>
            <a:ext cx="5273531" cy="49242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/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 Thầy giáo sẻ đã cảm ơn học trò...</a:t>
            </a:r>
            <a:endParaRPr lang="en-US" sz="2400" b="1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17-1A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01748" y="1508787"/>
            <a:ext cx="6430648" cy="4655788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23264" y="1813890"/>
            <a:ext cx="6338400" cy="4186388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95444" y="706549"/>
            <a:ext cx="11546475" cy="93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" y="548681"/>
            <a:ext cx="29718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23659" y="893247"/>
            <a:ext cx="6241664" cy="615539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defTabSz="1219020"/>
            <a:r>
              <a:rPr lang="en-US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3200" b="1">
                <a:solidFill>
                  <a:prstClr val="black"/>
                </a:solidFill>
                <a:latin typeface="UTM Avo" pitchFamily="18" charset="0"/>
                <a:cs typeface="Arial" pitchFamily="34" charset="0"/>
              </a:rPr>
              <a:t>Nghe kể chuyện</a:t>
            </a:r>
            <a:endParaRPr lang="en-US" sz="3200" b="1">
              <a:solidFill>
                <a:prstClr val="black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0149" y="1803834"/>
            <a:ext cx="5383039" cy="49242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ctr" defTabSz="1219020"/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LỚP HỌC VIẾT THƯ</a:t>
            </a:r>
            <a:endParaRPr lang="en-US" sz="2400" b="1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2139" y="2180862"/>
            <a:ext cx="6229525" cy="3816415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indent="620168" algn="just" defTabSz="1219020"/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Một ngày đẹp trời, sẻ mời các con vật muốn tập viết thư qua học lớp thầy sẻ.</a:t>
            </a:r>
          </a:p>
          <a:p>
            <a:pPr indent="620168" algn="just" defTabSz="1219020"/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Mỗi con vật được phát một cái bút và một miếng vỏ cây sồi. Thầy sẻ nói: “Nào ta bắt đầu.”. Học trò nắm chặt bút và chăm chú lắng nghe.</a:t>
            </a:r>
          </a:p>
          <a:p>
            <a:pPr indent="620168" algn="just" defTabSz="1219020"/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 Các bạn nhớ, khi bắt đầu viết thư, cho bạn bè chẳng hạn, thì phải có </a:t>
            </a:r>
            <a:r>
              <a:rPr lang="vi-VN" sz="2400" i="1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Cậu thân mến!</a:t>
            </a:r>
            <a:r>
              <a:rPr lang="vi-VN" sz="240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- sẻ bắt đầu. Tất cả các con vật tỉ mẩn viết: </a:t>
            </a:r>
            <a:r>
              <a:rPr lang="vi-VN" sz="2400" i="1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Cậu thân mến!.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152118" y="1865376"/>
            <a:ext cx="651244" cy="861775"/>
            <a:chOff x="417444" y="2357467"/>
            <a:chExt cx="488433" cy="646331"/>
          </a:xfrm>
        </p:grpSpPr>
        <p:sp>
          <p:nvSpPr>
            <p:cNvPr id="33" name="Oval 32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0688" y="2357467"/>
              <a:ext cx="441948" cy="646331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020"/>
              <a:r>
                <a:rPr lang="en-US" sz="4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00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7" grpId="0" animBg="1"/>
      <p:bldP spid="3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23264" y="1813890"/>
            <a:ext cx="6338400" cy="4186388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95444" y="706549"/>
            <a:ext cx="11546475" cy="93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" y="548681"/>
            <a:ext cx="29718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23659" y="893247"/>
            <a:ext cx="6241664" cy="615539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defTabSz="1219020"/>
            <a:r>
              <a:rPr lang="en-US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3200" b="1">
                <a:solidFill>
                  <a:prstClr val="black"/>
                </a:solidFill>
                <a:latin typeface="UTM Avo" pitchFamily="18" charset="0"/>
                <a:cs typeface="Arial" pitchFamily="34" charset="0"/>
              </a:rPr>
              <a:t>Nghe kể chuyện</a:t>
            </a:r>
            <a:endParaRPr lang="en-US" sz="3200" b="1">
              <a:solidFill>
                <a:prstClr val="black"/>
              </a:solidFill>
              <a:latin typeface="UTM Avo" pitchFamily="18" charset="0"/>
              <a:cs typeface="Arial" pitchFamily="34" charset="0"/>
            </a:endParaRP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8"/>
          <a:stretch/>
        </p:blipFill>
        <p:spPr bwMode="auto">
          <a:xfrm>
            <a:off x="6561665" y="1678981"/>
            <a:ext cx="5031033" cy="43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7702" y="1796819"/>
            <a:ext cx="6229525" cy="4241532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indent="541853" algn="just" defTabSz="1219020">
              <a:lnSpc>
                <a:spcPct val="125000"/>
              </a:lnSpc>
            </a:pPr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Sẻ ngẫm nghĩ rồi nói:</a:t>
            </a:r>
          </a:p>
          <a:p>
            <a:pPr algn="just" defTabSz="1219020">
              <a:lnSpc>
                <a:spcPct val="125000"/>
              </a:lnSpc>
            </a:pPr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      - Rồi hỏi thăm, ví dụ như </a:t>
            </a:r>
            <a:r>
              <a:rPr lang="vi-VN" sz="2400" b="1" i="1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Cậu khoẻ chứ?</a:t>
            </a:r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algn="just" defTabSz="1219020">
              <a:lnSpc>
                <a:spcPct val="125000"/>
              </a:lnSpc>
            </a:pPr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      Các con vật lại cắm cúi viết.</a:t>
            </a:r>
          </a:p>
          <a:p>
            <a:pPr indent="541853" algn="just" defTabSz="1219020">
              <a:lnSpc>
                <a:spcPct val="125000"/>
              </a:lnSpc>
            </a:pPr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Sẻ hài lòng: </a:t>
            </a:r>
          </a:p>
          <a:p>
            <a:pPr indent="541853" algn="just" defTabSz="1219020">
              <a:lnSpc>
                <a:spcPct val="125000"/>
              </a:lnSpc>
            </a:pPr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- Hãy viết bất cứ điều gì các bạn muốn, rồi đề tên các bạn ở cuối thư nhé! </a:t>
            </a:r>
          </a:p>
          <a:p>
            <a:pPr indent="620168" algn="just" defTabSz="1219020">
              <a:lnSpc>
                <a:spcPct val="125000"/>
              </a:lnSpc>
            </a:pPr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Các con vật sốt sắng gật gù, cố gắng khắc ghi từng lời. </a:t>
            </a:r>
            <a:endParaRPr lang="en-US" sz="2400" b="1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864086" y="1865376"/>
            <a:ext cx="651244" cy="861775"/>
            <a:chOff x="417444" y="2357467"/>
            <a:chExt cx="488433" cy="646331"/>
          </a:xfrm>
        </p:grpSpPr>
        <p:sp>
          <p:nvSpPr>
            <p:cNvPr id="33" name="Oval 32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0687" y="2357467"/>
              <a:ext cx="441948" cy="646331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020"/>
              <a:r>
                <a:rPr lang="vi-VN" sz="4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48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23264" y="1813890"/>
            <a:ext cx="6338400" cy="4186388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95444" y="706549"/>
            <a:ext cx="11546475" cy="93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" y="548681"/>
            <a:ext cx="29718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23659" y="893247"/>
            <a:ext cx="6241664" cy="615539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defTabSz="1219020"/>
            <a:r>
              <a:rPr lang="en-US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3200" b="1">
                <a:solidFill>
                  <a:prstClr val="black"/>
                </a:solidFill>
                <a:latin typeface="UTM Avo" pitchFamily="18" charset="0"/>
                <a:cs typeface="Arial" pitchFamily="34" charset="0"/>
              </a:rPr>
              <a:t>Nghe kể chuyện</a:t>
            </a:r>
            <a:endParaRPr lang="en-US" sz="3200" b="1">
              <a:solidFill>
                <a:prstClr val="black"/>
              </a:solidFill>
              <a:latin typeface="UTM Avo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1119" y="2601774"/>
            <a:ext cx="4258037" cy="1933207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>
              <a:lnSpc>
                <a:spcPct val="125000"/>
              </a:lnSpc>
            </a:pPr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      Sau đó, sẻ hướng dẫn các con vật cách nhờ gió gửi thư. Các con vật cảm ơn sẻ và trở về nhà.</a:t>
            </a:r>
            <a:endParaRPr lang="en-US" sz="2400" b="1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33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97" y="1696178"/>
            <a:ext cx="4876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693" y="1899473"/>
            <a:ext cx="2679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2"/>
          <a:stretch/>
        </p:blipFill>
        <p:spPr bwMode="auto">
          <a:xfrm>
            <a:off x="7267873" y="3334325"/>
            <a:ext cx="1028700" cy="71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3" b="49467"/>
          <a:stretch/>
        </p:blipFill>
        <p:spPr bwMode="auto">
          <a:xfrm>
            <a:off x="7391301" y="3810727"/>
            <a:ext cx="1028700" cy="77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9911"/>
          <a:stretch/>
        </p:blipFill>
        <p:spPr bwMode="auto">
          <a:xfrm>
            <a:off x="8584605" y="3982152"/>
            <a:ext cx="1028700" cy="8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24"/>
          <a:stretch/>
        </p:blipFill>
        <p:spPr bwMode="auto">
          <a:xfrm>
            <a:off x="9284097" y="4260216"/>
            <a:ext cx="1028700" cy="64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6942250" y="1803835"/>
            <a:ext cx="651244" cy="861775"/>
            <a:chOff x="417444" y="2357467"/>
            <a:chExt cx="488433" cy="646331"/>
          </a:xfrm>
        </p:grpSpPr>
        <p:sp>
          <p:nvSpPr>
            <p:cNvPr id="42" name="Oval 41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0688" y="2357467"/>
              <a:ext cx="441948" cy="646331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020"/>
              <a:r>
                <a:rPr lang="vi-VN" sz="4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9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23264" y="1813890"/>
            <a:ext cx="7120875" cy="4186388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95444" y="706549"/>
            <a:ext cx="11546475" cy="932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40">
              <a:defRPr/>
            </a:pPr>
            <a:endParaRPr lang="en-US" sz="2400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9" y="548681"/>
            <a:ext cx="29718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23659" y="893247"/>
            <a:ext cx="6241664" cy="615539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defTabSz="1219020"/>
            <a:r>
              <a:rPr lang="en-US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32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3200" b="1">
                <a:solidFill>
                  <a:prstClr val="black"/>
                </a:solidFill>
                <a:latin typeface="UTM Avo" pitchFamily="18" charset="0"/>
                <a:cs typeface="Arial" pitchFamily="34" charset="0"/>
              </a:rPr>
              <a:t>Nghe kể chuyện</a:t>
            </a:r>
            <a:endParaRPr lang="en-US" sz="3200" b="1">
              <a:solidFill>
                <a:prstClr val="black"/>
              </a:solidFill>
              <a:latin typeface="UTM Avo" pitchFamily="18" charset="0"/>
              <a:cs typeface="Arial" pitchFamily="34" charset="0"/>
            </a:endParaRPr>
          </a:p>
        </p:txBody>
      </p:sp>
      <p:pic>
        <p:nvPicPr>
          <p:cNvPr id="32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5485" r="7948" b="17740"/>
          <a:stretch/>
        </p:blipFill>
        <p:spPr bwMode="auto">
          <a:xfrm>
            <a:off x="7632171" y="1700809"/>
            <a:ext cx="4013487" cy="42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r="15362" b="22007"/>
          <a:stretch/>
        </p:blipFill>
        <p:spPr bwMode="auto">
          <a:xfrm>
            <a:off x="7318418" y="1756558"/>
            <a:ext cx="4832113" cy="43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32139" y="1940489"/>
            <a:ext cx="6819979" cy="1009878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>
              <a:lnSpc>
                <a:spcPct val="125000"/>
              </a:lnSpc>
            </a:pPr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      Sẻ vừa về tới nhà thì các lá thư mà học trò gửi tới cho mình được gió chuyển đến. </a:t>
            </a:r>
            <a:endParaRPr lang="en-US" sz="2400" b="1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32172" y="1703131"/>
            <a:ext cx="651244" cy="861775"/>
            <a:chOff x="417444" y="2357467"/>
            <a:chExt cx="488433" cy="646331"/>
          </a:xfrm>
        </p:grpSpPr>
        <p:sp>
          <p:nvSpPr>
            <p:cNvPr id="22" name="Oval 21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0688" y="2357467"/>
              <a:ext cx="441948" cy="646331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020"/>
              <a:r>
                <a:rPr lang="vi-VN" sz="4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96904" y="3525011"/>
            <a:ext cx="6947235" cy="2394872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>
              <a:lnSpc>
                <a:spcPct val="125000"/>
              </a:lnSpc>
            </a:pPr>
            <a:r>
              <a:rPr lang="vi-VN" sz="2400" b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      Sẻ cảm động lắm, gửi lại thư cho từng trò, trên đó viết những chữ to tướng:</a:t>
            </a:r>
          </a:p>
          <a:p>
            <a:pPr algn="just" defTabSz="1219020">
              <a:lnSpc>
                <a:spcPct val="125000"/>
              </a:lnSpc>
            </a:pPr>
            <a:r>
              <a:rPr lang="vi-VN" sz="2400" b="1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“Các trò thân mến!</a:t>
            </a:r>
          </a:p>
          <a:p>
            <a:pPr algn="just" defTabSz="1219020">
              <a:lnSpc>
                <a:spcPct val="125000"/>
              </a:lnSpc>
            </a:pPr>
            <a:r>
              <a:rPr lang="vi-VN" sz="2400" b="1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             Cảm ơn các trò rất nhiều!</a:t>
            </a:r>
          </a:p>
          <a:p>
            <a:pPr algn="just" defTabSz="1219020">
              <a:lnSpc>
                <a:spcPct val="125000"/>
              </a:lnSpc>
            </a:pPr>
            <a:r>
              <a:rPr lang="vi-VN" sz="2400" b="1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                                           Thầy giáo sẻ”.</a:t>
            </a:r>
            <a:endParaRPr lang="en-US" sz="2400" b="1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581462" y="1803835"/>
            <a:ext cx="651244" cy="861775"/>
            <a:chOff x="417444" y="2357467"/>
            <a:chExt cx="488433" cy="646331"/>
          </a:xfrm>
        </p:grpSpPr>
        <p:sp>
          <p:nvSpPr>
            <p:cNvPr id="37" name="Oval 36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2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0688" y="2357467"/>
              <a:ext cx="441948" cy="646331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020"/>
              <a:r>
                <a:rPr lang="vi-VN" sz="4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1500197">
            <a:off x="9504437" y="4333444"/>
            <a:ext cx="2133891" cy="477361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/>
          <a:p>
            <a:pPr algn="just" defTabSz="1219020">
              <a:lnSpc>
                <a:spcPct val="125000"/>
              </a:lnSpc>
            </a:pPr>
            <a:r>
              <a:rPr lang="vi-VN" sz="2000" b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Cảm ơn các trò</a:t>
            </a:r>
            <a:endParaRPr lang="en-US" sz="2000" b="1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/>
      <p:bldP spid="33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F027C55-B7D2-406D-A812-27EC44A2E29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c\u0007\uFFFD{EF26CD6C-53EF-4AF1-B31C-DC35172D63DB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7 Lớp học viết thư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51F8C11-298B-47A4-A85B-32BF43F820DD}:9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1F2AB9-0A18-4062-B40D-72A607A30FDB}:9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E8C29D-7293-4636-AA2D-DA3761A9A222}:9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7995AB-BF0A-49FC-B2C0-2D496FC8597F}: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687675-FEE5-4936-81AA-A11BD5F20198}:9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A4A7EE-DCB0-4B51-B403-B863063BABE2}:9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09AF6B-ACE3-466A-8802-81D8AE17D16E}:9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9E8B63-D8E1-400E-890F-D667826D756B}:96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E88A20-E8E4-458D-964A-277897973E70}:7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6FE05D-0611-4A9C-BB11-7F7C32A482E1}:4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1C9E33-0519-4D09-980F-EEE8CEA5691B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1737F4-7790-4B1E-8A81-4D663322271D}:8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B8B963-2A26-403E-A33B-C2DBD4691AE8}:9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481851-7727-4646-A74C-814AADB2541B}:9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02F991-2BE2-4B00-A62F-29F242B48997}:9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C20694-FDF1-40DB-9EA5-EF03334EF800}:9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E452A4-1B23-4BA2-8EBB-875D8238969E}:9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217C16-8A44-41A1-9BC9-9FA396DFBB4F}:955"/>
</p:tagLst>
</file>

<file path=ppt/theme/theme1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804</Words>
  <Application>Microsoft Office PowerPoint</Application>
  <PresentationFormat>Widescreen</PresentationFormat>
  <Paragraphs>110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宋体</vt:lpstr>
      <vt:lpstr>Arial</vt:lpstr>
      <vt:lpstr>Arial (Body)</vt:lpstr>
      <vt:lpstr>Arial Rounded MT Bold</vt:lpstr>
      <vt:lpstr>Calibri</vt:lpstr>
      <vt:lpstr>Calibri Light</vt:lpstr>
      <vt:lpstr>Times New Roman</vt:lpstr>
      <vt:lpstr>UTM Avo</vt:lpstr>
      <vt:lpstr>Wingdings</vt:lpstr>
      <vt:lpstr>等线</vt:lpstr>
      <vt:lpstr>1_自定义设计方案</vt:lpstr>
      <vt:lpstr>2_自定义设计方案</vt:lpstr>
      <vt:lpstr>1_Default Design</vt:lpstr>
      <vt:lpstr>3_自定义设计方案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17 Lớp học viết thư</dc:title>
  <dc:creator>Administrator</dc:creator>
  <cp:lastModifiedBy>STD_NHA</cp:lastModifiedBy>
  <cp:revision>5</cp:revision>
  <dcterms:created xsi:type="dcterms:W3CDTF">2025-03-30T13:55:00Z</dcterms:created>
  <dcterms:modified xsi:type="dcterms:W3CDTF">2025-03-31T09:02:11Z</dcterms:modified>
</cp:coreProperties>
</file>