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97" r:id="rId2"/>
    <p:sldMasterId id="2147483862" r:id="rId3"/>
    <p:sldMasterId id="2147484024" r:id="rId4"/>
  </p:sldMasterIdLst>
  <p:notesMasterIdLst>
    <p:notesMasterId r:id="rId16"/>
  </p:notesMasterIdLst>
  <p:sldIdLst>
    <p:sldId id="967" r:id="rId5"/>
    <p:sldId id="872" r:id="rId6"/>
    <p:sldId id="948" r:id="rId7"/>
    <p:sldId id="950" r:id="rId8"/>
    <p:sldId id="951" r:id="rId9"/>
    <p:sldId id="952" r:id="rId10"/>
    <p:sldId id="953" r:id="rId11"/>
    <p:sldId id="955" r:id="rId12"/>
    <p:sldId id="956" r:id="rId13"/>
    <p:sldId id="962" r:id="rId14"/>
    <p:sldId id="765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E2EB0F-6D2D-48D0-8D5F-778B15A80266}">
          <p14:sldIdLst>
            <p14:sldId id="967"/>
            <p14:sldId id="872"/>
            <p14:sldId id="948"/>
            <p14:sldId id="950"/>
            <p14:sldId id="951"/>
            <p14:sldId id="952"/>
            <p14:sldId id="953"/>
            <p14:sldId id="955"/>
            <p14:sldId id="956"/>
            <p14:sldId id="962"/>
            <p14:sldId id="765"/>
          </p14:sldIdLst>
        </p14:section>
        <p14:section name="Untitled Section" id="{684F6D74-326A-40AB-B802-30D745D1CE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EDA"/>
    <a:srgbClr val="BDFFDB"/>
    <a:srgbClr val="FFFFCC"/>
    <a:srgbClr val="FCFDCF"/>
    <a:srgbClr val="226668"/>
    <a:srgbClr val="FF0000"/>
    <a:srgbClr val="66FFFF"/>
    <a:srgbClr val="FF9797"/>
    <a:srgbClr val="FFC000"/>
    <a:srgbClr val="3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6068F-8954-4C6D-8636-4D0907667790}" v="65" dt="2021-05-03T07:58:36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1" autoAdjust="0"/>
    <p:restoredTop sz="79407" autoAdjust="0"/>
  </p:normalViewPr>
  <p:slideViewPr>
    <p:cSldViewPr>
      <p:cViewPr varScale="1">
        <p:scale>
          <a:sx n="89" d="100"/>
          <a:sy n="89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ệt Nguyễn Tuấn" userId="d981edae82e38790" providerId="LiveId" clId="{0CD6068F-8954-4C6D-8636-4D0907667790}"/>
    <pc:docChg chg="modSld">
      <pc:chgData name="Kiệt Nguyễn Tuấn" userId="d981edae82e38790" providerId="LiveId" clId="{0CD6068F-8954-4C6D-8636-4D0907667790}" dt="2021-05-03T07:58:36.722" v="65" actId="20577"/>
      <pc:docMkLst>
        <pc:docMk/>
      </pc:docMkLst>
      <pc:sldChg chg="modSp">
        <pc:chgData name="Kiệt Nguyễn Tuấn" userId="d981edae82e38790" providerId="LiveId" clId="{0CD6068F-8954-4C6D-8636-4D0907667790}" dt="2021-05-03T07:58:36.722" v="65" actId="20577"/>
        <pc:sldMkLst>
          <pc:docMk/>
          <pc:sldMk cId="0" sldId="280"/>
        </pc:sldMkLst>
        <pc:spChg chg="mod">
          <ac:chgData name="Kiệt Nguyễn Tuấn" userId="d981edae82e38790" providerId="LiveId" clId="{0CD6068F-8954-4C6D-8636-4D0907667790}" dt="2021-05-03T07:58:36.722" v="65" actId="20577"/>
          <ac:spMkLst>
            <pc:docMk/>
            <pc:sldMk cId="0" sldId="280"/>
            <ac:spMk id="49" creationId="{00000000-0000-0000-0000-000000000000}"/>
          </ac:spMkLst>
        </pc:spChg>
      </pc:sldChg>
      <pc:sldChg chg="modSp mod">
        <pc:chgData name="Kiệt Nguyễn Tuấn" userId="d981edae82e38790" providerId="LiveId" clId="{0CD6068F-8954-4C6D-8636-4D0907667790}" dt="2021-05-03T07:56:50.196" v="52" actId="14100"/>
        <pc:sldMkLst>
          <pc:docMk/>
          <pc:sldMk cId="0" sldId="309"/>
        </pc:sldMkLst>
        <pc:spChg chg="mod">
          <ac:chgData name="Kiệt Nguyễn Tuấn" userId="d981edae82e38790" providerId="LiveId" clId="{0CD6068F-8954-4C6D-8636-4D0907667790}" dt="2021-05-03T07:56:50.196" v="52" actId="14100"/>
          <ac:spMkLst>
            <pc:docMk/>
            <pc:sldMk cId="0" sldId="309"/>
            <ac:spMk id="2" creationId="{00000000-0000-0000-0000-000000000000}"/>
          </ac:spMkLst>
        </pc:spChg>
      </pc:sldChg>
      <pc:sldChg chg="modSp">
        <pc:chgData name="Kiệt Nguyễn Tuấn" userId="d981edae82e38790" providerId="LiveId" clId="{0CD6068F-8954-4C6D-8636-4D0907667790}" dt="2021-05-03T07:58:08.478" v="63" actId="20577"/>
        <pc:sldMkLst>
          <pc:docMk/>
          <pc:sldMk cId="0" sldId="326"/>
        </pc:sldMkLst>
        <pc:spChg chg="mod">
          <ac:chgData name="Kiệt Nguyễn Tuấn" userId="d981edae82e38790" providerId="LiveId" clId="{0CD6068F-8954-4C6D-8636-4D0907667790}" dt="2021-05-03T07:58:08.478" v="63" actId="20577"/>
          <ac:spMkLst>
            <pc:docMk/>
            <pc:sldMk cId="0" sldId="326"/>
            <ac:spMk id="5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4544-038A-4DA6-A177-193C9C327478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1AD9-BB67-40C7-8A36-6292A9008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5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5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22"/>
            <a:ext cx="7772400" cy="11017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3"/>
            <a:ext cx="7772400" cy="112553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536" y="4869657"/>
            <a:ext cx="2133600" cy="273844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34202" y="4876008"/>
            <a:ext cx="364147" cy="273844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2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954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4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9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9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2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150938"/>
            <a:ext cx="4040188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1631954"/>
            <a:ext cx="4040188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0938"/>
            <a:ext cx="4041775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954"/>
            <a:ext cx="4041775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7"/>
            <a:ext cx="3008313" cy="871537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1" cy="438943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6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1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33950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41962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21171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83471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804" y="389916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03648" y="2139702"/>
            <a:ext cx="5685346" cy="2520280"/>
            <a:chOff x="467543" y="1523763"/>
            <a:chExt cx="6111046" cy="3016825"/>
          </a:xfrm>
        </p:grpSpPr>
        <p:pic>
          <p:nvPicPr>
            <p:cNvPr id="28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38063" y="1737779"/>
              <a:ext cx="2040526" cy="244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688324"/>
              <a:ext cx="2196615" cy="281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58" y="1523763"/>
              <a:ext cx="1565920" cy="256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rapezoid 5"/>
            <p:cNvSpPr/>
            <p:nvPr/>
          </p:nvSpPr>
          <p:spPr>
            <a:xfrm>
              <a:off x="1187624" y="3725516"/>
              <a:ext cx="4965266" cy="815072"/>
            </a:xfrm>
            <a:custGeom>
              <a:avLst/>
              <a:gdLst/>
              <a:ahLst/>
              <a:cxnLst/>
              <a:rect l="l" t="t" r="r" b="b"/>
              <a:pathLst>
                <a:path w="4533218" h="1035256">
                  <a:moveTo>
                    <a:pt x="258814" y="0"/>
                  </a:moveTo>
                  <a:lnTo>
                    <a:pt x="3984236" y="0"/>
                  </a:lnTo>
                  <a:lnTo>
                    <a:pt x="4533218" y="1035256"/>
                  </a:lnTo>
                  <a:lnTo>
                    <a:pt x="0" y="103525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73757" y="1228058"/>
            <a:ext cx="2171554" cy="898904"/>
            <a:chOff x="-499893" y="-818671"/>
            <a:chExt cx="2171554" cy="939009"/>
          </a:xfrm>
        </p:grpSpPr>
        <p:sp>
          <p:nvSpPr>
            <p:cNvPr id="37" name="Oval Callout 36"/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-23358"/>
                <a:gd name="adj2" fmla="val 70881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394457" y="-725836"/>
              <a:ext cx="1960681" cy="803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smtClean="0">
                  <a:latin typeface="UTM Avo" pitchFamily="18" charset="0"/>
                </a:rPr>
                <a:t>Mình </a:t>
              </a:r>
              <a:r>
                <a:rPr lang="vi-VN" sz="2200" smtClean="0">
                  <a:latin typeface="UTM Avo" pitchFamily="18" charset="0"/>
                </a:rPr>
                <a:t>kể tranh cuối</a:t>
              </a:r>
              <a:r>
                <a:rPr lang="en-US" sz="2200" smtClean="0">
                  <a:latin typeface="UTM Avo" pitchFamily="18" charset="0"/>
                </a:rPr>
                <a:t>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" y="915566"/>
            <a:ext cx="3670802" cy="1512168"/>
            <a:chOff x="7194454" y="1728417"/>
            <a:chExt cx="3670802" cy="1168192"/>
          </a:xfrm>
        </p:grpSpPr>
        <p:pic>
          <p:nvPicPr>
            <p:cNvPr id="4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454" y="1728417"/>
              <a:ext cx="3670802" cy="116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413044" y="1895302"/>
              <a:ext cx="3168352" cy="85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smtClean="0">
                  <a:latin typeface="UTM Avo" pitchFamily="18" charset="0"/>
                </a:rPr>
                <a:t>Chúng ta</a:t>
              </a:r>
              <a:r>
                <a:rPr lang="vi-VN" sz="2200" smtClean="0">
                  <a:latin typeface="UTM Avo" pitchFamily="18" charset="0"/>
                </a:rPr>
                <a:t> kể </a:t>
              </a:r>
            </a:p>
            <a:p>
              <a:pPr algn="ctr"/>
              <a:r>
                <a:rPr lang="vi-VN" sz="2200" smtClean="0">
                  <a:latin typeface="UTM Avo" pitchFamily="18" charset="0"/>
                </a:rPr>
                <a:t>nối </a:t>
              </a:r>
              <a:r>
                <a:rPr lang="en-US" sz="2200" smtClean="0">
                  <a:latin typeface="UTM Avo" pitchFamily="18" charset="0"/>
                </a:rPr>
                <a:t>  tiếp </a:t>
              </a:r>
              <a:r>
                <a:rPr lang="vi-VN" sz="2200" smtClean="0">
                  <a:latin typeface="UTM Avo" pitchFamily="18" charset="0"/>
                </a:rPr>
                <a:t>câu chuyện theo tranh</a:t>
              </a:r>
              <a:endParaRPr lang="en-US" sz="2000" smtClean="0">
                <a:latin typeface="UTM Avo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79913" y="1249516"/>
            <a:ext cx="2016224" cy="1194744"/>
            <a:chOff x="-499893" y="-818671"/>
            <a:chExt cx="2171554" cy="1278569"/>
          </a:xfrm>
        </p:grpSpPr>
        <p:sp>
          <p:nvSpPr>
            <p:cNvPr id="43" name="Oval Callout 42"/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3713"/>
                <a:gd name="adj2" fmla="val 69582"/>
              </a:avLst>
            </a:prstGeom>
            <a:solidFill>
              <a:srgbClr val="FF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394457" y="-725836"/>
              <a:ext cx="1960681" cy="1185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smtClean="0">
                  <a:latin typeface="UTM Avo" pitchFamily="18" charset="0"/>
                </a:rPr>
                <a:t>Tớ </a:t>
              </a:r>
              <a:r>
                <a:rPr lang="vi-VN" sz="2200" smtClean="0">
                  <a:latin typeface="UTM Avo" pitchFamily="18" charset="0"/>
                </a:rPr>
                <a:t>kể tranh 2 và 3</a:t>
              </a:r>
              <a:endParaRPr lang="en-US" sz="2200" smtClean="0">
                <a:latin typeface="UTM Avo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60032" y="537597"/>
            <a:ext cx="6727790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000" b="1" smtClean="0">
                <a:latin typeface="UTM Avo" pitchFamily="18" charset="0"/>
              </a:rPr>
              <a:t>Kể </a:t>
            </a:r>
            <a:r>
              <a:rPr lang="vi-VN" sz="2000" b="1">
                <a:latin typeface="UTM Avo" pitchFamily="18" charset="0"/>
              </a:rPr>
              <a:t>lại từng đoạn của câu chuyện theo tranh</a:t>
            </a:r>
            <a:endParaRPr lang="en-US" sz="2000" b="1">
              <a:latin typeface="UTM Avo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1560" y="483518"/>
            <a:ext cx="488433" cy="646331"/>
            <a:chOff x="417444" y="2357467"/>
            <a:chExt cx="488433" cy="646331"/>
          </a:xfrm>
        </p:grpSpPr>
        <p:sp>
          <p:nvSpPr>
            <p:cNvPr id="48" name="Oval 47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1604048" y="915566"/>
            <a:ext cx="2880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375076" y="915566"/>
            <a:ext cx="136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78399" y="915566"/>
            <a:ext cx="12601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1259637" y="2325975"/>
            <a:ext cx="1872206" cy="2208802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259636" y="2283718"/>
            <a:ext cx="1872207" cy="235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58730">
              <a:lnSpc>
                <a:spcPct val="125000"/>
              </a:lnSpc>
            </a:pPr>
            <a:r>
              <a:rPr lang="vi-VN" sz="2000">
                <a:solidFill>
                  <a:prstClr val="black"/>
                </a:solidFill>
                <a:latin typeface="UTM Avo" pitchFamily="18" charset="0"/>
              </a:rPr>
              <a:t>- Biết được các chi tiết trong chuyện  qua tranh minh hoạ.</a:t>
            </a:r>
            <a:endParaRPr lang="vi-VN" sz="2000" b="1">
              <a:solidFill>
                <a:srgbClr val="C00000"/>
              </a:solidFill>
              <a:latin typeface="UTM Avo" pitchFamily="18" charset="0"/>
            </a:endParaRPr>
          </a:p>
        </p:txBody>
      </p:sp>
      <p:cxnSp>
        <p:nvCxnSpPr>
          <p:cNvPr id="80" name="Curved Connector 30"/>
          <p:cNvCxnSpPr>
            <a:cxnSpLocks noChangeShapeType="1"/>
            <a:stCxn id="82" idx="2"/>
          </p:cNvCxnSpPr>
          <p:nvPr/>
        </p:nvCxnSpPr>
        <p:spPr bwMode="auto">
          <a:xfrm flipH="1">
            <a:off x="2483770" y="1227699"/>
            <a:ext cx="3374048" cy="1122442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2195740" y="576878"/>
            <a:ext cx="6478081" cy="67360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491881" y="627535"/>
            <a:ext cx="47318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solidFill>
                  <a:srgbClr val="C00000"/>
                </a:solidFill>
                <a:latin typeface="UTM Avo" pitchFamily="18" charset="0"/>
              </a:rPr>
              <a:t>Em đã học được gì?</a:t>
            </a:r>
          </a:p>
        </p:txBody>
      </p:sp>
      <p:sp>
        <p:nvSpPr>
          <p:cNvPr id="83" name="Rounded Rectangle 82"/>
          <p:cNvSpPr>
            <a:spLocks noChangeArrowheads="1"/>
          </p:cNvSpPr>
          <p:nvPr/>
        </p:nvSpPr>
        <p:spPr bwMode="auto">
          <a:xfrm>
            <a:off x="3635897" y="2295657"/>
            <a:ext cx="2212559" cy="2208802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670244" y="2317192"/>
            <a:ext cx="2269908" cy="15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58730">
              <a:lnSpc>
                <a:spcPct val="125000"/>
              </a:lnSpc>
            </a:pPr>
            <a:r>
              <a:rPr lang="vi-VN" sz="2000">
                <a:solidFill>
                  <a:prstClr val="black"/>
                </a:solidFill>
                <a:latin typeface="UTM Avo" pitchFamily="18" charset="0"/>
              </a:rPr>
              <a:t>- Kể lại được từng đoạn của câu chuyện dựa vào tranh.</a:t>
            </a:r>
          </a:p>
        </p:txBody>
      </p:sp>
      <p:cxnSp>
        <p:nvCxnSpPr>
          <p:cNvPr id="85" name="Curved Connector 30"/>
          <p:cNvCxnSpPr>
            <a:cxnSpLocks noChangeShapeType="1"/>
            <a:stCxn id="82" idx="2"/>
            <a:endCxn id="83" idx="0"/>
          </p:cNvCxnSpPr>
          <p:nvPr/>
        </p:nvCxnSpPr>
        <p:spPr bwMode="auto">
          <a:xfrm flipH="1">
            <a:off x="4742177" y="1227700"/>
            <a:ext cx="1115641" cy="106795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6151014" y="2355036"/>
            <a:ext cx="2930636" cy="2189125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6245598" y="2381943"/>
            <a:ext cx="2836052" cy="19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58730">
              <a:lnSpc>
                <a:spcPct val="125000"/>
              </a:lnSpc>
            </a:pPr>
            <a:r>
              <a:rPr lang="vi-VN" sz="2000">
                <a:solidFill>
                  <a:prstClr val="black"/>
                </a:solidFill>
                <a:latin typeface="UTM Avo" pitchFamily="18" charset="0"/>
              </a:rPr>
              <a:t>- Hiểu được tình cảm thân thiện của thầy giáo sẻ, biết sơ giản cách viết một bức thư.</a:t>
            </a:r>
          </a:p>
        </p:txBody>
      </p:sp>
      <p:cxnSp>
        <p:nvCxnSpPr>
          <p:cNvPr id="89" name="Curved Connector 30"/>
          <p:cNvCxnSpPr>
            <a:cxnSpLocks noChangeShapeType="1"/>
            <a:stCxn id="82" idx="2"/>
            <a:endCxn id="87" idx="0"/>
          </p:cNvCxnSpPr>
          <p:nvPr/>
        </p:nvCxnSpPr>
        <p:spPr bwMode="auto">
          <a:xfrm>
            <a:off x="5857817" y="1227699"/>
            <a:ext cx="1758515" cy="112733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43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9" grpId="0"/>
      <p:bldP spid="81" grpId="0" animBg="1"/>
      <p:bldP spid="82" grpId="0"/>
      <p:bldP spid="83" grpId="0" animBg="1"/>
      <p:bldP spid="84" grpId="0"/>
      <p:bldP spid="87" grpId="0" animBg="1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Group 7167"/>
          <p:cNvGrpSpPr/>
          <p:nvPr/>
        </p:nvGrpSpPr>
        <p:grpSpPr>
          <a:xfrm>
            <a:off x="0" y="-20538"/>
            <a:ext cx="9144000" cy="1462612"/>
            <a:chOff x="0" y="-20538"/>
            <a:chExt cx="9144000" cy="1462612"/>
          </a:xfrm>
        </p:grpSpPr>
        <p:sp>
          <p:nvSpPr>
            <p:cNvPr id="19" name="Oval 15"/>
            <p:cNvSpPr/>
            <p:nvPr/>
          </p:nvSpPr>
          <p:spPr>
            <a:xfrm>
              <a:off x="1860852" y="411510"/>
              <a:ext cx="7274438" cy="1030564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B3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-20538"/>
              <a:ext cx="9144000" cy="1422400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4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-20538"/>
              <a:ext cx="2803444" cy="1323656"/>
              <a:chOff x="-9578" y="-27511"/>
              <a:chExt cx="2803444" cy="132365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-9578" y="-27511"/>
                <a:ext cx="2803444" cy="1323656"/>
              </a:xfrm>
              <a:custGeom>
                <a:avLst/>
                <a:gdLst/>
                <a:ahLst/>
                <a:cxnLst/>
                <a:rect l="l" t="t" r="r" b="b"/>
                <a:pathLst>
                  <a:path w="2699792" h="1368152">
                    <a:moveTo>
                      <a:pt x="0" y="0"/>
                    </a:moveTo>
                    <a:lnTo>
                      <a:pt x="2558278" y="0"/>
                    </a:lnTo>
                    <a:cubicBezTo>
                      <a:pt x="2649512" y="122457"/>
                      <a:pt x="2699790" y="259944"/>
                      <a:pt x="2699792" y="404912"/>
                    </a:cubicBezTo>
                    <a:lnTo>
                      <a:pt x="2699792" y="404937"/>
                    </a:lnTo>
                    <a:cubicBezTo>
                      <a:pt x="2699783" y="936907"/>
                      <a:pt x="2022766" y="1368152"/>
                      <a:pt x="1187625" y="1368152"/>
                    </a:cubicBezTo>
                    <a:cubicBezTo>
                      <a:pt x="705609" y="1368152"/>
                      <a:pt x="276267" y="1224494"/>
                      <a:pt x="0" y="999940"/>
                    </a:cubicBez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-9578" y="-8450"/>
                <a:ext cx="2515412" cy="1304594"/>
              </a:xfrm>
              <a:custGeom>
                <a:avLst/>
                <a:gdLst/>
                <a:ahLst/>
                <a:cxnLst/>
                <a:rect l="l" t="t" r="r" b="b"/>
                <a:pathLst>
                  <a:path w="2555775" h="1368152">
                    <a:moveTo>
                      <a:pt x="0" y="0"/>
                    </a:moveTo>
                    <a:lnTo>
                      <a:pt x="2424369" y="0"/>
                    </a:lnTo>
                    <a:cubicBezTo>
                      <a:pt x="2509106" y="122517"/>
                      <a:pt x="2555773" y="259975"/>
                      <a:pt x="2555775" y="404910"/>
                    </a:cubicBezTo>
                    <a:lnTo>
                      <a:pt x="2555775" y="404938"/>
                    </a:lnTo>
                    <a:cubicBezTo>
                      <a:pt x="2555765" y="936907"/>
                      <a:pt x="1927108" y="1368152"/>
                      <a:pt x="1151620" y="1368152"/>
                    </a:cubicBezTo>
                    <a:cubicBezTo>
                      <a:pt x="674671" y="1368152"/>
                      <a:pt x="253263" y="1205028"/>
                      <a:pt x="0" y="955150"/>
                    </a:cubicBez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9578" y="0"/>
                <a:ext cx="2304256" cy="1296145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368152">
                    <a:moveTo>
                      <a:pt x="107821" y="0"/>
                    </a:moveTo>
                    <a:lnTo>
                      <a:pt x="2196435" y="0"/>
                    </a:lnTo>
                    <a:cubicBezTo>
                      <a:pt x="2266006" y="122666"/>
                      <a:pt x="2304256" y="260060"/>
                      <a:pt x="2304256" y="404924"/>
                    </a:cubicBezTo>
                    <a:cubicBezTo>
                      <a:pt x="2304256" y="936900"/>
                      <a:pt x="1788431" y="1368152"/>
                      <a:pt x="1152128" y="1368152"/>
                    </a:cubicBezTo>
                    <a:cubicBezTo>
                      <a:pt x="515825" y="1368152"/>
                      <a:pt x="0" y="936900"/>
                      <a:pt x="0" y="404924"/>
                    </a:cubicBezTo>
                    <a:cubicBezTo>
                      <a:pt x="0" y="260060"/>
                      <a:pt x="38251" y="122666"/>
                      <a:pt x="10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966" y="548553"/>
                <a:ext cx="1395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589A"/>
                    </a:solidFill>
                    <a:latin typeface="UTM Avo" pitchFamily="18" charset="0"/>
                  </a:rPr>
                  <a:t>Tuần</a:t>
                </a:r>
                <a:endParaRPr lang="en-US" sz="2400" b="1">
                  <a:solidFill>
                    <a:srgbClr val="00589A"/>
                  </a:solidFill>
                  <a:latin typeface="UTM Avo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79288" y="188513"/>
                <a:ext cx="970137" cy="9387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500" b="1" smtClean="0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28</a:t>
                </a:r>
                <a:endParaRPr lang="en-US" sz="5500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" y="1500349"/>
            <a:ext cx="8640671" cy="1009845"/>
            <a:chOff x="431321" y="3156534"/>
            <a:chExt cx="8640671" cy="1009845"/>
          </a:xfrm>
        </p:grpSpPr>
        <p:grpSp>
          <p:nvGrpSpPr>
            <p:cNvPr id="30" name="Group 29"/>
            <p:cNvGrpSpPr/>
            <p:nvPr/>
          </p:nvGrpSpPr>
          <p:grpSpPr>
            <a:xfrm>
              <a:off x="1907704" y="3298139"/>
              <a:ext cx="7164288" cy="857787"/>
              <a:chOff x="1152128" y="1635646"/>
              <a:chExt cx="7164288" cy="857787"/>
            </a:xfrm>
          </p:grpSpPr>
          <p:sp>
            <p:nvSpPr>
              <p:cNvPr id="23" name="Rectangle 19"/>
              <p:cNvSpPr/>
              <p:nvPr/>
            </p:nvSpPr>
            <p:spPr>
              <a:xfrm rot="179204">
                <a:off x="4733466" y="1730693"/>
                <a:ext cx="3493443" cy="762740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5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2128" y="1635646"/>
                <a:ext cx="7164288" cy="83086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9"/>
              <p:cNvSpPr/>
              <p:nvPr/>
            </p:nvSpPr>
            <p:spPr>
              <a:xfrm>
                <a:off x="1152128" y="1724270"/>
                <a:ext cx="6948264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1321" y="3435846"/>
              <a:ext cx="1342614" cy="728800"/>
              <a:chOff x="3203848" y="2707046"/>
              <a:chExt cx="1342614" cy="728800"/>
            </a:xfrm>
          </p:grpSpPr>
          <p:sp>
            <p:nvSpPr>
              <p:cNvPr id="26" name="Rectangle 19"/>
              <p:cNvSpPr/>
              <p:nvPr/>
            </p:nvSpPr>
            <p:spPr>
              <a:xfrm flipH="1">
                <a:off x="3203848" y="2821010"/>
                <a:ext cx="1195898" cy="614836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9"/>
              <p:cNvSpPr/>
              <p:nvPr/>
            </p:nvSpPr>
            <p:spPr>
              <a:xfrm rot="464812" flipH="1">
                <a:off x="3386624" y="2707046"/>
                <a:ext cx="1159838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462697" y="3156534"/>
              <a:ext cx="1008112" cy="1008112"/>
            </a:xfrm>
            <a:prstGeom prst="ellipse">
              <a:avLst/>
            </a:prstGeom>
            <a:solidFill>
              <a:srgbClr val="226668"/>
            </a:solidFill>
            <a:ln>
              <a:noFill/>
            </a:ln>
            <a:effectLst>
              <a:glow rad="1397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4217" y="3190205"/>
              <a:ext cx="69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400" b="1">
                  <a:solidFill>
                    <a:srgbClr val="00589A"/>
                  </a:solidFill>
                  <a:latin typeface="UTM Avo" pitchFamily="18" charset="0"/>
                </a:rPr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80271" y="3458493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17</a:t>
              </a:r>
              <a:endParaRPr lang="en-US" sz="4000" b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Body)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31534" y="3448913"/>
              <a:ext cx="5712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mtClean="0">
                  <a:solidFill>
                    <a:srgbClr val="316E71"/>
                  </a:solidFill>
                  <a:latin typeface="Arial Rounded MT Bold" pitchFamily="34" charset="0"/>
                </a:rPr>
                <a:t>NHỮNG  CÁCH  CHÀO  ĐỘC  ĐÁO</a:t>
              </a:r>
              <a:endParaRPr lang="en-US" sz="2600" b="1">
                <a:solidFill>
                  <a:srgbClr val="316E7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41" name="Rectangle 7"/>
          <p:cNvSpPr/>
          <p:nvPr/>
        </p:nvSpPr>
        <p:spPr>
          <a:xfrm rot="10800000" flipH="1">
            <a:off x="5652120" y="3888431"/>
            <a:ext cx="3490290" cy="1275606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7" y="2633702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699792" y="2789525"/>
            <a:ext cx="4681248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 học viết thư</a:t>
            </a:r>
            <a:endParaRPr lang="en-US" sz="3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dao an t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Callout 54"/>
          <p:cNvSpPr/>
          <p:nvPr/>
        </p:nvSpPr>
        <p:spPr>
          <a:xfrm>
            <a:off x="2862619" y="2110554"/>
            <a:ext cx="2985257" cy="1360237"/>
          </a:xfrm>
          <a:prstGeom prst="cloudCallout">
            <a:avLst>
              <a:gd name="adj1" fmla="val -56928"/>
              <a:gd name="adj2" fmla="val -27892"/>
            </a:avLst>
          </a:prstGeom>
          <a:solidFill>
            <a:srgbClr val="BD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Cloud Callout 52"/>
          <p:cNvSpPr/>
          <p:nvPr/>
        </p:nvSpPr>
        <p:spPr>
          <a:xfrm>
            <a:off x="107505" y="1347614"/>
            <a:ext cx="2448272" cy="1129410"/>
          </a:xfrm>
          <a:prstGeom prst="cloudCallout">
            <a:avLst>
              <a:gd name="adj1" fmla="val -41370"/>
              <a:gd name="adj2" fmla="val 5106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</a:t>
            </a:r>
            <a:r>
              <a:rPr lang="en-US" sz="2200" b="1" dirty="0" smtClean="0">
                <a:solidFill>
                  <a:srgbClr val="FF0000"/>
                </a:solidFill>
              </a:rPr>
              <a:t>17: </a:t>
            </a:r>
            <a:r>
              <a:rPr lang="vi-VN" sz="2200" b="1" dirty="0" smtClean="0">
                <a:solidFill>
                  <a:srgbClr val="FF0000"/>
                </a:solidFill>
              </a:rPr>
              <a:t>LỚP HỌC VIẾT THƯ</a:t>
            </a:r>
            <a:endParaRPr lang="vi-VN" sz="2200" b="1" dirty="0">
              <a:solidFill>
                <a:srgbClr val="FF0000"/>
              </a:solidFill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555526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248" y="843558"/>
            <a:ext cx="468124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vi-VN" sz="2000" smtClean="0">
                <a:latin typeface="UTM Avo" pitchFamily="18" charset="0"/>
                <a:cs typeface="Arial" pitchFamily="34" charset="0"/>
              </a:rPr>
              <a:t>( Theo Tun Te-le-gơn)</a:t>
            </a:r>
            <a:endParaRPr lang="en-US" sz="2000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512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33" y="1199621"/>
            <a:ext cx="3232255" cy="34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15332" y="1491630"/>
            <a:ext cx="1847475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2000" smtClean="0">
                <a:cs typeface="Arial" pitchFamily="34" charset="0"/>
              </a:rPr>
              <a:t>- Tranh </a:t>
            </a:r>
            <a:r>
              <a:rPr lang="vi-VN" sz="2000">
                <a:cs typeface="Arial" pitchFamily="34" charset="0"/>
              </a:rPr>
              <a:t>vẽ cảnh ở đâu? </a:t>
            </a:r>
            <a:endParaRPr lang="en-US" sz="2000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52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/>
          <a:stretch/>
        </p:blipFill>
        <p:spPr bwMode="auto">
          <a:xfrm>
            <a:off x="174234" y="1966525"/>
            <a:ext cx="3677786" cy="24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275856" y="2183844"/>
            <a:ext cx="2304256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2000" smtClean="0">
                <a:cs typeface="Arial" pitchFamily="34" charset="0"/>
              </a:rPr>
              <a:t>- Trong </a:t>
            </a:r>
            <a:r>
              <a:rPr lang="vi-VN" sz="2000">
                <a:cs typeface="Arial" pitchFamily="34" charset="0"/>
              </a:rPr>
              <a:t>tranh có những ai? Họ đang làm gì?</a:t>
            </a:r>
            <a:endParaRPr lang="en-US" sz="2000"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26" grpId="0"/>
      <p:bldP spid="26" grpId="1"/>
      <p:bldP spid="28" grpId="0"/>
      <p:bldP spid="51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6919003" y="1413598"/>
            <a:ext cx="2117493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614747" y="1416376"/>
            <a:ext cx="2117493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339752" y="1448183"/>
            <a:ext cx="2117493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7504" y="1448183"/>
            <a:ext cx="2117493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73032" y="33842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17: </a:t>
            </a:r>
            <a:r>
              <a:rPr lang="vi-VN" sz="2200" b="1" dirty="0">
                <a:solidFill>
                  <a:srgbClr val="FF0000"/>
                </a:solidFill>
              </a:rPr>
              <a:t>LỚP HỌC VIẾT THƯ</a:t>
            </a: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705794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4508" y="1419622"/>
            <a:ext cx="2191228" cy="18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2398037" y="1553542"/>
            <a:ext cx="2101955" cy="18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4675778" y="1491630"/>
            <a:ext cx="1978674" cy="19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6962297" y="1599583"/>
            <a:ext cx="1930183" cy="17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9744" y="3435846"/>
            <a:ext cx="1817960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mtClean="0">
                <a:cs typeface="Arial" pitchFamily="34" charset="0"/>
              </a:rPr>
              <a:t>Thầy giáo sẻ dạy học trò làm gì?</a:t>
            </a:r>
            <a:endParaRPr lang="en-US"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39752" y="3363838"/>
            <a:ext cx="1926781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mtClean="0">
                <a:cs typeface="Arial" pitchFamily="34" charset="0"/>
              </a:rPr>
              <a:t>Thầy giáo sẻ hướng dẫn học trò làm cách nào để gửi thư?</a:t>
            </a:r>
            <a:endParaRPr lang="en-US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6220" y="3376622"/>
            <a:ext cx="1975308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mtClean="0">
                <a:cs typeface="Arial" pitchFamily="34" charset="0"/>
              </a:rPr>
              <a:t>Thầy giáo sẻ đã nhận được điều gì bất ngờ?</a:t>
            </a:r>
            <a:endParaRPr lang="en-US"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6143" y="3435846"/>
            <a:ext cx="1949265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mtClean="0">
                <a:cs typeface="Arial" pitchFamily="34" charset="0"/>
              </a:rPr>
              <a:t>Thầy giáo sẻ đã cảm ơn học trò bằng cách nào?</a:t>
            </a:r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43" grpId="0" animBg="1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17: </a:t>
            </a:r>
            <a:r>
              <a:rPr lang="vi-VN" sz="2200" b="1" dirty="0">
                <a:solidFill>
                  <a:srgbClr val="FF0000"/>
                </a:solidFill>
              </a:rPr>
              <a:t>LỚP HỌC VIẾT THƯ</a:t>
            </a: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4921248" y="1259235"/>
            <a:ext cx="3773275" cy="3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5263221" y="1301548"/>
            <a:ext cx="3773275" cy="33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5481973" y="1352875"/>
            <a:ext cx="3266491" cy="31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5124379" y="1381578"/>
            <a:ext cx="3624085" cy="32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18697" y="1626364"/>
            <a:ext cx="403727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 smtClean="0">
                <a:cs typeface="Arial" pitchFamily="34" charset="0"/>
              </a:rPr>
              <a:t>- Thầy giáo sẻ dạy học trò ...</a:t>
            </a:r>
            <a:endParaRPr lang="en-US" b="1"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2141453"/>
            <a:ext cx="4269296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 smtClean="0">
                <a:cs typeface="Arial" pitchFamily="34" charset="0"/>
              </a:rPr>
              <a:t>- Thầy giáo sẻ hướng dẫn học trò...</a:t>
            </a:r>
            <a:endParaRPr lang="en-US" b="1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2931790"/>
            <a:ext cx="3788012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 smtClean="0">
                <a:cs typeface="Arial" pitchFamily="34" charset="0"/>
              </a:rPr>
              <a:t>- Thầy giáo sẻ đã nhận được ...</a:t>
            </a:r>
            <a:endParaRPr lang="en-US" b="1"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3654131"/>
            <a:ext cx="3955148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 smtClean="0">
                <a:cs typeface="Arial" pitchFamily="34" charset="0"/>
              </a:rPr>
              <a:t>- Thầy giáo sẻ đã cảm ơn học trò...</a:t>
            </a:r>
            <a:endParaRPr lang="en-US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17-1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1311" y="1131590"/>
            <a:ext cx="4822986" cy="349184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17: </a:t>
            </a:r>
            <a:r>
              <a:rPr lang="vi-VN" sz="2200" b="1" dirty="0">
                <a:solidFill>
                  <a:srgbClr val="FF0000"/>
                </a:solidFill>
              </a:rPr>
              <a:t>LỚP HỌC VIẾT THƯ</a:t>
            </a: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111" y="1352875"/>
            <a:ext cx="403727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vi-VN" b="1" smtClean="0">
                <a:cs typeface="Arial" pitchFamily="34" charset="0"/>
              </a:rPr>
              <a:t>LỚP HỌC VIẾT THƯ</a:t>
            </a:r>
            <a:endParaRPr lang="en-US" b="1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104" y="1635646"/>
            <a:ext cx="4672144" cy="286231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indent="465138" algn="just"/>
            <a:r>
              <a:rPr lang="vi-VN" smtClean="0">
                <a:cs typeface="Arial" pitchFamily="34" charset="0"/>
              </a:rPr>
              <a:t> Một </a:t>
            </a:r>
            <a:r>
              <a:rPr lang="vi-VN">
                <a:cs typeface="Arial" pitchFamily="34" charset="0"/>
              </a:rPr>
              <a:t>ngày đẹp trời, sẻ mời các con vật muốn tập viết thư qua học lớp thầy sẻ.</a:t>
            </a:r>
          </a:p>
          <a:p>
            <a:pPr indent="465138" algn="just"/>
            <a:r>
              <a:rPr lang="vi-VN">
                <a:cs typeface="Arial" pitchFamily="34" charset="0"/>
              </a:rPr>
              <a:t>Mỗi con vật được phát một cái bút và một miếng vỏ cây sồi. Thầy sẻ nói: “Nào ta bắt đầu.”. Học trò nắm chặt bút và chăm chú lắng </a:t>
            </a:r>
            <a:r>
              <a:rPr lang="vi-VN" smtClean="0">
                <a:cs typeface="Arial" pitchFamily="34" charset="0"/>
              </a:rPr>
              <a:t>nghe</a:t>
            </a:r>
            <a:r>
              <a:rPr lang="vi-VN">
                <a:cs typeface="Arial" pitchFamily="34" charset="0"/>
              </a:rPr>
              <a:t>.</a:t>
            </a:r>
          </a:p>
          <a:p>
            <a:pPr indent="465138" algn="just"/>
            <a:r>
              <a:rPr lang="vi-VN">
                <a:cs typeface="Arial" pitchFamily="34" charset="0"/>
              </a:rPr>
              <a:t>- Các bạn nhớ, khi bắt đầu viết thư, cho bạn bè chẳng hạn, thì phải có </a:t>
            </a:r>
            <a:r>
              <a:rPr lang="vi-VN" i="1">
                <a:solidFill>
                  <a:srgbClr val="C00000"/>
                </a:solidFill>
                <a:cs typeface="Arial" pitchFamily="34" charset="0"/>
              </a:rPr>
              <a:t>Cậu thân mến!</a:t>
            </a:r>
            <a:r>
              <a:rPr lang="vi-VN">
                <a:cs typeface="Arial" pitchFamily="34" charset="0"/>
              </a:rPr>
              <a:t> - sẻ bắt đầu. Tất cả các con vật tỉ mẩn </a:t>
            </a:r>
            <a:r>
              <a:rPr lang="vi-VN" smtClean="0">
                <a:cs typeface="Arial" pitchFamily="34" charset="0"/>
              </a:rPr>
              <a:t>viết</a:t>
            </a:r>
            <a:r>
              <a:rPr lang="vi-VN">
                <a:cs typeface="Arial" pitchFamily="34" charset="0"/>
              </a:rPr>
              <a:t>: </a:t>
            </a:r>
            <a:r>
              <a:rPr lang="vi-VN" i="1">
                <a:solidFill>
                  <a:srgbClr val="C00000"/>
                </a:solidFill>
                <a:cs typeface="Arial" pitchFamily="34" charset="0"/>
              </a:rPr>
              <a:t>Cậu thân mến</a:t>
            </a:r>
            <a:r>
              <a:rPr lang="vi-VN" i="1" smtClean="0">
                <a:solidFill>
                  <a:srgbClr val="C00000"/>
                </a:solidFill>
                <a:cs typeface="Arial" pitchFamily="34" charset="0"/>
              </a:rPr>
              <a:t>!.</a:t>
            </a:r>
            <a:endParaRPr lang="vi-VN" i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64088" y="1399031"/>
            <a:ext cx="488433" cy="646331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0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 animBg="1"/>
      <p:bldP spid="3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17: </a:t>
            </a:r>
            <a:r>
              <a:rPr lang="vi-VN" sz="2200" b="1" dirty="0">
                <a:solidFill>
                  <a:srgbClr val="FF0000"/>
                </a:solidFill>
              </a:rPr>
              <a:t>LỚP HỌC VIẾT THƯ</a:t>
            </a: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4921248" y="1259235"/>
            <a:ext cx="3773275" cy="3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08276" y="1347614"/>
            <a:ext cx="4672144" cy="320856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indent="406400"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Sẻ </a:t>
            </a:r>
            <a:r>
              <a:rPr lang="vi-VN" b="1">
                <a:cs typeface="Arial" pitchFamily="34" charset="0"/>
              </a:rPr>
              <a:t>ngẫm nghĩ rồi </a:t>
            </a:r>
            <a:r>
              <a:rPr lang="vi-VN" b="1" smtClean="0">
                <a:cs typeface="Arial" pitchFamily="34" charset="0"/>
              </a:rPr>
              <a:t>nói:</a:t>
            </a:r>
          </a:p>
          <a:p>
            <a:pPr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       - Rồi </a:t>
            </a:r>
            <a:r>
              <a:rPr lang="vi-VN" b="1">
                <a:cs typeface="Arial" pitchFamily="34" charset="0"/>
              </a:rPr>
              <a:t>hỏi thăm, </a:t>
            </a:r>
            <a:r>
              <a:rPr lang="vi-VN" b="1" smtClean="0">
                <a:cs typeface="Arial" pitchFamily="34" charset="0"/>
              </a:rPr>
              <a:t>ví dụ </a:t>
            </a:r>
            <a:r>
              <a:rPr lang="vi-VN" b="1">
                <a:cs typeface="Arial" pitchFamily="34" charset="0"/>
              </a:rPr>
              <a:t>như </a:t>
            </a:r>
            <a:r>
              <a:rPr lang="vi-VN" b="1" i="1">
                <a:solidFill>
                  <a:srgbClr val="C00000"/>
                </a:solidFill>
                <a:cs typeface="Arial" pitchFamily="34" charset="0"/>
              </a:rPr>
              <a:t>Cậu khoẻ chứ?</a:t>
            </a:r>
            <a:r>
              <a:rPr lang="vi-VN" b="1">
                <a:cs typeface="Arial" pitchFamily="34" charset="0"/>
              </a:rPr>
              <a:t> </a:t>
            </a:r>
            <a:endParaRPr lang="vi-VN" b="1" smtClean="0">
              <a:cs typeface="Arial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       Các </a:t>
            </a:r>
            <a:r>
              <a:rPr lang="vi-VN" b="1">
                <a:cs typeface="Arial" pitchFamily="34" charset="0"/>
              </a:rPr>
              <a:t>con vật lại cắm cúi viết.</a:t>
            </a:r>
          </a:p>
          <a:p>
            <a:pPr indent="406400"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Sẻ </a:t>
            </a:r>
            <a:r>
              <a:rPr lang="vi-VN" b="1">
                <a:cs typeface="Arial" pitchFamily="34" charset="0"/>
              </a:rPr>
              <a:t>hài lòng: </a:t>
            </a:r>
            <a:endParaRPr lang="vi-VN" b="1" smtClean="0">
              <a:cs typeface="Arial" pitchFamily="34" charset="0"/>
            </a:endParaRPr>
          </a:p>
          <a:p>
            <a:pPr indent="406400"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</a:t>
            </a:r>
            <a:r>
              <a:rPr lang="vi-VN" b="1" smtClean="0">
                <a:cs typeface="Arial" pitchFamily="34" charset="0"/>
              </a:rPr>
              <a:t>- </a:t>
            </a:r>
            <a:r>
              <a:rPr lang="vi-VN" b="1">
                <a:cs typeface="Arial" pitchFamily="34" charset="0"/>
              </a:rPr>
              <a:t>Hãy viết bất cứ điều gì các bạn muốn, rồi đề tên các bạn ở cuối thư nhé! </a:t>
            </a:r>
            <a:endParaRPr lang="vi-VN" b="1" smtClean="0">
              <a:cs typeface="Arial" pitchFamily="34" charset="0"/>
            </a:endParaRPr>
          </a:p>
          <a:p>
            <a:pPr indent="465138"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</a:t>
            </a:r>
            <a:r>
              <a:rPr lang="vi-VN" b="1" smtClean="0">
                <a:cs typeface="Arial" pitchFamily="34" charset="0"/>
              </a:rPr>
              <a:t>Các </a:t>
            </a:r>
            <a:r>
              <a:rPr lang="vi-VN" b="1">
                <a:cs typeface="Arial" pitchFamily="34" charset="0"/>
              </a:rPr>
              <a:t>con vật sốt sắng gật gù, cố gắng khắc </a:t>
            </a:r>
            <a:r>
              <a:rPr lang="vi-VN" b="1" smtClean="0">
                <a:cs typeface="Arial" pitchFamily="34" charset="0"/>
              </a:rPr>
              <a:t>ghi </a:t>
            </a:r>
            <a:r>
              <a:rPr lang="vi-VN" b="1">
                <a:cs typeface="Arial" pitchFamily="34" charset="0"/>
              </a:rPr>
              <a:t>từng lời</a:t>
            </a:r>
            <a:r>
              <a:rPr lang="vi-VN" b="1" smtClean="0">
                <a:cs typeface="Arial" pitchFamily="34" charset="0"/>
              </a:rPr>
              <a:t>. </a:t>
            </a:r>
            <a:endParaRPr lang="en-US" b="1"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48064" y="1399031"/>
            <a:ext cx="488433" cy="646331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8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2826" y="-1949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17: </a:t>
            </a:r>
            <a:r>
              <a:rPr lang="vi-VN" sz="2200" b="1" dirty="0">
                <a:solidFill>
                  <a:srgbClr val="FF0000"/>
                </a:solidFill>
              </a:rPr>
              <a:t>LỚP HỌC VIẾT THƯ</a:t>
            </a: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9" y="1951330"/>
            <a:ext cx="3193528" cy="14773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       Sau </a:t>
            </a:r>
            <a:r>
              <a:rPr lang="vi-VN" b="1">
                <a:cs typeface="Arial" pitchFamily="34" charset="0"/>
              </a:rPr>
              <a:t>đó, </a:t>
            </a:r>
            <a:r>
              <a:rPr lang="vi-VN" b="1" smtClean="0">
                <a:cs typeface="Arial" pitchFamily="34" charset="0"/>
              </a:rPr>
              <a:t>sẻ </a:t>
            </a:r>
            <a:r>
              <a:rPr lang="vi-VN" b="1">
                <a:cs typeface="Arial" pitchFamily="34" charset="0"/>
              </a:rPr>
              <a:t>hướng dẫn các con vật cách nhờ gió gửi thư. Các con vật cảm ơn sẻ và trở về nhà.</a:t>
            </a:r>
            <a:endParaRPr lang="en-US" b="1">
              <a:cs typeface="Arial" pitchFamily="34" charset="0"/>
            </a:endParaRPr>
          </a:p>
        </p:txBody>
      </p:sp>
      <p:pic>
        <p:nvPicPr>
          <p:cNvPr id="3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8" y="1272133"/>
            <a:ext cx="36576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69" y="1424605"/>
            <a:ext cx="2009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2"/>
          <a:stretch/>
        </p:blipFill>
        <p:spPr bwMode="auto">
          <a:xfrm>
            <a:off x="5450904" y="2500743"/>
            <a:ext cx="771525" cy="5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3" b="49467"/>
          <a:stretch/>
        </p:blipFill>
        <p:spPr bwMode="auto">
          <a:xfrm>
            <a:off x="5543475" y="2858045"/>
            <a:ext cx="771525" cy="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911"/>
          <a:stretch/>
        </p:blipFill>
        <p:spPr bwMode="auto">
          <a:xfrm>
            <a:off x="6438453" y="2986613"/>
            <a:ext cx="771525" cy="6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4"/>
          <a:stretch/>
        </p:blipFill>
        <p:spPr bwMode="auto">
          <a:xfrm>
            <a:off x="6963072" y="3195162"/>
            <a:ext cx="771525" cy="4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206687" y="1352875"/>
            <a:ext cx="488433" cy="646331"/>
            <a:chOff x="417444" y="2357467"/>
            <a:chExt cx="488433" cy="646331"/>
          </a:xfrm>
        </p:grpSpPr>
        <p:sp>
          <p:nvSpPr>
            <p:cNvPr id="42" name="Oval 41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9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5340656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BÀI 17: </a:t>
            </a:r>
            <a:r>
              <a:rPr lang="vi-VN" sz="2200" b="1" dirty="0">
                <a:solidFill>
                  <a:srgbClr val="FF0000"/>
                </a:solidFill>
              </a:rPr>
              <a:t>LỚP HỌC VIẾT THƯ</a:t>
            </a: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 smtClean="0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5724128" y="1275606"/>
            <a:ext cx="3010115" cy="31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5488813" y="1317418"/>
            <a:ext cx="3624085" cy="32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9104" y="1455366"/>
            <a:ext cx="5114984" cy="7848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       Sẻ </a:t>
            </a:r>
            <a:r>
              <a:rPr lang="vi-VN" b="1">
                <a:cs typeface="Arial" pitchFamily="34" charset="0"/>
              </a:rPr>
              <a:t>vừa về tới nhà thì các lá thư mà học trò gửi tới cho mình được gió chuyển đến. 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4128" y="1277347"/>
            <a:ext cx="488433" cy="646331"/>
            <a:chOff x="417444" y="2357467"/>
            <a:chExt cx="488433" cy="646331"/>
          </a:xfrm>
        </p:grpSpPr>
        <p:sp>
          <p:nvSpPr>
            <p:cNvPr id="22" name="Oval 21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7678" y="2643758"/>
            <a:ext cx="5210426" cy="18235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b="1" smtClean="0">
                <a:cs typeface="Arial" pitchFamily="34" charset="0"/>
              </a:rPr>
              <a:t>       Sẻ </a:t>
            </a:r>
            <a:r>
              <a:rPr lang="vi-VN" b="1">
                <a:cs typeface="Arial" pitchFamily="34" charset="0"/>
              </a:rPr>
              <a:t>cảm động lắm, gửi lại thư cho từng </a:t>
            </a:r>
            <a:r>
              <a:rPr lang="vi-VN" b="1" smtClean="0">
                <a:cs typeface="Arial" pitchFamily="34" charset="0"/>
              </a:rPr>
              <a:t>trò, trên </a:t>
            </a:r>
            <a:r>
              <a:rPr lang="vi-VN" b="1">
                <a:cs typeface="Arial" pitchFamily="34" charset="0"/>
              </a:rPr>
              <a:t>đó viết những chữ to tướng:</a:t>
            </a:r>
          </a:p>
          <a:p>
            <a:pPr algn="just">
              <a:lnSpc>
                <a:spcPct val="125000"/>
              </a:lnSpc>
            </a:pPr>
            <a:r>
              <a:rPr lang="vi-VN" b="1">
                <a:solidFill>
                  <a:srgbClr val="C00000"/>
                </a:solidFill>
                <a:cs typeface="Arial" pitchFamily="34" charset="0"/>
              </a:rPr>
              <a:t>“Các trò thân mến!</a:t>
            </a:r>
          </a:p>
          <a:p>
            <a:pPr algn="just">
              <a:lnSpc>
                <a:spcPct val="125000"/>
              </a:lnSpc>
            </a:pPr>
            <a:r>
              <a:rPr lang="vi-VN" b="1" smtClean="0">
                <a:solidFill>
                  <a:srgbClr val="C00000"/>
                </a:solidFill>
                <a:cs typeface="Arial" pitchFamily="34" charset="0"/>
              </a:rPr>
              <a:t>             Cảm </a:t>
            </a:r>
            <a:r>
              <a:rPr lang="vi-VN" b="1">
                <a:solidFill>
                  <a:srgbClr val="C00000"/>
                </a:solidFill>
                <a:cs typeface="Arial" pitchFamily="34" charset="0"/>
              </a:rPr>
              <a:t>ơn các trò rất nhiều!</a:t>
            </a:r>
          </a:p>
          <a:p>
            <a:pPr algn="just">
              <a:lnSpc>
                <a:spcPct val="125000"/>
              </a:lnSpc>
            </a:pPr>
            <a:r>
              <a:rPr lang="vi-VN" b="1" smtClean="0">
                <a:solidFill>
                  <a:srgbClr val="C00000"/>
                </a:solidFill>
                <a:cs typeface="Arial" pitchFamily="34" charset="0"/>
              </a:rPr>
              <a:t>                                           Thầy </a:t>
            </a:r>
            <a:r>
              <a:rPr lang="vi-VN" b="1">
                <a:solidFill>
                  <a:srgbClr val="C00000"/>
                </a:solidFill>
                <a:cs typeface="Arial" pitchFamily="34" charset="0"/>
              </a:rPr>
              <a:t>giáo sẻ”.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686096" y="1352875"/>
            <a:ext cx="488433" cy="646331"/>
            <a:chOff x="417444" y="2357467"/>
            <a:chExt cx="488433" cy="646331"/>
          </a:xfrm>
        </p:grpSpPr>
        <p:sp>
          <p:nvSpPr>
            <p:cNvPr id="37" name="Oval 36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500197">
            <a:off x="7128328" y="3238661"/>
            <a:ext cx="1600418" cy="38086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1500" b="1" smtClean="0">
                <a:solidFill>
                  <a:srgbClr val="002060"/>
                </a:solidFill>
                <a:cs typeface="Arial" pitchFamily="34" charset="0"/>
              </a:rPr>
              <a:t>Cảm ơn các trò</a:t>
            </a:r>
            <a:endParaRPr lang="en-US" sz="1500" b="1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  <p:bldP spid="33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简约亲子活动教育PPT模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42886</TotalTime>
  <Words>611</Words>
  <Application>Microsoft Office PowerPoint</Application>
  <PresentationFormat>On-screen Show (16:9)</PresentationFormat>
  <Paragraphs>79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 (Body)</vt:lpstr>
      <vt:lpstr>Arial Rounded MT Bold</vt:lpstr>
      <vt:lpstr>Calibri</vt:lpstr>
      <vt:lpstr>Calibri Light</vt:lpstr>
      <vt:lpstr>Times New Roman</vt:lpstr>
      <vt:lpstr>UTM Avo</vt:lpstr>
      <vt:lpstr>自定义设计方案</vt:lpstr>
      <vt:lpstr>1_自定义设计方案</vt:lpstr>
      <vt:lpstr>2_自定义设计方案</vt:lpstr>
      <vt:lpstr>3_自定义设计方案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卡通简约亲子活动教育PPT模板</dc:title>
  <dc:creator>Http://Dian1.taobao.com</dc:creator>
  <dc:description>Http://Dian1.taobao.com</dc:description>
  <cp:lastModifiedBy>STD_NHA</cp:lastModifiedBy>
  <cp:revision>968</cp:revision>
  <dcterms:created xsi:type="dcterms:W3CDTF">2015-04-15T03:07:00Z</dcterms:created>
  <dcterms:modified xsi:type="dcterms:W3CDTF">2025-03-31T14:46:42Z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