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1" r:id="rId3"/>
    <p:sldId id="317" r:id="rId4"/>
    <p:sldId id="258" r:id="rId5"/>
    <p:sldId id="318" r:id="rId6"/>
    <p:sldId id="321" r:id="rId7"/>
    <p:sldId id="322" r:id="rId8"/>
    <p:sldId id="261" r:id="rId9"/>
    <p:sldId id="352" r:id="rId10"/>
    <p:sldId id="325" r:id="rId11"/>
    <p:sldId id="327" r:id="rId12"/>
    <p:sldId id="326" r:id="rId13"/>
    <p:sldId id="329" r:id="rId14"/>
    <p:sldId id="330" r:id="rId15"/>
    <p:sldId id="331" r:id="rId16"/>
    <p:sldId id="333" r:id="rId17"/>
    <p:sldId id="334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E2094-2752-49DB-A8F6-F903537431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322B6-73D7-4D30-A202-5D4DCE188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AA0D30-AA9F-9F15-53D1-F7C703C71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0B1597-043E-2B39-EFBB-4B7F370A6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B110ED-38E5-F518-4273-F970B6F3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16CD96-393B-EEDE-56A2-B9A6BA91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52C018-5191-B3B6-8C93-EDDEEB2C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0D6A6-4B0C-0FE5-C51B-6331ACBE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ECEE12-44FD-E6AA-2C8D-D4ABBCD69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9CF87-1A5B-363F-BCB4-BA8D502F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851A59-20D2-B8F7-0057-FAC8C4E8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6A4132-A56D-E73B-0A74-36FC632F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0BBD6-B40A-DA22-2C2E-209E8B2C9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9863B6-F40E-735B-33A9-44965EF16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336DE9-DF7E-EC19-7A65-691C5002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9CD9A-E242-6DDC-6973-F028EECA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AFAC59-EA45-98B7-EB96-F557833B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26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89341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022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83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788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50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93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9C224-6337-2EBF-E8FE-E19F8C50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17FB0-78CB-E954-DF5C-A2861F376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54E8A-49A4-5816-DE81-20D814A2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CD54FD-BD26-6924-187E-8FFB760E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7AB2A-DFC8-7407-7EDF-0808ED27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5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85A9B-9ABF-B571-03A8-22BDCF67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89A6DA-C0D2-4C9A-A854-BCDDB049D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A13941-ACC9-C87F-BD66-693FF303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E4F905-DE83-DF0C-865B-1DA00C34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2E9657-BFA8-88D1-6B34-FE570AF6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63E23-FFBC-19C9-624C-0434E3ED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7704F-ACED-CF8F-DD47-AB7B49A20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C2905D-6646-DEC4-13F8-20E3589F8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D0392E-E085-C56F-0DE0-69DC687F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4394A9-C1FA-FAB9-FB43-5307C6C0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2E8E22-8D41-2792-223D-107723FB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BAF7F-D3C9-E054-1E9C-A62375C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ED90B6-04A3-CE39-7C71-B27EDB2C6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286FB7-3C4F-5D57-6C90-30BF35265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F1FD30-5AC7-9D23-3BEF-F661CC4D0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9740FF-A180-F97D-9392-824726AA8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94A648-83B4-2E09-2AEB-B0C5F008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61CCFC-D92B-B992-AA8C-6C6A38EF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C4BFE8-E0A7-A76D-4D33-27265936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1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1B7A8-1631-11FF-5E8C-D13E8DB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240C4B-DF5D-3A83-06D6-C8C256F5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A9BACD-9E66-18A5-A6C8-DCD43E42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C517DA-E894-B7A9-6DC0-2F047292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2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E8D517-095F-5E2D-5321-7E0B0B45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3E6011-A67C-5737-B46A-15168F0D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884296-7891-27A7-5641-827660B7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6FD95-2A8F-B169-1B3E-BB480C73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A667D2-A7E3-482E-2666-4DE38603E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F7C190-6B67-3C06-2271-D6C7680ED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CDF6AC-6FA1-3ECB-9EA9-578F6667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5375F4-D08D-6C5F-9BA5-53D67BF2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B7F69E-A9D0-BB2F-C6C9-380CBD23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8D7FFC-5366-7778-33B6-3F68E5F3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7D0FEE-9A80-2D25-35B9-9DC17D294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6BB2EF-529F-C63B-ABB5-83514A173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ABC60B-62FC-DA16-053D-1B0526DE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C07B8B-B064-313E-1919-CF86BDF9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F5C29-215C-5BC9-6A88-0F6AF204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5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6E2E89D-3F2A-CAD3-F420-0D7E6685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6D8505-001C-772B-06F9-DADAA6C9C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D1269-07C7-0CD0-6E5D-8939275A0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DE6A0-023A-48A1-A635-4991449CC73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CE6F7F-DA08-14E3-38C0-28189EDB8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228538-8E55-C12A-3F8F-F38B98AFA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2FEDC-1C29-4E05-A652-33E39B695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16078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65F13-976A-1D59-3F6D-7BE73EC4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những Background Powerpoint đẹp cho bày thuyết trình ấn tượng">
            <a:extLst>
              <a:ext uri="{FF2B5EF4-FFF2-40B4-BE49-F238E27FC236}">
                <a16:creationId xmlns:a16="http://schemas.microsoft.com/office/drawing/2014/main" xmlns="" id="{2D677A4D-7429-B3D3-B995-71BB45258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64"/>
            <a:ext cx="13494774" cy="68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CA8CBB-8515-ED8D-D7BD-2B22C5FAA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11" y="255757"/>
            <a:ext cx="9522777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5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82" y="247024"/>
            <a:ext cx="11831529" cy="701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FB6A2E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NHỮNG CON SAO BIỂN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  </a:t>
            </a: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- Cháu đang làm gì vậy? – Người đàn ông hỏi.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Cậu bé trả lời: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- Những con sao biển này sắp chết vì thiếu nước, cháu muốn giúp chúng.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- Có hàng ngàn con sao biển như vậy, liệu cháu có thể giúp được tất cả chúng không?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</a:t>
            </a:r>
            <a:r>
              <a:rPr lang="en-US" sz="2933" kern="0" spc="-67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Cậu bé vẫn tiếp tục nhặt những con sao biển khác thả xuống biển và nói với người đàn ông: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- Cháu cũng biết như vậy, nhưng ít nhất thì cháu cũng cứu được những con sao biển này.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Người đàn ông trìu mến nhìn cậu bé và cùng cậu cứu những con sao biển.</a:t>
            </a:r>
          </a:p>
          <a:p>
            <a:pPr algn="r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Theo </a:t>
            </a:r>
            <a:r>
              <a:rPr lang="en-US" sz="2933" i="1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Hạt giống tâm hồn – Phép màu có giá bao nhiêu?</a:t>
            </a:r>
          </a:p>
          <a:p>
            <a:pPr marL="380990" indent="-380990" algn="just" defTabSz="1219170">
              <a:spcBef>
                <a:spcPts val="400"/>
              </a:spcBef>
              <a:buClr>
                <a:srgbClr val="000000"/>
              </a:buClr>
              <a:buFontTx/>
              <a:buChar char="-"/>
            </a:pPr>
            <a:endParaRPr lang="en-US" sz="2933" kern="0">
              <a:solidFill>
                <a:srgbClr val="000000"/>
              </a:solidFill>
              <a:latin typeface="Patrick Hand" panose="020B060402020202020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497" y="767138"/>
            <a:ext cx="534256" cy="561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>
                <a:solidFill>
                  <a:srgbClr val="FB6A2E"/>
                </a:solidFill>
                <a:latin typeface="Arial"/>
                <a:sym typeface="Arial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7400" y="2682696"/>
            <a:ext cx="534256" cy="561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>
                <a:solidFill>
                  <a:srgbClr val="FB6A2E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43637" y="4666978"/>
            <a:ext cx="534256" cy="561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>
                <a:solidFill>
                  <a:srgbClr val="FB6A2E"/>
                </a:solidFill>
                <a:latin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38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2140196" y="427916"/>
            <a:ext cx="4012019" cy="2804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7141028" y="427916"/>
            <a:ext cx="2999621" cy="2999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2140197" y="3427538"/>
            <a:ext cx="3038268" cy="3038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6126790" y="3661645"/>
            <a:ext cx="4013860" cy="2804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538018" y="227165"/>
            <a:ext cx="7549231" cy="95348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42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309430" y="204994"/>
            <a:ext cx="966700" cy="964349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986" y="2985219"/>
            <a:ext cx="4144972" cy="4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623926" y="1310587"/>
            <a:ext cx="11031345" cy="14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6981" y="1391471"/>
            <a:ext cx="1085203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733" b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 1: </a:t>
            </a:r>
            <a:r>
              <a:rPr lang="vi-VN" sz="3733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Vì sao biển đông người nhưng người đàn ông lại chú ý đến cậu bé?</a:t>
            </a:r>
            <a:endParaRPr lang="en-US" sz="3733" kern="0">
              <a:solidFill>
                <a:srgbClr val="C2F2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80267" y="3491963"/>
            <a:ext cx="8675004" cy="26319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</a:t>
            </a:r>
            <a:r>
              <a:rPr lang="vi-VN" sz="3733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iển đông người nhưng người đàn ông lại chú ý đến cậu bé </a:t>
            </a:r>
            <a:r>
              <a:rPr lang="en-US" sz="3733" b="1" i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vì ông thấy cậu bé liên tục cúi xuống nhặt thứ gì đó lên rồi thả xuống biển.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538018" y="227165"/>
            <a:ext cx="7549231" cy="95348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42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309430" y="204994"/>
            <a:ext cx="966700" cy="964349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23926" y="1310587"/>
            <a:ext cx="11031345" cy="1335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6981" y="1623465"/>
            <a:ext cx="108520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733" b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 </a:t>
            </a:r>
            <a:r>
              <a:rPr lang="en-US" sz="3733" b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r>
              <a:rPr lang="vi-VN" sz="3733" b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lang="vi-VN" sz="3733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Khi đến gần ông thấy cậu bé đang làm gì? </a:t>
            </a:r>
            <a:endParaRPr lang="en-US" sz="3733" kern="0">
              <a:solidFill>
                <a:srgbClr val="C2F2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28686" y="3420235"/>
            <a:ext cx="9211733" cy="2475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kern="0" spc="-8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Khi đến gần, </a:t>
            </a:r>
            <a:r>
              <a:rPr lang="en-US" sz="3733" b="1" i="1" kern="0" spc="-8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ô</a:t>
            </a:r>
            <a:r>
              <a:rPr lang="vi-VN" sz="3733" b="1" i="1" kern="0" spc="-8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 thấy cậu bé đang nhặt những con sao biển bị thủy triều đánh dạt lên bờ và thả chúng trở lại với đại dương. </a:t>
            </a:r>
            <a:endParaRPr lang="en-US" sz="3733" b="1" i="1" kern="0" spc="-80">
              <a:solidFill>
                <a:srgbClr val="C2F2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37115" y="3362180"/>
            <a:ext cx="2672219" cy="435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538018" y="227165"/>
            <a:ext cx="7549231" cy="95348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42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309430" y="204994"/>
            <a:ext cx="966700" cy="964349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823" y="2955189"/>
            <a:ext cx="4144972" cy="4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07649" y="4139418"/>
            <a:ext cx="9147623" cy="2129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733" kern="0" spc="-8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Cậu làm như vậy </a:t>
            </a:r>
            <a:r>
              <a:rPr lang="vi-VN" sz="3733" b="1" i="1" kern="0" spc="-8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vì cậu thấy những con sao biển sắp chết vì thiếu nước, cậu muốn giúp chúng.</a:t>
            </a:r>
            <a:endParaRPr lang="en-US" sz="3733" b="1" i="1" kern="0" spc="-80">
              <a:solidFill>
                <a:srgbClr val="C2F2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507649" y="989190"/>
            <a:ext cx="7024263" cy="26745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65329" y="1781882"/>
            <a:ext cx="628487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733" b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Vì sao cậu bé làm như vậy?</a:t>
            </a: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3801" y="721191"/>
            <a:ext cx="7813264" cy="29425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538018" y="227165"/>
            <a:ext cx="7549231" cy="95348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42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309430" y="204994"/>
            <a:ext cx="966700" cy="964349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61963" y="1427076"/>
            <a:ext cx="6773027" cy="15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3733" b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 4: </a:t>
            </a:r>
            <a:r>
              <a:rPr lang="vi-VN" sz="3733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Em hãy nói suy nghĩ của mình về việc làm của cậu bé?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5" y="2654646"/>
            <a:ext cx="3655188" cy="36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0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963329" y="188449"/>
            <a:ext cx="7549231" cy="95348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42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309430" y="204994"/>
            <a:ext cx="966700" cy="964349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662137" y="1290922"/>
            <a:ext cx="11031345" cy="778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6981" y="1333557"/>
            <a:ext cx="108520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733" b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 1: </a:t>
            </a:r>
            <a:r>
              <a:rPr lang="en-US" sz="3733" i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Những từ ngữ nào dưới đây chỉ hoạt động?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7734" y="2335749"/>
            <a:ext cx="3088572" cy="896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67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cúi xuống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88381" y="3719443"/>
            <a:ext cx="3088572" cy="896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67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dạo bộ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07733" y="5103139"/>
            <a:ext cx="3088572" cy="896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67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biển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524514" y="2335747"/>
            <a:ext cx="3088572" cy="896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67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thả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524513" y="3703059"/>
            <a:ext cx="3088572" cy="896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67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 đàn ông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524511" y="5174617"/>
            <a:ext cx="3088572" cy="896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67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cậu bé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473173" y="2334918"/>
            <a:ext cx="3088572" cy="896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67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nhặt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473173" y="3703058"/>
            <a:ext cx="3088572" cy="896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67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sao biển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473173" y="5174615"/>
            <a:ext cx="3088572" cy="896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67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tiến lại</a:t>
            </a: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963329" y="188449"/>
            <a:ext cx="7549231" cy="95348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42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309430" y="204994"/>
            <a:ext cx="966700" cy="964349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662137" y="1541167"/>
            <a:ext cx="11031345" cy="1457117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1900" y="1583517"/>
            <a:ext cx="1085203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733" b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 </a:t>
            </a:r>
            <a:r>
              <a:rPr lang="en-US" sz="3733" b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r>
              <a:rPr lang="vi-VN" sz="3733" b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lang="en-US" sz="3733" i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 văn nào cho biết cậu bé nghĩ việc mình làm là có ích?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086012" y="3589549"/>
            <a:ext cx="8569259" cy="20883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733" i="1" kern="0">
                <a:solidFill>
                  <a:srgbClr val="C2F2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         	“ Cháu cũng biết như vậy, nhưng ít nhất thì cháu cũng cứu được những con sao biển này”</a:t>
            </a:r>
            <a:endParaRPr lang="en-US" sz="3733" b="1" i="1" kern="0">
              <a:solidFill>
                <a:srgbClr val="C2F2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4" y="3447659"/>
            <a:ext cx="2668677" cy="351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000" dirty="0" err="1"/>
              <a:t>Bài</a:t>
            </a:r>
            <a:r>
              <a:rPr lang="en-US" sz="8000" dirty="0"/>
              <a:t> 15: </a:t>
            </a:r>
            <a:br>
              <a:rPr lang="en-US" sz="8000" dirty="0"/>
            </a:br>
            <a:r>
              <a:rPr lang="en-US" sz="8000" dirty="0"/>
              <a:t>NHỮNG CON SAO BIỂN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125241" y="2786192"/>
            <a:ext cx="6570075" cy="1407600"/>
          </a:xfrm>
          <a:prstGeom prst="rect">
            <a:avLst/>
          </a:prstGeom>
        </p:spPr>
        <p:txBody>
          <a:bodyPr spcFirstLastPara="1" wrap="square" lIns="480000" tIns="121900" rIns="121900" bIns="121900" anchor="b" anchorCtr="0">
            <a:noAutofit/>
          </a:bodyPr>
          <a:lstStyle/>
          <a:p>
            <a:r>
              <a:rPr lang="en-GB" sz="10666"/>
              <a:t>TIẾT 1 + 2</a:t>
            </a:r>
            <a:endParaRPr sz="10666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6467717" y="1527097"/>
            <a:ext cx="3580609" cy="380379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9910771" y="1698503"/>
            <a:ext cx="642967" cy="719973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76" y="247433"/>
            <a:ext cx="1219200" cy="748936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7476" y="314125"/>
            <a:ext cx="7223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>
                <a:solidFill>
                  <a:srgbClr val="FB6A2E"/>
                </a:solidFill>
                <a:latin typeface="Patrick Hand" panose="020B0604020202020204" charset="0"/>
                <a:cs typeface="Arial"/>
                <a:sym typeface="Arial"/>
              </a:rPr>
              <a:t>1.</a:t>
            </a:r>
            <a:r>
              <a:rPr lang="en-GB" sz="3200" kern="0">
                <a:solidFill>
                  <a:srgbClr val="000000"/>
                </a:solidFill>
                <a:latin typeface="Patrick Hand" panose="020B0604020202020204" charset="0"/>
                <a:cs typeface="Arial"/>
                <a:sym typeface="Arial"/>
              </a:rPr>
              <a:t> Nói về sự khác nhau giữa 2 bức tranh dưới đây:</a:t>
            </a:r>
            <a:endParaRPr lang="en-US" sz="3200" kern="0">
              <a:solidFill>
                <a:srgbClr val="000000"/>
              </a:solidFill>
              <a:latin typeface="Patrick Hand" panose="020B0604020202020204" charset="0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02" y="987991"/>
            <a:ext cx="4908901" cy="4705619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76" y="929678"/>
            <a:ext cx="4814517" cy="4822245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7877" y="5818614"/>
            <a:ext cx="9373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>
                <a:solidFill>
                  <a:srgbClr val="FB6A2E"/>
                </a:solidFill>
                <a:latin typeface="Patrick Hand" panose="020B0604020202020204" charset="0"/>
                <a:cs typeface="Arial"/>
                <a:sym typeface="Arial"/>
              </a:rPr>
              <a:t>2.</a:t>
            </a:r>
            <a:r>
              <a:rPr lang="en-GB" sz="3200" kern="0">
                <a:solidFill>
                  <a:srgbClr val="000000"/>
                </a:solidFill>
                <a:latin typeface="Patrick Hand" panose="020B0604020202020204" charset="0"/>
                <a:cs typeface="Arial"/>
                <a:sym typeface="Arial"/>
              </a:rPr>
              <a:t> Theo em, chúng ta nên làm gì để giữ cho biển luôn sạch đẹp?</a:t>
            </a:r>
            <a:endParaRPr lang="en-US" sz="3200" kern="0">
              <a:solidFill>
                <a:srgbClr val="000000"/>
              </a:solidFill>
              <a:latin typeface="Patrick Hand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0056" y="531997"/>
            <a:ext cx="8912773" cy="5639619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82" y="247023"/>
            <a:ext cx="11831529" cy="701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FB6A2E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NHỮNG CON SAO BIỂN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  </a:t>
            </a: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- Cháu đang làm gì vậy? – Người đàn ông hỏi.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Cậu bé trả lời: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- Những con sao biển này sắp chết vì thiếu nước, cháu muốn giúp chúng.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- Có hàng ngàn con sao biển như vậy, liệu cháu có thể giúp được tất cả chúng không?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</a:t>
            </a:r>
            <a:r>
              <a:rPr lang="en-US" sz="2933" kern="0" spc="-67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Cậu bé vẫn tiếp tục nhặt những con sao biển khác thả xuống biển và nói với người đàn ông: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- Cháu cũng biết như vậy, nhưng ít nhất thì cháu cũng cứu được những con sao biển này.</a:t>
            </a:r>
          </a:p>
          <a:p>
            <a:pPr algn="just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     Người đàn ông trìu mến nhìn cậu bé và cùng cậu cứu những con sao biển.</a:t>
            </a:r>
          </a:p>
          <a:p>
            <a:pPr algn="r" defTabSz="1219170">
              <a:spcBef>
                <a:spcPts val="400"/>
              </a:spcBef>
              <a:buClr>
                <a:srgbClr val="000000"/>
              </a:buClr>
            </a:pPr>
            <a:r>
              <a:rPr lang="en-US" sz="2933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Theo </a:t>
            </a:r>
            <a:r>
              <a:rPr lang="en-US" sz="2933" i="1" kern="0" spc="-80">
                <a:solidFill>
                  <a:srgbClr val="000000"/>
                </a:solidFill>
                <a:latin typeface="Patrick Hand" panose="020B0604020202020204" charset="0"/>
                <a:ea typeface="Cambria" panose="02040503050406030204" pitchFamily="18" charset="0"/>
                <a:cs typeface="Arial"/>
                <a:sym typeface="Arial"/>
              </a:rPr>
              <a:t>Hạt giống tâm hồn – Phép màu có giá bao nhiêu?</a:t>
            </a:r>
          </a:p>
          <a:p>
            <a:pPr marL="380990" indent="-380990" algn="just" defTabSz="1219170">
              <a:spcBef>
                <a:spcPts val="400"/>
              </a:spcBef>
              <a:buClr>
                <a:srgbClr val="000000"/>
              </a:buClr>
              <a:buFontTx/>
              <a:buChar char="-"/>
            </a:pPr>
            <a:endParaRPr lang="en-US" sz="2933" kern="0">
              <a:solidFill>
                <a:srgbClr val="000000"/>
              </a:solidFill>
              <a:latin typeface="Patrick Hand" panose="020B0604020202020204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867141" y="453300"/>
            <a:ext cx="79216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5867">
                <a:latin typeface="Cambria" panose="02040503050406030204" pitchFamily="18" charset="0"/>
                <a:ea typeface="Cambria" panose="02040503050406030204" pitchFamily="18" charset="0"/>
              </a:rPr>
              <a:t>Luyện đọc từ khó</a:t>
            </a:r>
            <a:endParaRPr sz="5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9016816" y="524811"/>
            <a:ext cx="2204733" cy="153622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637500" y="433767"/>
            <a:ext cx="988333" cy="1056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325655" y="2054268"/>
            <a:ext cx="3165067" cy="9519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Aft>
                <a:spcPts val="2133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cứu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325655" y="3326356"/>
            <a:ext cx="3165067" cy="95197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Aft>
                <a:spcPts val="2133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liên tục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325655" y="4802744"/>
            <a:ext cx="3165067" cy="951979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Aft>
                <a:spcPts val="2133"/>
              </a:spcAft>
              <a:buClr>
                <a:srgbClr val="000000"/>
              </a:buClr>
            </a:pPr>
            <a:r>
              <a:rPr lang="en-US" sz="48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trìu mến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7431" y="1959413"/>
            <a:ext cx="11373632" cy="14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891859" y="462787"/>
            <a:ext cx="79216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9016816" y="524811"/>
            <a:ext cx="2204733" cy="153622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637500" y="433767"/>
            <a:ext cx="988333" cy="1056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37500" y="2091282"/>
            <a:ext cx="11103563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4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</a:t>
            </a:r>
            <a:r>
              <a:rPr lang="vi-VN" sz="34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7430" y="3857215"/>
            <a:ext cx="11373631" cy="1833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4204" y="3935911"/>
            <a:ext cx="11103561" cy="169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4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4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</a:t>
            </a:r>
            <a:r>
              <a:rPr lang="vi-VN" sz="34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Tiến lại gần hơn, ông thấy cậu bé đang nhặt những con sao biển bị thủy triều đánh dạt lên bờ và thả chúng trở về với đại dương.</a:t>
            </a:r>
            <a:endParaRPr lang="en-US" sz="34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53912" y="2172371"/>
            <a:ext cx="133611" cy="514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1043677" y="2181629"/>
            <a:ext cx="133611" cy="514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420445" y="2709766"/>
            <a:ext cx="133611" cy="514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234560" y="4028255"/>
            <a:ext cx="133611" cy="514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768847" y="4523614"/>
            <a:ext cx="133611" cy="514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30633" y="2095043"/>
            <a:ext cx="10863208" cy="14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891859" y="462787"/>
            <a:ext cx="79216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9016816" y="524811"/>
            <a:ext cx="2204733" cy="153622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637500" y="433767"/>
            <a:ext cx="988333" cy="1056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59134" y="2192384"/>
            <a:ext cx="1007535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Thủy triều: </a:t>
            </a:r>
            <a:r>
              <a:rPr lang="en-US" sz="3733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hiện tượng nước biển dâng lên, rút xuống một vài lần trong ngày.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30633" y="4098984"/>
            <a:ext cx="10863208" cy="1120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5401" y="4272613"/>
            <a:ext cx="78556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Dạt </a:t>
            </a:r>
            <a:r>
              <a:rPr lang="en-US" sz="3733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(lên bờ): bị sóng đẩy lên bờ.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798</Words>
  <Application>Microsoft Office PowerPoint</Application>
  <PresentationFormat>Widescreen</PresentationFormat>
  <Paragraphs>64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Patrick Hand</vt:lpstr>
      <vt:lpstr>Patrick Hand SC</vt:lpstr>
      <vt:lpstr>Office Theme</vt:lpstr>
      <vt:lpstr>English Language Grammar Rules by Slidesgo</vt:lpstr>
      <vt:lpstr>PowerPoint Presentation</vt:lpstr>
      <vt:lpstr>Bài 15:  NHỮNG CON SAO BIỂN</vt:lpstr>
      <vt:lpstr>TIẾT 1 + 2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Giải nghĩa từ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Luyện tập theo văn bản đọc</vt:lpstr>
      <vt:lpstr>Luyện tập theo văn bản đọc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STD_NHA</cp:lastModifiedBy>
  <cp:revision>3</cp:revision>
  <dcterms:created xsi:type="dcterms:W3CDTF">2025-03-04T08:29:47Z</dcterms:created>
  <dcterms:modified xsi:type="dcterms:W3CDTF">2025-03-04T09:23:24Z</dcterms:modified>
</cp:coreProperties>
</file>