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5" r:id="rId3"/>
  </p:sldMasterIdLst>
  <p:notesMasterIdLst>
    <p:notesMasterId r:id="rId18"/>
  </p:notesMasterIdLst>
  <p:sldIdLst>
    <p:sldId id="271" r:id="rId4"/>
    <p:sldId id="519" r:id="rId5"/>
    <p:sldId id="263" r:id="rId6"/>
    <p:sldId id="265" r:id="rId7"/>
    <p:sldId id="277" r:id="rId8"/>
    <p:sldId id="285" r:id="rId9"/>
    <p:sldId id="292" r:id="rId10"/>
    <p:sldId id="260" r:id="rId11"/>
    <p:sldId id="294" r:id="rId12"/>
    <p:sldId id="326" r:id="rId13"/>
    <p:sldId id="296" r:id="rId14"/>
    <p:sldId id="298" r:id="rId15"/>
    <p:sldId id="559" r:id="rId16"/>
    <p:sldId id="568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660"/>
  </p:normalViewPr>
  <p:slideViewPr>
    <p:cSldViewPr snapToGrid="0">
      <p:cViewPr varScale="1">
        <p:scale>
          <a:sx n="81" d="100"/>
          <a:sy n="81" d="100"/>
        </p:scale>
        <p:origin x="63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8D3DF-49FC-44E6-819A-06B0AE11B6DD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64458-AE9A-4DC2-B5D7-8F2EA318C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35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64458-AE9A-4DC2-B5D7-8F2EA318CD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90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64458-AE9A-4DC2-B5D7-8F2EA318CD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31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7625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5821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64458-AE9A-4DC2-B5D7-8F2EA318CD2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532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64458-AE9A-4DC2-B5D7-8F2EA318CD2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38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64458-AE9A-4DC2-B5D7-8F2EA318CD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106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64458-AE9A-4DC2-B5D7-8F2EA318CD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90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64458-AE9A-4DC2-B5D7-8F2EA318CD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11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4916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7829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6882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707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9275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reepik.com/" TargetMode="Externa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85FD55-CAD0-CC71-5BA9-0D9D7EE00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1255129-4117-B15D-513B-7E9594C53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2E10CA-B0E3-255B-2D6A-8FB9D3760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9ACD3-4ED5-40E6-AE9E-6413EB7AB459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DD8D85-363E-0817-B22C-F8569B0F8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1DDA57-7280-DF28-9D1E-BA69916AE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871B-DFB7-44D2-97FE-8D9FA86A8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0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C34A03-9E83-ECE4-0331-5D8DB5978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0153B9F-4BE5-E56E-3FBE-AA5E505DC4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0EE509-BD4B-6391-BE3B-08113B1AF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9ACD3-4ED5-40E6-AE9E-6413EB7AB459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836146-6516-2842-135F-C5569E530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C2E7E7-DCF8-F9E1-BCF5-F4C140A42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871B-DFB7-44D2-97FE-8D9FA86A8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5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C134BCA-39E8-E562-1E3E-66006C522C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5A03110-8074-656F-9690-47570EE32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6B68D9-2C5A-8DB9-85FE-C8115C77A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9ACD3-4ED5-40E6-AE9E-6413EB7AB459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F43781-D6AC-B0A3-3466-14091B9A0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B63938-8E1F-095E-8FEC-AB14FF13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871B-DFB7-44D2-97FE-8D9FA86A8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46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884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695761" y="1952500"/>
            <a:ext cx="7455200" cy="2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35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73600" y="5010033"/>
            <a:ext cx="5644800" cy="6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5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83321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3804487" y="2916031"/>
            <a:ext cx="4819700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4919607" y="2121136"/>
            <a:ext cx="2103476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4254871" y="3649930"/>
            <a:ext cx="4386124" cy="951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5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21905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4533" y="807533"/>
            <a:ext cx="8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424771" y="1847860"/>
            <a:ext cx="89256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5"/>
            </a:lvl1pPr>
            <a:lvl2pPr marL="1219200" lvl="1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800" lvl="2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400" lvl="3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8000" lvl="4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600" lvl="5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200" lvl="6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800" lvl="7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400" lvl="8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93829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27151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19175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863127" y="2665367"/>
            <a:ext cx="3697327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1219200" lvl="1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828800" lvl="2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2438400" lvl="3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3048000" lvl="4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3657600" lvl="5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4267200" lvl="6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4876800" lvl="7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5486400" lvl="8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74984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5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63816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299F43-6999-4F58-689E-C9E95A4B0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5C709D-86C5-5B92-E1CB-9F2E9968B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74DF97-D208-0DB4-3681-11F44B9A9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9ACD3-4ED5-40E6-AE9E-6413EB7AB459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5986BB-0960-854C-19DB-B317D7D6C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7A89D9-2760-0CED-B8D7-FDAA93706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871B-DFB7-44D2-97FE-8D9FA86A8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69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200" lvl="1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800" lvl="2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400" lvl="3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8000" lvl="4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600" lvl="5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200" lvl="6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800" lvl="7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400" lvl="8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35537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144577" y="910267"/>
            <a:ext cx="31096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92636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7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5"/>
            </a:lvl1pPr>
            <a:lvl2pPr marL="1219200" lvl="1" indent="-4235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85343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84905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01250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7" y="3113690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5" y="2514476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9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8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3" y="4912668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4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5" y="6322746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94473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4567511" y="2130261"/>
            <a:ext cx="3798892" cy="761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4568263" y="3631225"/>
            <a:ext cx="37980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4551047" y="1879378"/>
            <a:ext cx="1929205" cy="44384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5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4567667" y="3343015"/>
            <a:ext cx="1929200" cy="4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5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4488491" y="5036135"/>
            <a:ext cx="3799621" cy="761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4455623" y="4825113"/>
            <a:ext cx="1929175" cy="44398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5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3661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6534037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2560800" y="2692800"/>
            <a:ext cx="7070400" cy="10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3801592" y="4135474"/>
            <a:ext cx="4323608" cy="38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31550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37951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CE086A-6EEF-6EF8-9DF2-07F29F468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481ABFE-0B00-5C73-CF9E-6D72BF19A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55D7CB-8603-8C78-C0E7-D501EC326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9ACD3-4ED5-40E6-AE9E-6413EB7AB459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4812F2-E661-EB56-0087-609F4AA3E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29CE35-D24A-7780-DFDE-058449408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871B-DFB7-44D2-97FE-8D9FA86A8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049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6" y="3353298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200" lvl="1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800" lvl="2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400" lvl="3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8000" lvl="4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600" lvl="5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200" lvl="6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800" lvl="7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400" lvl="8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5" y="2706023"/>
            <a:ext cx="3404231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38405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200" lvl="1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800" lvl="2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400" lvl="3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8000" lvl="4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600" lvl="5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200" lvl="6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800" lvl="7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400" lvl="8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93812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200" lvl="1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800" lvl="2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400" lvl="3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8000" lvl="4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600" lvl="5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200" lvl="6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800" lvl="7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400" lvl="8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42069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8" y="2742513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200" lvl="1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-GB" sz="1465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/>
              </a:rPr>
              <a:t>Slidesgo</a:t>
            </a: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-GB" sz="1465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/>
              </a:rPr>
              <a:t>Flaticon</a:t>
            </a: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-GB" sz="1465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/>
              </a:rPr>
              <a:t>Freepik</a:t>
            </a: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5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5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13530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60920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354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092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045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668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303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5413A3-3B58-1A61-8C9D-7FAD26CF3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FC6BD4-AB61-240C-2B16-E9ABF000A1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A1553D0-96CF-F14C-C733-5EF593431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AAC40B7-E816-3FA8-E59A-0BCD2DA13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9ACD3-4ED5-40E6-AE9E-6413EB7AB459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837CEF1-E80E-287F-4CE6-18B16E620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97C7094-C149-8D77-6E75-B668F9996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871B-DFB7-44D2-97FE-8D9FA86A8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765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987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565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316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46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864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998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505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6" y="108236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1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8501532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A7095A-1940-EA58-5F37-CB2D00AB3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8D24000-6429-CC18-4DD6-38027433A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5FEDC8D-0B33-DEC2-EEDA-5E9797B14F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A6220F1-D925-566C-09D4-6523803633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690739B-120C-DE67-ABDE-DF94BC0F68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CB888AF-6E35-D2FB-944C-AF4065BBE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9ACD3-4ED5-40E6-AE9E-6413EB7AB459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C8A8B7A-F2D7-EF38-237E-CD72A0964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ACC5ECE-98C7-DF65-B733-94161C039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871B-DFB7-44D2-97FE-8D9FA86A8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79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19436D-28C4-1B59-9C3D-4B5CB63EB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A546454-CBBA-7054-0C10-FBD09C4A3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9ACD3-4ED5-40E6-AE9E-6413EB7AB459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5379119-C16E-F2FC-C074-13C2CCA90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9D46B3E-5F2D-CE54-5ADE-878C9B746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871B-DFB7-44D2-97FE-8D9FA86A8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7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EC7BB60-4DE4-CD6E-9EB8-A38242492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9ACD3-4ED5-40E6-AE9E-6413EB7AB459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A0F4AF7-ED27-8C24-B4C6-29F06A725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F9107A7-E7F6-21CE-4687-E2149EDBF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871B-DFB7-44D2-97FE-8D9FA86A8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36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EC4AC6-C2C1-474F-578B-CA575CCE5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1220FB-B8F3-1D53-C24D-FE0843621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369C1D0-0FDC-8B6C-5463-38523E1885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B3E8B62-6509-36D9-3F18-43E378F40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9ACD3-4ED5-40E6-AE9E-6413EB7AB459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40B9BA1-2B18-0554-6D40-B3FC609F5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05A279C-451C-9AF1-DB69-684B42332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871B-DFB7-44D2-97FE-8D9FA86A8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86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E12F52-7E9D-F895-9257-AD02460D9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944CCA3-7F9D-BE58-4C3C-D7E5840A8C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ACF00EE-A6F2-ADBC-F11B-54E72723E4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05BE793-78B8-51DA-5594-85AE538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9ACD3-4ED5-40E6-AE9E-6413EB7AB459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43C6809-1799-8BFC-BA82-3AA3FB8DC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400CB13-FE0C-3229-DBC2-924D4B8CC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871B-DFB7-44D2-97FE-8D9FA86A8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83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0C43CA6-C5AD-B55D-709A-DC2C182E0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4D2D34B-1EFE-391E-CDFF-57A9CDC30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D0AA1E-3C0F-A81C-8E4D-49A1FC2C66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9ACD3-4ED5-40E6-AE9E-6413EB7AB459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E24074-EFEF-F034-78E2-861E6D77E6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3E12B0-C1EC-0445-2342-DE8B2590F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5871B-DFB7-44D2-97FE-8D9FA86A8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2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5"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15011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5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12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13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media1.m4a"/><Relationship Id="rId7" Type="http://schemas.openxmlformats.org/officeDocument/2006/relationships/image" Target="../media/image9.png"/><Relationship Id="rId2" Type="http://schemas.microsoft.com/office/2007/relationships/media" Target="../media/media1.m4a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7" Type="http://schemas.openxmlformats.org/officeDocument/2006/relationships/image" Target="../media/image10.png"/><Relationship Id="rId2" Type="http://schemas.microsoft.com/office/2007/relationships/media" Target="../media/media6.m4a"/><Relationship Id="rId1" Type="http://schemas.openxmlformats.org/officeDocument/2006/relationships/tags" Target="../tags/tag9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10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665F13-976A-1D59-3F6D-7BE73EC40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op những Background Powerpoint đẹp cho bày thuyết trình ấn tượng">
            <a:extLst>
              <a:ext uri="{FF2B5EF4-FFF2-40B4-BE49-F238E27FC236}">
                <a16:creationId xmlns:a16="http://schemas.microsoft.com/office/drawing/2014/main" xmlns="" id="{2D677A4D-7429-B3D3-B995-71BB452588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564"/>
            <a:ext cx="13494774" cy="687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A6FED49-2FCB-0FBA-BE76-DB87CDE870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4611" y="21297"/>
            <a:ext cx="10019189" cy="65809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9951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378;p32"/>
          <p:cNvGrpSpPr/>
          <p:nvPr/>
        </p:nvGrpSpPr>
        <p:grpSpPr>
          <a:xfrm>
            <a:off x="3162655" y="604312"/>
            <a:ext cx="6887969" cy="931176"/>
            <a:chOff x="603225" y="2182575"/>
            <a:chExt cx="2577800" cy="424450"/>
          </a:xfrm>
        </p:grpSpPr>
        <p:sp>
          <p:nvSpPr>
            <p:cNvPr id="25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225040" y="1941196"/>
            <a:ext cx="7825740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vi-VN" sz="2600" dirty="0">
                <a:solidFill>
                  <a:srgbClr val="FD4D89">
                    <a:lumMod val="75000"/>
                  </a:srgbClr>
                </a:solidFill>
                <a:latin typeface="Arial"/>
              </a:rPr>
              <a:t>Khung cảnh đêm hè và đêm đông được miêu tả như thế nào?</a:t>
            </a:r>
          </a:p>
        </p:txBody>
      </p:sp>
      <p:sp>
        <p:nvSpPr>
          <p:cNvPr id="21" name="Google Shape;386;p32"/>
          <p:cNvSpPr txBox="1"/>
          <p:nvPr/>
        </p:nvSpPr>
        <p:spPr>
          <a:xfrm>
            <a:off x="2735833" y="287778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buClr>
                <a:srgbClr val="000000"/>
              </a:buClr>
            </a:pP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378;p32"/>
          <p:cNvGrpSpPr/>
          <p:nvPr/>
        </p:nvGrpSpPr>
        <p:grpSpPr>
          <a:xfrm>
            <a:off x="2154185" y="526552"/>
            <a:ext cx="6887969" cy="1669729"/>
            <a:chOff x="589295" y="2199196"/>
            <a:chExt cx="2577800" cy="446948"/>
          </a:xfrm>
        </p:grpSpPr>
        <p:sp>
          <p:nvSpPr>
            <p:cNvPr id="70" name="Google Shape;379;p32"/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" name="Google Shape;380;p32"/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" name="Google Shape;381;p32"/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86" name="Google Shape;786;p36"/>
          <p:cNvGrpSpPr/>
          <p:nvPr/>
        </p:nvGrpSpPr>
        <p:grpSpPr>
          <a:xfrm rot="-10790939">
            <a:off x="1490141" y="2352320"/>
            <a:ext cx="9662377" cy="1564701"/>
            <a:chOff x="1881479" y="1597500"/>
            <a:chExt cx="1106346" cy="402847"/>
          </a:xfrm>
        </p:grpSpPr>
        <p:sp>
          <p:nvSpPr>
            <p:cNvPr id="787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</p:sp>
      </p:grpSp>
      <p:sp>
        <p:nvSpPr>
          <p:cNvPr id="792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2708276" y="2792096"/>
            <a:ext cx="7320915" cy="11334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altLang="en-GB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thơ thứ hai cho biết công việc của chị lao công vất vả như thế nào</a:t>
            </a:r>
            <a:r>
              <a:rPr lang="en-GB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8" name="Google Shape;386;p32"/>
          <p:cNvSpPr txBox="1"/>
          <p:nvPr/>
        </p:nvSpPr>
        <p:spPr>
          <a:xfrm>
            <a:off x="2062968" y="632699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buClr>
                <a:srgbClr val="000000"/>
              </a:buClr>
            </a:pP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510430" y="2529074"/>
            <a:ext cx="1235133" cy="1206833"/>
            <a:chOff x="1187619" y="2049661"/>
            <a:chExt cx="1235133" cy="1206833"/>
          </a:xfrm>
        </p:grpSpPr>
        <p:sp>
          <p:nvSpPr>
            <p:cNvPr id="808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TextBox 3"/>
            <p:cNvSpPr txBox="1"/>
            <p:nvPr/>
          </p:nvSpPr>
          <p:spPr>
            <a:xfrm>
              <a:off x="1488095" y="2237578"/>
              <a:ext cx="708622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157200" y="6299200"/>
            <a:ext cx="406400" cy="406400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2003426" y="4498341"/>
            <a:ext cx="8103235" cy="103822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 tượng con đường trong đoạn thơ thứ hai được miêu tả như thế nào?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789;p36"/>
          <p:cNvGrpSpPr/>
          <p:nvPr/>
        </p:nvGrpSpPr>
        <p:grpSpPr>
          <a:xfrm rot="-10790834">
            <a:off x="967271" y="1997081"/>
            <a:ext cx="10664050" cy="1423983"/>
            <a:chOff x="1881479" y="1597500"/>
            <a:chExt cx="1106346" cy="402847"/>
          </a:xfrm>
        </p:grpSpPr>
        <p:sp>
          <p:nvSpPr>
            <p:cNvPr id="27" name="Google Shape;790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" name="Google Shape;791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E48800"/>
            </a:solidFill>
            <a:ln>
              <a:noFill/>
            </a:ln>
          </p:spPr>
        </p:sp>
      </p:grpSp>
      <p:grpSp>
        <p:nvGrpSpPr>
          <p:cNvPr id="29" name="Group 28"/>
          <p:cNvGrpSpPr/>
          <p:nvPr/>
        </p:nvGrpSpPr>
        <p:grpSpPr>
          <a:xfrm>
            <a:off x="1095594" y="2217709"/>
            <a:ext cx="1235133" cy="1206833"/>
            <a:chOff x="1092483" y="3885616"/>
            <a:chExt cx="1235133" cy="1206833"/>
          </a:xfrm>
        </p:grpSpPr>
        <p:sp>
          <p:nvSpPr>
            <p:cNvPr id="30" name="Google Shape;810;p36"/>
            <p:cNvSpPr/>
            <p:nvPr/>
          </p:nvSpPr>
          <p:spPr>
            <a:xfrm>
              <a:off x="1092483" y="3885616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" name="TextBox 30"/>
            <p:cNvSpPr txBox="1"/>
            <p:nvPr/>
          </p:nvSpPr>
          <p:spPr>
            <a:xfrm>
              <a:off x="1355738" y="4049899"/>
              <a:ext cx="708622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2" name="Google Shape;792;p36"/>
          <p:cNvSpPr txBox="1"/>
          <p:nvPr/>
        </p:nvSpPr>
        <p:spPr>
          <a:xfrm>
            <a:off x="2330725" y="2191749"/>
            <a:ext cx="7980844" cy="761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câu thơ sau nói lên điều gì?</a:t>
            </a:r>
          </a:p>
        </p:txBody>
      </p:sp>
      <p:grpSp>
        <p:nvGrpSpPr>
          <p:cNvPr id="25" name="Google Shape;378;p32"/>
          <p:cNvGrpSpPr/>
          <p:nvPr/>
        </p:nvGrpSpPr>
        <p:grpSpPr>
          <a:xfrm>
            <a:off x="2121904" y="448890"/>
            <a:ext cx="6887969" cy="1669729"/>
            <a:chOff x="589295" y="2199196"/>
            <a:chExt cx="2577800" cy="446948"/>
          </a:xfrm>
        </p:grpSpPr>
        <p:sp>
          <p:nvSpPr>
            <p:cNvPr id="33" name="Google Shape;379;p32"/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" name="Google Shape;380;p32"/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381;p32"/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6" name="Google Shape;386;p32"/>
          <p:cNvSpPr txBox="1"/>
          <p:nvPr/>
        </p:nvSpPr>
        <p:spPr>
          <a:xfrm>
            <a:off x="2030687" y="55503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buClr>
                <a:srgbClr val="000000"/>
              </a:buClr>
            </a:pP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157200" y="6299200"/>
            <a:ext cx="406400" cy="40640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774315" y="3410585"/>
            <a:ext cx="644779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</a:t>
            </a:r>
            <a:r>
              <a:rPr 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“Những đêm hè</a:t>
            </a:r>
            <a:endParaRPr lang="en-US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Đêm đông gió rét</a:t>
            </a:r>
            <a:endParaRPr lang="en-US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Tiếng chổi tre</a:t>
            </a:r>
            <a:endParaRPr lang="en-US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Sớm tối</a:t>
            </a:r>
            <a:endParaRPr lang="en-US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Đi về”</a:t>
            </a:r>
          </a:p>
          <a:p>
            <a:r>
              <a:rPr lang="en-US" sz="200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sự chăm chỉ của chị lao công</a:t>
            </a:r>
          </a:p>
          <a:p>
            <a:r>
              <a:rPr lang="en-US" sz="200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niềm tự hào của chị lao công</a:t>
            </a:r>
          </a:p>
          <a:p>
            <a:r>
              <a:rPr lang="en-US" sz="200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c. sự thay đổi thời tiết đêm hè và đêm đông.</a:t>
            </a:r>
            <a:endParaRPr lang="en-US" sz="200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636520" y="4839335"/>
            <a:ext cx="381000" cy="468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bldLvl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/>
          <p:cNvSpPr/>
          <p:nvPr/>
        </p:nvSpPr>
        <p:spPr>
          <a:xfrm>
            <a:off x="1937386" y="2763520"/>
            <a:ext cx="8767445" cy="182626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4.Tác giả nhắn nhủ em điều gì qua 3 câu thơ cuối?</a:t>
            </a:r>
          </a:p>
          <a:p>
            <a:endParaRPr lang="en-US" altLang="zh-CN" sz="2800" dirty="0">
              <a:solidFill>
                <a:srgbClr val="FFFFFF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  <a:p>
            <a:endParaRPr lang="en-US" altLang="zh-CN" sz="2800" dirty="0">
              <a:solidFill>
                <a:srgbClr val="FFFFFF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tretch>
            <a:fillRect/>
          </a:stretch>
        </p:blipFill>
        <p:spPr>
          <a:xfrm>
            <a:off x="2726055" y="2063115"/>
            <a:ext cx="6515100" cy="1490980"/>
          </a:xfrm>
          <a:prstGeom prst="rect">
            <a:avLst/>
          </a:prstGeom>
        </p:spPr>
      </p:pic>
      <p:grpSp>
        <p:nvGrpSpPr>
          <p:cNvPr id="41" name="Google Shape;378;p32"/>
          <p:cNvGrpSpPr/>
          <p:nvPr/>
        </p:nvGrpSpPr>
        <p:grpSpPr>
          <a:xfrm>
            <a:off x="2009550" y="592791"/>
            <a:ext cx="8117285" cy="931176"/>
            <a:chOff x="603225" y="2182575"/>
            <a:chExt cx="2577800" cy="424450"/>
          </a:xfrm>
        </p:grpSpPr>
        <p:sp>
          <p:nvSpPr>
            <p:cNvPr id="42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5" name="Google Shape;386;p32"/>
          <p:cNvSpPr txBox="1"/>
          <p:nvPr/>
        </p:nvSpPr>
        <p:spPr>
          <a:xfrm>
            <a:off x="2607659" y="357090"/>
            <a:ext cx="7069337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VĂN BẢN ĐỌC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/>
          <p:cNvGrpSpPr/>
          <p:nvPr/>
        </p:nvGrpSpPr>
        <p:grpSpPr>
          <a:xfrm>
            <a:off x="588586" y="3274754"/>
            <a:ext cx="11622831" cy="3581011"/>
            <a:chOff x="-53293" y="2190760"/>
            <a:chExt cx="9211855" cy="2951064"/>
          </a:xfrm>
        </p:grpSpPr>
        <p:pic>
          <p:nvPicPr>
            <p:cNvPr id="5" name="1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/>
          <p:cNvGrpSpPr/>
          <p:nvPr/>
        </p:nvGrpSpPr>
        <p:grpSpPr>
          <a:xfrm>
            <a:off x="3636026" y="1655171"/>
            <a:ext cx="4675537" cy="1954845"/>
            <a:chOff x="2118480" y="1316166"/>
            <a:chExt cx="1512168" cy="1512168"/>
          </a:xfrm>
        </p:grpSpPr>
        <p:sp>
          <p:nvSpPr>
            <p:cNvPr id="11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2" name="TextBox 67"/>
            <p:cNvSpPr txBox="1"/>
            <p:nvPr/>
          </p:nvSpPr>
          <p:spPr>
            <a:xfrm>
              <a:off x="2208337" y="1556684"/>
              <a:ext cx="1378326" cy="1022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 defTabSz="1219200">
                <a:defRPr/>
              </a:pPr>
              <a:r>
                <a:rPr lang="en-US" altLang="zh-CN" sz="8000" spc="3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lang="en-US" altLang="zh-CN" sz="8000" spc="300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1+ 2 </a:t>
              </a:r>
              <a:endParaRPr lang="zh-CN" altLang="en-US" sz="8000" spc="300" dirty="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/>
          <p:cNvGrpSpPr/>
          <p:nvPr/>
        </p:nvGrpSpPr>
        <p:grpSpPr>
          <a:xfrm>
            <a:off x="-1163681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16" name="Google Shape;18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17" name="Google Shape;18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18" name="Google Shape;18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>
                <a:defRPr/>
              </a:pPr>
              <a:endParaRPr/>
            </a:p>
          </p:txBody>
        </p:sp>
      </p:grpSp>
      <p:grpSp>
        <p:nvGrpSpPr>
          <p:cNvPr id="19" name="Google Shape;189;p27"/>
          <p:cNvGrpSpPr/>
          <p:nvPr/>
        </p:nvGrpSpPr>
        <p:grpSpPr>
          <a:xfrm>
            <a:off x="-784826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21" name="Google Shape;191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22" name="Google Shape;192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23" name="Google Shape;193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>
                <a:defRPr/>
              </a:pPr>
              <a:endParaRPr/>
            </a:p>
          </p:txBody>
        </p:sp>
      </p:grpSp>
      <p:grpSp>
        <p:nvGrpSpPr>
          <p:cNvPr id="24" name="Google Shape;194;p27"/>
          <p:cNvGrpSpPr/>
          <p:nvPr/>
        </p:nvGrpSpPr>
        <p:grpSpPr>
          <a:xfrm>
            <a:off x="-398254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26" name="Google Shape;19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27" name="Google Shape;19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28" name="Google Shape;19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>
                <a:defRPr/>
              </a:pPr>
              <a:endParaRPr/>
            </a:p>
          </p:txBody>
        </p:sp>
      </p:grpSp>
      <p:grpSp>
        <p:nvGrpSpPr>
          <p:cNvPr id="29" name="Google Shape;184;p27"/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31" name="Google Shape;18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32" name="Google Shape;18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33" name="Google Shape;18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>
                <a:defRPr/>
              </a:pPr>
              <a:endParaRPr/>
            </a:p>
          </p:txBody>
        </p:sp>
      </p:grpSp>
      <p:grpSp>
        <p:nvGrpSpPr>
          <p:cNvPr id="34" name="Google Shape;189;p27"/>
          <p:cNvGrpSpPr/>
          <p:nvPr/>
        </p:nvGrpSpPr>
        <p:grpSpPr>
          <a:xfrm>
            <a:off x="12459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36" name="Google Shape;191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37" name="Google Shape;192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38" name="Google Shape;193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>
                <a:defRPr/>
              </a:pPr>
              <a:endParaRPr/>
            </a:p>
          </p:txBody>
        </p:sp>
      </p:grpSp>
      <p:grpSp>
        <p:nvGrpSpPr>
          <p:cNvPr id="39" name="Google Shape;194;p27"/>
          <p:cNvGrpSpPr/>
          <p:nvPr/>
        </p:nvGrpSpPr>
        <p:grpSpPr>
          <a:xfrm>
            <a:off x="12846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41" name="Google Shape;19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42" name="Google Shape;19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43" name="Google Shape;19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>
                <a:defRPr/>
              </a:pPr>
              <a:endParaRPr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-401" y="232577"/>
            <a:ext cx="119483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TIẾNG CHỔI TRE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616076" y="92075"/>
            <a:ext cx="85147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Hai bức tranh miêu tả những thời điểm nào trong ngày?</a:t>
            </a:r>
          </a:p>
        </p:txBody>
      </p:sp>
      <p:sp>
        <p:nvSpPr>
          <p:cNvPr id="18" name="Google Shape;928;p37"/>
          <p:cNvSpPr txBox="1"/>
          <p:nvPr/>
        </p:nvSpPr>
        <p:spPr>
          <a:xfrm>
            <a:off x="1616076" y="1144270"/>
            <a:ext cx="8682355" cy="678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>
              <a:buSzPts val="1100"/>
            </a:pPr>
            <a:r>
              <a:rPr lang="en-GB" sz="28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2. </a:t>
            </a:r>
            <a:r>
              <a:rPr lang="en-US" altLang="en-GB" sz="28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Quang cảnh con đường trong hai bức tranh có gì khác nhau</a:t>
            </a:r>
            <a:r>
              <a:rPr lang="en-GB" sz="28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?</a:t>
            </a:r>
            <a:endParaRPr sz="2800" dirty="0"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  <p:grpSp>
        <p:nvGrpSpPr>
          <p:cNvPr id="27" name="Google Shape;378;p32"/>
          <p:cNvGrpSpPr/>
          <p:nvPr/>
        </p:nvGrpSpPr>
        <p:grpSpPr>
          <a:xfrm>
            <a:off x="2508411" y="350105"/>
            <a:ext cx="7693187" cy="1266841"/>
            <a:chOff x="603225" y="2182575"/>
            <a:chExt cx="2577800" cy="424450"/>
          </a:xfrm>
        </p:grpSpPr>
        <p:sp>
          <p:nvSpPr>
            <p:cNvPr id="28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1" name="Google Shape;386;p32"/>
          <p:cNvSpPr txBox="1">
            <a:spLocks noGrp="1"/>
          </p:cNvSpPr>
          <p:nvPr>
            <p:ph type="subTitle" idx="1"/>
          </p:nvPr>
        </p:nvSpPr>
        <p:spPr>
          <a:xfrm>
            <a:off x="2604770" y="290831"/>
            <a:ext cx="7409180" cy="1082675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CHỔI TRE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157200" y="6299200"/>
            <a:ext cx="406400" cy="40640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5" r="48813"/>
          <a:stretch>
            <a:fillRect/>
          </a:stretch>
        </p:blipFill>
        <p:spPr>
          <a:xfrm>
            <a:off x="1524000" y="2978786"/>
            <a:ext cx="4519930" cy="3635375"/>
          </a:xfrm>
          <a:prstGeom prst="round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66" r="-283"/>
          <a:stretch>
            <a:fillRect/>
          </a:stretch>
        </p:blipFill>
        <p:spPr>
          <a:xfrm>
            <a:off x="6309360" y="2780030"/>
            <a:ext cx="4333240" cy="3834130"/>
          </a:xfrm>
          <a:prstGeom prst="roundRect">
            <a:avLst>
              <a:gd name="adj" fmla="val 12118"/>
            </a:avLst>
          </a:prstGeom>
        </p:spPr>
      </p:pic>
      <p:sp>
        <p:nvSpPr>
          <p:cNvPr id="4" name="Google Shape;928;p37"/>
          <p:cNvSpPr txBox="1"/>
          <p:nvPr/>
        </p:nvSpPr>
        <p:spPr>
          <a:xfrm>
            <a:off x="1600836" y="2062480"/>
            <a:ext cx="9041765" cy="678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>
              <a:buSzPts val="1100"/>
            </a:pPr>
            <a:r>
              <a:rPr lang="en-US" altLang="en-GB" sz="28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3</a:t>
            </a:r>
            <a:r>
              <a:rPr lang="en-GB" sz="28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. </a:t>
            </a:r>
            <a:r>
              <a:rPr lang="en-US" altLang="en-GB" sz="28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Vì sao con đường trong bức tranh thứ hai lại trở nên sạch sẽ như vậy</a:t>
            </a:r>
            <a:r>
              <a:rPr lang="en-GB" sz="28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?</a:t>
            </a:r>
            <a:endParaRPr sz="2800" dirty="0"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/>
      <p:bldP spid="16" grpId="1"/>
      <p:bldP spid="18" grpId="0"/>
      <p:bldP spid="18" grpId="1"/>
      <p:bldP spid="31" grpId="0" build="p"/>
      <p:bldP spid="31" grpId="1" build="p"/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6;p32"/>
          <p:cNvSpPr txBox="1">
            <a:spLocks noGrp="1"/>
          </p:cNvSpPr>
          <p:nvPr>
            <p:ph type="subTitle" idx="1"/>
          </p:nvPr>
        </p:nvSpPr>
        <p:spPr>
          <a:xfrm>
            <a:off x="2634775" y="244475"/>
            <a:ext cx="7064693" cy="61544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endParaRPr lang="en-US" altLang="en-GB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altLang="en-GB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en-US" alt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chổi tre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387475" y="699260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4418965" y="848061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7715250" y="891486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228320" y="6299200"/>
            <a:ext cx="406400" cy="4064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697991" y="746761"/>
            <a:ext cx="9163885" cy="5262245"/>
            <a:chOff x="1328" y="2281"/>
            <a:chExt cx="16003" cy="8287"/>
          </a:xfrm>
        </p:grpSpPr>
        <p:sp>
          <p:nvSpPr>
            <p:cNvPr id="2" name="Text Box 1"/>
            <p:cNvSpPr txBox="1"/>
            <p:nvPr/>
          </p:nvSpPr>
          <p:spPr>
            <a:xfrm>
              <a:off x="1328" y="2341"/>
              <a:ext cx="4981" cy="6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 đêm hè</a:t>
              </a:r>
            </a:p>
            <a:p>
              <a:r>
                <a:rPr lang="en-US" sz="26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 ve ve</a:t>
              </a:r>
            </a:p>
            <a:p>
              <a:r>
                <a:rPr lang="en-US" sz="26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 ngủ</a:t>
              </a:r>
            </a:p>
            <a:p>
              <a:r>
                <a:rPr lang="en-US" sz="26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Tôi lắng nghe</a:t>
              </a:r>
            </a:p>
            <a:p>
              <a:r>
                <a:rPr lang="en-US" sz="26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 đườngTrầnPhú</a:t>
              </a:r>
            </a:p>
            <a:p>
              <a:r>
                <a:rPr lang="en-US" sz="26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chổi tre</a:t>
              </a:r>
            </a:p>
            <a:p>
              <a:r>
                <a:rPr lang="en-US" sz="26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Xao xác hàng me</a:t>
              </a:r>
            </a:p>
            <a:p>
              <a:r>
                <a:rPr lang="en-US" sz="26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chổi tre</a:t>
              </a:r>
            </a:p>
            <a:p>
              <a:r>
                <a:rPr lang="en-US" sz="26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 hè</a:t>
              </a:r>
            </a:p>
            <a:p>
              <a:r>
                <a:rPr lang="en-US" sz="26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 rác...</a:t>
              </a:r>
            </a:p>
          </p:txBody>
        </p:sp>
        <p:sp>
          <p:nvSpPr>
            <p:cNvPr id="11" name="Text Box 10"/>
            <p:cNvSpPr txBox="1"/>
            <p:nvPr/>
          </p:nvSpPr>
          <p:spPr>
            <a:xfrm>
              <a:off x="6966" y="2341"/>
              <a:ext cx="6172" cy="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 đêm đông</a:t>
              </a:r>
            </a:p>
            <a:p>
              <a:r>
                <a:rPr lang="en-US" sz="26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 cơn dông</a:t>
              </a:r>
            </a:p>
            <a:p>
              <a:r>
                <a:rPr lang="en-US" sz="26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Vừa tắt</a:t>
              </a:r>
            </a:p>
            <a:p>
              <a:r>
                <a:rPr lang="en-US" sz="26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Tôi đứng trông</a:t>
              </a:r>
            </a:p>
            <a:p>
              <a:r>
                <a:rPr lang="en-US" sz="26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 đường lặng ngắt</a:t>
              </a:r>
            </a:p>
            <a:p>
              <a:r>
                <a:rPr lang="en-US" sz="26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 lao công</a:t>
              </a:r>
            </a:p>
            <a:p>
              <a:r>
                <a:rPr lang="en-US" sz="26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 sắt</a:t>
              </a:r>
            </a:p>
            <a:p>
              <a:r>
                <a:rPr lang="en-US" sz="26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 đồng</a:t>
              </a:r>
            </a:p>
            <a:p>
              <a:r>
                <a:rPr lang="en-US" sz="26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 lao công</a:t>
              </a:r>
            </a:p>
            <a:p>
              <a:r>
                <a:rPr lang="en-US" sz="26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 đông</a:t>
              </a:r>
            </a:p>
            <a:p>
              <a:r>
                <a:rPr lang="en-US" sz="26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 rác...</a:t>
              </a:r>
            </a:p>
          </p:txBody>
        </p:sp>
        <p:sp>
          <p:nvSpPr>
            <p:cNvPr id="12" name="Text Box 11"/>
            <p:cNvSpPr txBox="1"/>
            <p:nvPr/>
          </p:nvSpPr>
          <p:spPr>
            <a:xfrm>
              <a:off x="12369" y="2281"/>
              <a:ext cx="4962" cy="8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 em nghe</a:t>
              </a:r>
            </a:p>
            <a:p>
              <a:r>
                <a:rPr lang="en-US" sz="2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chổi tre</a:t>
              </a:r>
            </a:p>
            <a:p>
              <a:r>
                <a:rPr lang="en-US" sz="2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 quét</a:t>
              </a:r>
            </a:p>
            <a:p>
              <a:r>
                <a:rPr lang="en-US" sz="2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 đêm hè</a:t>
              </a:r>
            </a:p>
            <a:p>
              <a:r>
                <a:rPr lang="en-US" sz="2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 đông gió rét</a:t>
              </a:r>
            </a:p>
            <a:p>
              <a:r>
                <a:rPr lang="en-US" sz="2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chổi tre</a:t>
              </a:r>
            </a:p>
            <a:p>
              <a:r>
                <a:rPr lang="en-US" sz="2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Sớm tối</a:t>
              </a:r>
            </a:p>
            <a:p>
              <a:r>
                <a:rPr lang="en-US" sz="2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 về</a:t>
              </a:r>
            </a:p>
            <a:p>
              <a:r>
                <a:rPr lang="en-US" sz="2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 sạch lề</a:t>
              </a:r>
            </a:p>
            <a:p>
              <a:r>
                <a:rPr lang="en-US" sz="2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 lối</a:t>
              </a:r>
            </a:p>
            <a:p>
              <a:r>
                <a:rPr lang="en-US" sz="2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 nghe!</a:t>
              </a:r>
            </a:p>
            <a:p>
              <a:r>
                <a:rPr lang="en-US" sz="2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(Tố Hữu</a:t>
              </a:r>
              <a:r>
                <a:rPr lang="en-US" sz="2600">
                  <a:solidFill>
                    <a:srgbClr val="000000"/>
                  </a:solidFill>
                  <a:latin typeface="Arial"/>
                </a:rPr>
                <a:t>)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4873525" y="2499876"/>
            <a:ext cx="2966800" cy="776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xao xác</a:t>
            </a: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80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2235479" y="829179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8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Google Shape;1686;p48"/>
          <p:cNvSpPr txBox="1"/>
          <p:nvPr/>
        </p:nvSpPr>
        <p:spPr>
          <a:xfrm>
            <a:off x="4914649" y="3404499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buClr>
                <a:srgbClr val="000000"/>
              </a:buClr>
            </a:pP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 rác</a:t>
            </a:r>
          </a:p>
        </p:txBody>
      </p:sp>
      <p:sp>
        <p:nvSpPr>
          <p:cNvPr id="89" name="Google Shape;1686;p48"/>
          <p:cNvSpPr txBox="1"/>
          <p:nvPr/>
        </p:nvSpPr>
        <p:spPr>
          <a:xfrm>
            <a:off x="4985769" y="4334832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buClr>
                <a:srgbClr val="000000"/>
              </a:buClr>
            </a:pP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 ngắt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5547360" y="3180080"/>
            <a:ext cx="2844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6111240" y="4074161"/>
            <a:ext cx="358140" cy="171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5497195" y="4996816"/>
            <a:ext cx="204470" cy="107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0" name="Google Shape;378;p32"/>
          <p:cNvGrpSpPr/>
          <p:nvPr/>
        </p:nvGrpSpPr>
        <p:grpSpPr>
          <a:xfrm>
            <a:off x="2300406" y="829179"/>
            <a:ext cx="7693187" cy="1266841"/>
            <a:chOff x="603225" y="2182575"/>
            <a:chExt cx="2577800" cy="424450"/>
          </a:xfrm>
        </p:grpSpPr>
        <p:sp>
          <p:nvSpPr>
            <p:cNvPr id="101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4" name="Google Shape;386;p32"/>
          <p:cNvSpPr txBox="1"/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buClr>
                <a:srgbClr val="000000"/>
              </a:buClr>
            </a:pP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TỪ KHÓ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157200" y="6299200"/>
            <a:ext cx="406400" cy="406400"/>
          </a:xfrm>
          <a:prstGeom prst="rect">
            <a:avLst/>
          </a:prstGeom>
        </p:spPr>
      </p:pic>
      <p:cxnSp>
        <p:nvCxnSpPr>
          <p:cNvPr id="2" name="Straight Connector 1"/>
          <p:cNvCxnSpPr/>
          <p:nvPr/>
        </p:nvCxnSpPr>
        <p:spPr>
          <a:xfrm>
            <a:off x="6405880" y="3185160"/>
            <a:ext cx="2844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/>
      </p:sp>
      <p:grpSp>
        <p:nvGrpSpPr>
          <p:cNvPr id="1698" name="Google Shape;1698;p48"/>
          <p:cNvGrpSpPr/>
          <p:nvPr/>
        </p:nvGrpSpPr>
        <p:grpSpPr>
          <a:xfrm>
            <a:off x="10082849" y="761980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2235479" y="829179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8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4" name="Google Shape;378;p32"/>
          <p:cNvGrpSpPr/>
          <p:nvPr/>
        </p:nvGrpSpPr>
        <p:grpSpPr>
          <a:xfrm>
            <a:off x="2300406" y="381504"/>
            <a:ext cx="7693187" cy="1266841"/>
            <a:chOff x="603225" y="2182575"/>
            <a:chExt cx="2577800" cy="424450"/>
          </a:xfrm>
        </p:grpSpPr>
        <p:sp>
          <p:nvSpPr>
            <p:cNvPr id="45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8" name="Google Shape;386;p32"/>
          <p:cNvSpPr txBox="1"/>
          <p:nvPr/>
        </p:nvSpPr>
        <p:spPr>
          <a:xfrm>
            <a:off x="2396808" y="403346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buClr>
                <a:srgbClr val="000000"/>
              </a:buClr>
            </a:pP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CÂU KHÓ</a:t>
            </a: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000000"/>
              </a:buClr>
            </a:pPr>
            <a:endParaRPr lang="en-US" sz="28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942965" y="4399562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5942965" y="5237320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381563" y="443318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7461965" y="4445475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157200" y="6299200"/>
            <a:ext cx="406400" cy="40640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4646931" y="1772921"/>
            <a:ext cx="332128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đêm hè</a:t>
            </a:r>
          </a:p>
          <a:p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ve ve</a:t>
            </a:r>
          </a:p>
          <a:p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ngủ</a:t>
            </a:r>
          </a:p>
          <a:p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lắng nghe</a:t>
            </a:r>
          </a:p>
          <a:p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đườngTrầnPhú</a:t>
            </a:r>
          </a:p>
          <a:p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chổi tre</a:t>
            </a:r>
          </a:p>
          <a:p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 xác  hàng me</a:t>
            </a:r>
          </a:p>
          <a:p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chổi tre</a:t>
            </a:r>
          </a:p>
          <a:p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 hè</a:t>
            </a:r>
          </a:p>
          <a:p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 rác...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6749415" y="4818220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317938" y="567461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398340" y="5686900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756088" y="397916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31"/>
          <p:cNvGrpSpPr/>
          <p:nvPr/>
        </p:nvGrpSpPr>
        <p:grpSpPr>
          <a:xfrm rot="271998">
            <a:off x="2334438" y="1793780"/>
            <a:ext cx="6191850" cy="3254180"/>
            <a:chOff x="3301878" y="2654755"/>
            <a:chExt cx="819004" cy="605284"/>
          </a:xfrm>
        </p:grpSpPr>
        <p:sp>
          <p:nvSpPr>
            <p:cNvPr id="346" name="Google Shape;346;p31"/>
            <p:cNvSpPr/>
            <p:nvPr/>
          </p:nvSpPr>
          <p:spPr>
            <a:xfrm>
              <a:off x="3307935" y="2790603"/>
              <a:ext cx="800405" cy="469436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3301878" y="2654755"/>
              <a:ext cx="819004" cy="605284"/>
            </a:xfrm>
            <a:custGeom>
              <a:avLst/>
              <a:gdLst/>
              <a:ahLst/>
              <a:cxnLst/>
              <a:rect l="l" t="t" r="r" b="b"/>
              <a:pathLst>
                <a:path w="63146" h="46668" extrusionOk="0">
                  <a:moveTo>
                    <a:pt x="57909" y="1"/>
                  </a:moveTo>
                  <a:cubicBezTo>
                    <a:pt x="50070" y="8540"/>
                    <a:pt x="1" y="12543"/>
                    <a:pt x="1" y="12543"/>
                  </a:cubicBezTo>
                  <a:lnTo>
                    <a:pt x="5204" y="46668"/>
                  </a:lnTo>
                  <a:cubicBezTo>
                    <a:pt x="5204" y="46668"/>
                    <a:pt x="54840" y="43132"/>
                    <a:pt x="63146" y="34125"/>
                  </a:cubicBezTo>
                  <a:lnTo>
                    <a:pt x="579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3301878" y="2804027"/>
              <a:ext cx="200763" cy="456012"/>
            </a:xfrm>
            <a:custGeom>
              <a:avLst/>
              <a:gdLst/>
              <a:ahLst/>
              <a:cxnLst/>
              <a:rect l="l" t="t" r="r" b="b"/>
              <a:pathLst>
                <a:path w="15479" h="35159" extrusionOk="0">
                  <a:moveTo>
                    <a:pt x="10275" y="0"/>
                  </a:moveTo>
                  <a:lnTo>
                    <a:pt x="1" y="1034"/>
                  </a:lnTo>
                  <a:lnTo>
                    <a:pt x="5204" y="35159"/>
                  </a:lnTo>
                  <a:lnTo>
                    <a:pt x="15478" y="34124"/>
                  </a:lnTo>
                  <a:lnTo>
                    <a:pt x="10275" y="0"/>
                  </a:lnTo>
                  <a:close/>
                </a:path>
              </a:pathLst>
            </a:custGeom>
            <a:solidFill>
              <a:srgbClr val="EB48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3570236" y="2559084"/>
            <a:ext cx="4080777" cy="188651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just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xao xác: tiếng động nối tiếp nhau trong cảnh yên tĩnh.</a:t>
            </a:r>
          </a:p>
        </p:txBody>
      </p:sp>
      <p:grpSp>
        <p:nvGrpSpPr>
          <p:cNvPr id="360" name="Google Shape;360;p31"/>
          <p:cNvGrpSpPr/>
          <p:nvPr/>
        </p:nvGrpSpPr>
        <p:grpSpPr>
          <a:xfrm>
            <a:off x="10360083" y="5619247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12512712" y="5686446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0" name="Google Shape;378;p32"/>
          <p:cNvGrpSpPr/>
          <p:nvPr/>
        </p:nvGrpSpPr>
        <p:grpSpPr>
          <a:xfrm>
            <a:off x="2428041" y="556454"/>
            <a:ext cx="6030450" cy="1266841"/>
            <a:chOff x="603225" y="2182575"/>
            <a:chExt cx="2577800" cy="424450"/>
          </a:xfrm>
        </p:grpSpPr>
        <p:sp>
          <p:nvSpPr>
            <p:cNvPr id="51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4" name="Google Shape;386;p32"/>
          <p:cNvSpPr txBox="1"/>
          <p:nvPr/>
        </p:nvSpPr>
        <p:spPr>
          <a:xfrm>
            <a:off x="2524443" y="578296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buClr>
                <a:srgbClr val="000000"/>
              </a:buClr>
            </a:pP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157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5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grpSp>
        <p:nvGrpSpPr>
          <p:cNvPr id="360" name="Google Shape;360;p31"/>
          <p:cNvGrpSpPr/>
          <p:nvPr/>
        </p:nvGrpSpPr>
        <p:grpSpPr>
          <a:xfrm>
            <a:off x="10360083" y="5619247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12512712" y="5686446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0" name="Google Shape;378;p32"/>
          <p:cNvGrpSpPr/>
          <p:nvPr/>
        </p:nvGrpSpPr>
        <p:grpSpPr>
          <a:xfrm>
            <a:off x="1956236" y="613604"/>
            <a:ext cx="6030450" cy="794827"/>
            <a:chOff x="603225" y="2182575"/>
            <a:chExt cx="2577800" cy="424450"/>
          </a:xfrm>
        </p:grpSpPr>
        <p:sp>
          <p:nvSpPr>
            <p:cNvPr id="51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4" name="Google Shape;386;p32"/>
          <p:cNvSpPr txBox="1"/>
          <p:nvPr/>
        </p:nvSpPr>
        <p:spPr>
          <a:xfrm>
            <a:off x="2372796" y="343603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buClr>
                <a:srgbClr val="000000"/>
              </a:buClr>
            </a:pP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sp>
        <p:nvSpPr>
          <p:cNvPr id="8" name="Thought Bubble: Cloud 7"/>
          <p:cNvSpPr/>
          <p:nvPr/>
        </p:nvSpPr>
        <p:spPr>
          <a:xfrm>
            <a:off x="7329766" y="1317605"/>
            <a:ext cx="2965534" cy="889848"/>
          </a:xfrm>
          <a:prstGeom prst="cloudCallout">
            <a:avLst>
              <a:gd name="adj1" fmla="val -67320"/>
              <a:gd name="adj2" fmla="val 125486"/>
            </a:avLst>
          </a:prstGeom>
          <a:solidFill>
            <a:schemeClr val="accent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 công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157200" y="6299200"/>
            <a:ext cx="406400" cy="406400"/>
          </a:xfrm>
          <a:prstGeom prst="rect">
            <a:avLst/>
          </a:prstGeom>
        </p:spPr>
      </p:pic>
      <p:pic>
        <p:nvPicPr>
          <p:cNvPr id="7" name="Picture 1028" descr="ANH DA CHINH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3066416" y="3074036"/>
            <a:ext cx="4808855" cy="293433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80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2235479" y="829179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41" name="Google Shape;378;p32"/>
          <p:cNvGrpSpPr/>
          <p:nvPr/>
        </p:nvGrpSpPr>
        <p:grpSpPr>
          <a:xfrm>
            <a:off x="2932132" y="407475"/>
            <a:ext cx="6887969" cy="931176"/>
            <a:chOff x="603225" y="2182575"/>
            <a:chExt cx="2577800" cy="424450"/>
          </a:xfrm>
        </p:grpSpPr>
        <p:sp>
          <p:nvSpPr>
            <p:cNvPr id="42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5" name="Google Shape;386;p32"/>
          <p:cNvSpPr txBox="1"/>
          <p:nvPr/>
        </p:nvSpPr>
        <p:spPr>
          <a:xfrm>
            <a:off x="2817214" y="149260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buClr>
                <a:srgbClr val="000000"/>
              </a:buClr>
            </a:pP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157200" y="6299200"/>
            <a:ext cx="406400" cy="406400"/>
          </a:xfrm>
          <a:prstGeom prst="rect">
            <a:avLst/>
          </a:prstGeom>
        </p:spPr>
      </p:pic>
      <p:sp>
        <p:nvSpPr>
          <p:cNvPr id="2" name="Hexagon 1"/>
          <p:cNvSpPr/>
          <p:nvPr/>
        </p:nvSpPr>
        <p:spPr>
          <a:xfrm>
            <a:off x="1780541" y="1330960"/>
            <a:ext cx="8742045" cy="1099820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7860" y="1537134"/>
            <a:ext cx="9544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 defTabSz="91313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 lao công làm việc vào những thời gian nào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32221" y="3355976"/>
            <a:ext cx="25596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Đêm đông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31821" y="3355976"/>
            <a:ext cx="19653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Đêm hè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E9D66D0-6522-4062-B9C8-D55D9296F63A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c\u0007\uFFFD{EF26CD6C-53EF-4AF1-B31C-DC35172D63DB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Presentation2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C339930-75C6-41B1-8954-6E1DA128B7E8}:29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D941B09-50B2-4A91-8D2D-667B7D5716FC}:32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E630196-C463-436D-AF3B-B3B918787D77}:29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D7D3214-536B-40D3-A948-D80D282FEFFA}:29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AD54DAC-1C76-438F-B4D9-55BF7CBCE2C6}:55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B6C61F-27EA-47D0-887E-2EA9F1118CA6}:56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E5DECB6-5D8D-4766-8670-D42842E1E763}:27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0599822-D25E-4617-AD95-C742567236D9}:51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1"/>
  <p:tag name="GENSWF_SLIDE_UID" val="{9077C9B2-F0E1-45BB-8320-CCEC6F2C0D16}:26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"/>
  <p:tag name="GENSWF_SLIDE_UID" val="{A125E20A-3D26-4B6A-9E0C-A9515E3BF04A}:26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0.8|0.8|0.8|0.8"/>
  <p:tag name="GENSWF_SLIDE_UID" val="{91672E1E-E9CD-423F-9A9C-B28968DE4DB6}:27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  <p:tag name="GENSWF_SLIDE_UID" val="{F68D66AC-D562-45C6-8874-F83945BEC594}:28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"/>
  <p:tag name="GENSWF_SLIDE_UID" val="{08F6F009-0E6A-4A9A-9E90-238B76EF923F}:29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  <p:tag name="GENSWF_SLIDE_UID" val="{AE1070F7-D7A1-44DA-A948-A7D468421487}:26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392</Words>
  <Application>Microsoft Office PowerPoint</Application>
  <PresentationFormat>Widescreen</PresentationFormat>
  <Paragraphs>95</Paragraphs>
  <Slides>14</Slides>
  <Notes>14</Notes>
  <HiddenSlides>0</HiddenSlides>
  <MMClips>9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32" baseType="lpstr">
      <vt:lpstr>Microsoft YaHei</vt:lpstr>
      <vt:lpstr>SimSun</vt:lpstr>
      <vt:lpstr>Arial</vt:lpstr>
      <vt:lpstr>Arial-Rounded</vt:lpstr>
      <vt:lpstr>Calibri</vt:lpstr>
      <vt:lpstr>Calibri Light</vt:lpstr>
      <vt:lpstr>Just Another Hand</vt:lpstr>
      <vt:lpstr>Livvic</vt:lpstr>
      <vt:lpstr>Montserrat</vt:lpstr>
      <vt:lpstr>Montserrat Medium</vt:lpstr>
      <vt:lpstr>Nunito</vt:lpstr>
      <vt:lpstr>Nunito SemiBold</vt:lpstr>
      <vt:lpstr>Roboto</vt:lpstr>
      <vt:lpstr>Roboto Condensed Light</vt:lpstr>
      <vt:lpstr>Times New Roman</vt:lpstr>
      <vt:lpstr>Office Theme</vt:lpstr>
      <vt:lpstr>Volicy Bulletin Board Thesis by Slidesgo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Presentation2</dc:title>
  <dc:creator>Administrator</dc:creator>
  <cp:lastModifiedBy>STD_NHA</cp:lastModifiedBy>
  <cp:revision>5</cp:revision>
  <dcterms:created xsi:type="dcterms:W3CDTF">2025-03-04T07:54:30Z</dcterms:created>
  <dcterms:modified xsi:type="dcterms:W3CDTF">2025-03-04T09:20:16Z</dcterms:modified>
</cp:coreProperties>
</file>