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0" r:id="rId2"/>
    <p:sldMasterId id="2147483728" r:id="rId3"/>
  </p:sldMasterIdLst>
  <p:notesMasterIdLst>
    <p:notesMasterId r:id="rId17"/>
  </p:notesMasterIdLst>
  <p:sldIdLst>
    <p:sldId id="2007577500" r:id="rId4"/>
    <p:sldId id="428" r:id="rId5"/>
    <p:sldId id="2007577499" r:id="rId6"/>
    <p:sldId id="260" r:id="rId7"/>
    <p:sldId id="430" r:id="rId8"/>
    <p:sldId id="353" r:id="rId9"/>
    <p:sldId id="3956" r:id="rId10"/>
    <p:sldId id="2007577495" r:id="rId11"/>
    <p:sldId id="3953" r:id="rId12"/>
    <p:sldId id="274" r:id="rId13"/>
    <p:sldId id="3365" r:id="rId14"/>
    <p:sldId id="2007577497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167B6-890C-43CC-AAD1-09AC063E43D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68052-019D-485B-925A-411B9019E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75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C85E24-0492-4413-BBC8-A055B0947A3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93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35185-37E2-43B1-A84B-A65D2DD646D7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9C1C29-BEF3-419D-AB3C-69692FBA0F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75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35185-37E2-43B1-A84B-A65D2DD646D7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9C1C29-BEF3-419D-AB3C-69692FBA0F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36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35185-37E2-43B1-A84B-A65D2DD646D7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9C1C29-BEF3-419D-AB3C-69692FBA0F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8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35185-37E2-43B1-A84B-A65D2DD646D7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9C1C29-BEF3-419D-AB3C-69692FBA0F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6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35185-37E2-43B1-A84B-A65D2DD646D7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9C1C29-BEF3-419D-AB3C-69692FBA0F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01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35185-37E2-43B1-A84B-A65D2DD646D7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9C1C29-BEF3-419D-AB3C-69692FBA0F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02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35185-37E2-43B1-A84B-A65D2DD646D7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9C1C29-BEF3-419D-AB3C-69692FBA0F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93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35185-37E2-43B1-A84B-A65D2DD646D7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9C1C29-BEF3-419D-AB3C-69692FBA0F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08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35185-37E2-43B1-A84B-A65D2DD646D7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9C1C29-BEF3-419D-AB3C-69692FBA0F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88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35185-37E2-43B1-A84B-A65D2DD646D7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9C1C29-BEF3-419D-AB3C-69692FBA0F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0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35185-37E2-43B1-A84B-A65D2DD646D7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9C1C29-BEF3-419D-AB3C-69692FBA0F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57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35185-37E2-43B1-A84B-A65D2DD646D7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9C1C29-BEF3-419D-AB3C-69692FBA0F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20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35185-37E2-43B1-A84B-A65D2DD646D7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9C1C29-BEF3-419D-AB3C-69692FBA0F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70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35185-37E2-43B1-A84B-A65D2DD646D7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9C1C29-BEF3-419D-AB3C-69692FBA0F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40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35185-37E2-43B1-A84B-A65D2DD646D7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9C1C29-BEF3-419D-AB3C-69692FBA0F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96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35185-37E2-43B1-A84B-A65D2DD646D7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9C1C29-BEF3-419D-AB3C-69692FBA0F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59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35185-37E2-43B1-A84B-A65D2DD646D7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9C1C29-BEF3-419D-AB3C-69692FBA0F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20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2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8037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2F3E-2731-48C3-951A-22E7E2836CCD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7A35F-8A88-46FC-943F-3E539DEA5F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565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581E50-43AB-E007-1D31-82F347681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593C922-8DF8-EB01-3F03-63E53FDD8E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EFD5D7-1E29-5E3B-99F1-4585A24BF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1C30-ABDF-4BF3-A65D-A7FEF6A5FF3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F97078-BC81-5D3E-3B9A-9D84B0A91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028580-D184-A4F0-84B4-42FB4DF2E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5AE9-AD34-43D1-89DD-712E0EAE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867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36586F-A48C-12CF-E5E5-46D9C74B1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5DF758-1B40-1276-5826-E474212CB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086458-026B-EAF6-532E-98F369A92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1C30-ABDF-4BF3-A65D-A7FEF6A5FF3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CAE5DD-F228-43D9-CDC9-CEE05047C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780314-B11A-477C-A3FF-DE04B9069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5AE9-AD34-43D1-89DD-712E0EAE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487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FEE13D-F39E-C281-1C49-CA1A03C36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6458D2F-4EF7-D18A-C854-A1643E986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5AA050-E50A-CA9A-B2D1-E9887FFC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1C30-ABDF-4BF3-A65D-A7FEF6A5FF3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008B8C-604B-2A46-1C1F-785AE026C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FBDDDE-4F57-03EF-CA84-03FE540C2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5AE9-AD34-43D1-89DD-712E0EAE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17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35185-37E2-43B1-A84B-A65D2DD646D7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9C1C29-BEF3-419D-AB3C-69692FBA0F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5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2B7CF1-95F2-88EC-81C0-082AED7AD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2CEEF8-4B3C-ABD7-48EF-F02FF6958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7386018-3E8F-A9FD-5679-B4450D868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5C40AC6-02CD-5123-4483-BCD39E953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1C30-ABDF-4BF3-A65D-A7FEF6A5FF3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1029F6-6DE1-4151-E691-5C06541EE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D65613-E9EA-6875-61DE-95CDE2195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5AE9-AD34-43D1-89DD-712E0EAE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685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45BB68-8741-3197-AEC5-6913DCFD6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B53E99-9C75-0BFB-3F82-4D46371ED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5E4ED2B-074D-6365-5710-C92B85CD4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220F11D-F766-22AA-6C4C-D5C1CDA446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837DFBC-CFAC-1635-987F-D16B4C793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E48B7AB-092D-B1D4-1DBF-723C4E078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1C30-ABDF-4BF3-A65D-A7FEF6A5FF3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FE5A536-952A-DA85-D986-9FE9B240F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91BCADB-6F85-03F4-2D51-1D232E3B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5AE9-AD34-43D1-89DD-712E0EAE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571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8C6887-B68E-2B01-01FB-FC6658273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F39D0B0-D9EB-7D6B-3E59-3C76880C4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1C30-ABDF-4BF3-A65D-A7FEF6A5FF3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0A85D8A-F00D-2A45-C129-B46A020B3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A47357C-7D44-9FB8-C8B7-76CA16779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5AE9-AD34-43D1-89DD-712E0EAE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705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A69DC18-566D-D5AF-8918-68B02F36D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1C30-ABDF-4BF3-A65D-A7FEF6A5FF3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CD44A73-D407-AB17-CBD3-6102FA729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006B3AF-5AD1-6255-D07B-FEA0ABC8C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5AE9-AD34-43D1-89DD-712E0EAE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27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29EE42-08B3-3C94-3B26-7E0121BFF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0FB41F-C915-E4B0-89AF-85332C1F5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70B4FE3-6BF5-84B6-5BAD-C2D1870D6A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F71A689-9CED-74E6-29D8-E606FDF92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1C30-ABDF-4BF3-A65D-A7FEF6A5FF3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09F95C1-BE20-1410-3ADF-3156FECF0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B517448-BB9B-E4C8-7EFD-EF4E6BA69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5AE9-AD34-43D1-89DD-712E0EAE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694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FB2D0E-8DD1-F095-98AF-5FCD869A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BFC1DD0-A9B5-EE77-0500-9184CC2F0D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007D472-E621-B8EE-8E69-66BD0392B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64EC6AC-0370-3340-F35D-0F5FD8B55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1C30-ABDF-4BF3-A65D-A7FEF6A5FF3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B0AA0CA-556E-1778-F4BD-8418C7ADC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62A1DFF-0B4F-FD78-6C71-3DA4B385E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5AE9-AD34-43D1-89DD-712E0EAE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913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8FCBBA-8A7A-09A7-D18C-CD62820AC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AFDAE3E-FC31-119B-DFFD-7C2EF81A2F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E4ACD7-A60D-367C-C5CD-E82B6574B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1C30-ABDF-4BF3-A65D-A7FEF6A5FF3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B6C368-CF17-EF81-826C-1188A5538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15EDC4-9B86-E850-3108-8E1C3A9C6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5AE9-AD34-43D1-89DD-712E0EAE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90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991D654-729F-54AB-EE27-E04B8B5500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897E95A-5765-CBCD-4E66-B13B84EEE6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50CF29-7AFD-644F-2D46-03DA3E695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1C30-ABDF-4BF3-A65D-A7FEF6A5FF3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36FF96-1819-B521-F235-D135CE10A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EE11FD-0B95-5081-E026-34711DCAE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5AE9-AD34-43D1-89DD-712E0EAE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14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35185-37E2-43B1-A84B-A65D2DD646D7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9C1C29-BEF3-419D-AB3C-69692FBA0F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86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35185-37E2-43B1-A84B-A65D2DD646D7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9C1C29-BEF3-419D-AB3C-69692FBA0F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19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35185-37E2-43B1-A84B-A65D2DD646D7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9C1C29-BEF3-419D-AB3C-69692FBA0F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0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35185-37E2-43B1-A84B-A65D2DD646D7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9C1C29-BEF3-419D-AB3C-69692FBA0F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06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35185-37E2-43B1-A84B-A65D2DD646D7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9C1C29-BEF3-419D-AB3C-69692FBA0F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89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35185-37E2-43B1-A84B-A65D2DD646D7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9C1C29-BEF3-419D-AB3C-69692FBA0F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12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xmlns="" id="{16C56090-F0CF-420F-A6D0-066B42FA612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86856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xmlns="" id="{EAB0D937-8FEA-4082-BE8E-39EBED182F2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62F3E-2731-48C3-951A-22E7E2836CCD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7A35F-8A88-46FC-943F-3E539DEA5F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48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77D1D24-4E3F-8B99-74DA-C40D7D904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B17D59-02F1-7664-8574-871363613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84126E-CE71-0F9E-1DC2-BBACC56B16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B1C30-ABDF-4BF3-A65D-A7FEF6A5FF3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30F129-0D75-7A20-0906-E249E33251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D23AA1-C550-AFA5-6914-6FFF2B4A1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C5AE9-AD34-43D1-89DD-712E0EAE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3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7.wdp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57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2240" y="416560"/>
            <a:ext cx="464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13680" y="2082800"/>
            <a:ext cx="482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920" y="3106380"/>
            <a:ext cx="6878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 ĐỘ ĂN UỐNG CÂN BẰNG ( TIẾT 1)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6880" y="5127625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28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4" r="166" b="80395"/>
          <a:stretch/>
        </p:blipFill>
        <p:spPr>
          <a:xfrm>
            <a:off x="8602134" y="-7331"/>
            <a:ext cx="3589866" cy="21017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72" b="99181" l="1432" r="42039">
                        <a14:foregroundMark x1="8694" y1="47322" x2="13229" y2="91808"/>
                        <a14:foregroundMark x1="14524" y1="44739" x2="14354" y2="95400"/>
                        <a14:foregroundMark x1="9444" y1="44739" x2="6751" y2="48834"/>
                        <a14:foregroundMark x1="28230" y1="13233" x2="27412" y2="96408"/>
                        <a14:foregroundMark x1="30924" y1="34783" x2="31674" y2="94203"/>
                        <a14:foregroundMark x1="21855" y1="21802" x2="30651" y2="14430"/>
                        <a14:foregroundMark x1="22025" y1="23188" x2="22025" y2="267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1389"/>
          <a:stretch/>
        </p:blipFill>
        <p:spPr>
          <a:xfrm>
            <a:off x="-504840" y="2377874"/>
            <a:ext cx="3299412" cy="462223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15758A3-6BCA-47A4-A0A9-68CF81CAF526}"/>
              </a:ext>
            </a:extLst>
          </p:cNvPr>
          <p:cNvSpPr txBox="1"/>
          <p:nvPr/>
        </p:nvSpPr>
        <p:spPr>
          <a:xfrm>
            <a:off x="2537717" y="1027906"/>
            <a:ext cx="89151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v"/>
              <a:defRPr/>
            </a:pPr>
            <a:r>
              <a:rPr lang="vi-VN" sz="3200" b="1" dirty="0">
                <a:solidFill>
                  <a:prstClr val="black"/>
                </a:solidFill>
                <a:latin typeface="Calibri" panose="020F0502020204030204"/>
              </a:rPr>
              <a:t>Chất đạm, chất béo có nguồn gốc từ động vật </a:t>
            </a:r>
            <a:r>
              <a:rPr lang="vi-VN" sz="3200" dirty="0">
                <a:solidFill>
                  <a:prstClr val="black"/>
                </a:solidFill>
                <a:latin typeface="Calibri" panose="020F0502020204030204"/>
              </a:rPr>
              <a:t>(như thịt lợn, gà, bò, mỡ lợn, bơ,...) có chứa một số thành phần cần thiết cho sự phát triển cơ thể. </a:t>
            </a:r>
            <a:r>
              <a:rPr lang="vi-VN" sz="3200" b="1" dirty="0">
                <a:solidFill>
                  <a:prstClr val="black"/>
                </a:solidFill>
                <a:latin typeface="Calibri" panose="020F0502020204030204"/>
              </a:rPr>
              <a:t>Chất đạm, chất béo từ cá </a:t>
            </a:r>
            <a:r>
              <a:rPr lang="vi-VN" sz="3200" dirty="0">
                <a:solidFill>
                  <a:prstClr val="black"/>
                </a:solidFill>
                <a:latin typeface="Calibri" panose="020F0502020204030204"/>
              </a:rPr>
              <a:t>lại dễ tiêu hoá và tốt cho tim mạch.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3D099E-FF81-271A-1EE8-4DC98E950C35}"/>
              </a:ext>
            </a:extLst>
          </p:cNvPr>
          <p:cNvSpPr txBox="1"/>
          <p:nvPr/>
        </p:nvSpPr>
        <p:spPr>
          <a:xfrm>
            <a:off x="2702104" y="3627268"/>
            <a:ext cx="8915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v"/>
              <a:defRPr/>
            </a:pPr>
            <a:r>
              <a:rPr lang="vi-VN" sz="3200" b="1" dirty="0">
                <a:solidFill>
                  <a:prstClr val="black"/>
                </a:solidFill>
                <a:latin typeface="Calibri" panose="020F0502020204030204"/>
              </a:rPr>
              <a:t>Chất đạm, chất béo có nguồn gốc từ thực vật </a:t>
            </a:r>
            <a:r>
              <a:rPr lang="vi-VN" sz="3200" dirty="0">
                <a:solidFill>
                  <a:prstClr val="black"/>
                </a:solidFill>
                <a:latin typeface="Calibri" panose="020F0502020204030204"/>
              </a:rPr>
              <a:t>(đậu, đỗ, lạc, dầu ăn) cơ thể dễ hấp thụ, tốt cho tim mạch.</a:t>
            </a:r>
          </a:p>
        </p:txBody>
      </p:sp>
    </p:spTree>
    <p:extLst>
      <p:ext uri="{BB962C8B-B14F-4D97-AF65-F5344CB8AC3E}">
        <p14:creationId xmlns:p14="http://schemas.microsoft.com/office/powerpoint/2010/main" val="278575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CA332E1-372F-D5DE-D4BC-886469638A9F}"/>
              </a:ext>
            </a:extLst>
          </p:cNvPr>
          <p:cNvSpPr txBox="1"/>
          <p:nvPr/>
        </p:nvSpPr>
        <p:spPr>
          <a:xfrm>
            <a:off x="2110115" y="871436"/>
            <a:ext cx="86571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590" marR="0" lvl="0" indent="0" algn="ctr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béo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nguồn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gốc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6ACF86-204D-B81C-CC1F-E230B4B6A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905" y="3065112"/>
            <a:ext cx="2119822" cy="27083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185B74A-5D4A-E433-D40B-4C6AA1F53D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853" y="3065112"/>
            <a:ext cx="1874856" cy="270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0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>
    <p:ext uri="{E180D4A7-C9FB-4DFB-919C-405C955672EB}">
      <p14:showEvtLst xmlns:p14="http://schemas.microsoft.com/office/powerpoint/2010/main">
        <p14:playEvt time="0" objId="8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D2E4F7C1-0CEC-4C80-9CC9-820B3DB69465}"/>
              </a:ext>
            </a:extLst>
          </p:cNvPr>
          <p:cNvGrpSpPr/>
          <p:nvPr/>
        </p:nvGrpSpPr>
        <p:grpSpPr>
          <a:xfrm>
            <a:off x="0" y="0"/>
            <a:ext cx="7177754" cy="3171825"/>
            <a:chOff x="0" y="493614"/>
            <a:chExt cx="7177754" cy="2275007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B1E9A468-E38A-44DB-A67D-8A93AEC374F6}"/>
                </a:ext>
              </a:extLst>
            </p:cNvPr>
            <p:cNvGrpSpPr/>
            <p:nvPr/>
          </p:nvGrpSpPr>
          <p:grpSpPr>
            <a:xfrm>
              <a:off x="188905" y="493614"/>
              <a:ext cx="6988849" cy="2275007"/>
              <a:chOff x="188905" y="493614"/>
              <a:chExt cx="6988849" cy="2275007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xmlns="" id="{AA0E05D2-1404-45FF-87D2-CFE62F7EE4EE}"/>
                  </a:ext>
                </a:extLst>
              </p:cNvPr>
              <p:cNvSpPr/>
              <p:nvPr/>
            </p:nvSpPr>
            <p:spPr>
              <a:xfrm>
                <a:off x="312868" y="590381"/>
                <a:ext cx="6864886" cy="2178240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xmlns="" id="{279125FB-FCF6-423D-845C-D71FEE3D2786}"/>
                  </a:ext>
                </a:extLst>
              </p:cNvPr>
              <p:cNvSpPr/>
              <p:nvPr/>
            </p:nvSpPr>
            <p:spPr>
              <a:xfrm>
                <a:off x="188905" y="493614"/>
                <a:ext cx="6864886" cy="217824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6" name="Hộp Văn bản 6">
              <a:extLst>
                <a:ext uri="{FF2B5EF4-FFF2-40B4-BE49-F238E27FC236}">
                  <a16:creationId xmlns:a16="http://schemas.microsoft.com/office/drawing/2014/main" xmlns="" id="{41C9A74A-CBEE-42F9-85E8-8BDA548196DA}"/>
                </a:ext>
              </a:extLst>
            </p:cNvPr>
            <p:cNvSpPr txBox="1"/>
            <p:nvPr/>
          </p:nvSpPr>
          <p:spPr>
            <a:xfrm>
              <a:off x="0" y="584884"/>
              <a:ext cx="6946844" cy="993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marR="0" lvl="0" indent="-5715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800" b="1" i="0" dirty="0" err="1">
                  <a:solidFill>
                    <a:srgbClr val="000000"/>
                  </a:solidFill>
                  <a:effectLst/>
                </a:rPr>
                <a:t>Vì</a:t>
              </a:r>
              <a:r>
                <a:rPr lang="en-US" sz="28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</a:rPr>
                <a:t>sao</a:t>
              </a:r>
              <a:r>
                <a:rPr lang="en-US" sz="28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</a:rPr>
                <a:t>chúng</a:t>
              </a:r>
              <a:r>
                <a:rPr lang="en-US" sz="2800" b="1" i="0" dirty="0">
                  <a:solidFill>
                    <a:srgbClr val="000000"/>
                  </a:solidFill>
                  <a:effectLst/>
                </a:rPr>
                <a:t> ta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</a:rPr>
                <a:t>cần</a:t>
              </a:r>
              <a:r>
                <a:rPr lang="en-US" sz="28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</a:rPr>
                <a:t>ăn</a:t>
              </a:r>
              <a:r>
                <a:rPr lang="en-US" sz="28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</a:rPr>
                <a:t>phối</a:t>
              </a:r>
              <a:r>
                <a:rPr lang="en-US" sz="28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</a:rPr>
                <a:t>hợp</a:t>
              </a:r>
              <a:r>
                <a:rPr lang="en-US" sz="28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</a:rPr>
                <a:t>thức</a:t>
              </a:r>
              <a:r>
                <a:rPr lang="en-US" sz="28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</a:rPr>
                <a:t>ăn</a:t>
              </a:r>
              <a:r>
                <a:rPr lang="en-US" sz="28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</a:rPr>
                <a:t>chứa</a:t>
              </a:r>
              <a:r>
                <a:rPr lang="en-US" sz="28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</a:rPr>
                <a:t>chất</a:t>
              </a:r>
              <a:r>
                <a:rPr lang="en-US" sz="28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</a:rPr>
                <a:t>đạm</a:t>
              </a:r>
              <a:r>
                <a:rPr lang="en-US" sz="28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</a:rPr>
                <a:t>có</a:t>
              </a:r>
              <a:r>
                <a:rPr lang="en-US" sz="28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</a:rPr>
                <a:t>nguồn</a:t>
              </a:r>
              <a:r>
                <a:rPr lang="en-US" sz="28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</a:rPr>
                <a:t>gốc</a:t>
              </a:r>
              <a:r>
                <a:rPr lang="en-US" sz="28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</a:rPr>
                <a:t>từ</a:t>
              </a:r>
              <a:r>
                <a:rPr lang="en-US" sz="28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</a:rPr>
                <a:t>thực</a:t>
              </a:r>
              <a:r>
                <a:rPr lang="en-US" sz="28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</a:rPr>
                <a:t>vật</a:t>
              </a:r>
              <a:r>
                <a:rPr lang="en-US" sz="28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</a:rPr>
                <a:t>và</a:t>
              </a:r>
              <a:r>
                <a:rPr lang="en-US" sz="28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</a:rPr>
                <a:t>động</a:t>
              </a:r>
              <a:r>
                <a:rPr lang="en-US" sz="28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</a:rPr>
                <a:t>vật</a:t>
              </a:r>
              <a:r>
                <a:rPr lang="en-US" sz="2800" b="1" i="0" dirty="0">
                  <a:solidFill>
                    <a:srgbClr val="000000"/>
                  </a:solidFill>
                  <a:effectLst/>
                </a:rPr>
                <a:t>?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Hộp Văn bản 6">
              <a:extLst>
                <a:ext uri="{FF2B5EF4-FFF2-40B4-BE49-F238E27FC236}">
                  <a16:creationId xmlns:a16="http://schemas.microsoft.com/office/drawing/2014/main" xmlns="" id="{475FA928-6363-EEE5-1FB5-C8732B340C2A}"/>
                </a:ext>
              </a:extLst>
            </p:cNvPr>
            <p:cNvSpPr txBox="1"/>
            <p:nvPr/>
          </p:nvSpPr>
          <p:spPr>
            <a:xfrm>
              <a:off x="91382" y="1652034"/>
              <a:ext cx="6746819" cy="993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800" b="1" i="0" dirty="0" err="1">
                  <a:solidFill>
                    <a:srgbClr val="000000"/>
                  </a:solidFill>
                  <a:effectLst/>
                </a:rPr>
                <a:t>Vì</a:t>
              </a:r>
              <a:r>
                <a:rPr lang="en-US" sz="28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</a:rPr>
                <a:t>sao</a:t>
              </a:r>
              <a:r>
                <a:rPr lang="en-US" sz="28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</a:rPr>
                <a:t>chúng</a:t>
              </a:r>
              <a:r>
                <a:rPr lang="en-US" sz="2800" b="1" i="0" dirty="0">
                  <a:solidFill>
                    <a:srgbClr val="000000"/>
                  </a:solidFill>
                  <a:effectLst/>
                </a:rPr>
                <a:t> ta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</a:rPr>
                <a:t>cần</a:t>
              </a:r>
              <a:r>
                <a:rPr lang="en-US" sz="28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</a:rPr>
                <a:t>ăn</a:t>
              </a:r>
              <a:r>
                <a:rPr lang="en-US" sz="28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</a:rPr>
                <a:t>phối</a:t>
              </a:r>
              <a:r>
                <a:rPr lang="en-US" sz="28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</a:rPr>
                <a:t>hợp</a:t>
              </a:r>
              <a:r>
                <a:rPr lang="en-US" sz="28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</a:rPr>
                <a:t>thức</a:t>
              </a:r>
              <a:r>
                <a:rPr lang="en-US" sz="28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</a:rPr>
                <a:t>ăn</a:t>
              </a:r>
              <a:r>
                <a:rPr lang="en-US" sz="28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</a:rPr>
                <a:t>chứa</a:t>
              </a:r>
              <a:r>
                <a:rPr lang="en-US" sz="28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</a:rPr>
                <a:t>chất</a:t>
              </a:r>
              <a:r>
                <a:rPr lang="en-US" sz="28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</a:rPr>
                <a:t>béo</a:t>
              </a:r>
              <a:r>
                <a:rPr lang="en-US" sz="28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</a:rPr>
                <a:t>có</a:t>
              </a:r>
              <a:r>
                <a:rPr lang="en-US" sz="28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</a:rPr>
                <a:t>nguồn</a:t>
              </a:r>
              <a:r>
                <a:rPr lang="en-US" sz="28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</a:rPr>
                <a:t>gốc</a:t>
              </a:r>
              <a:r>
                <a:rPr lang="en-US" sz="28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</a:rPr>
                <a:t>từ</a:t>
              </a:r>
              <a:r>
                <a:rPr lang="en-US" sz="28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</a:rPr>
                <a:t>thực</a:t>
              </a:r>
              <a:r>
                <a:rPr lang="en-US" sz="28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</a:rPr>
                <a:t>vật</a:t>
              </a:r>
              <a:r>
                <a:rPr lang="en-US" sz="28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</a:rPr>
                <a:t>và</a:t>
              </a:r>
              <a:r>
                <a:rPr lang="en-US" sz="28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</a:rPr>
                <a:t>động</a:t>
              </a:r>
              <a:r>
                <a:rPr lang="en-US" sz="28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</a:rPr>
                <a:t>vật</a:t>
              </a:r>
              <a:r>
                <a:rPr lang="en-US" sz="2800" b="1" i="0" dirty="0">
                  <a:solidFill>
                    <a:srgbClr val="000000"/>
                  </a:solidFill>
                  <a:effectLst/>
                </a:rPr>
                <a:t>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endParaRPr>
            </a:p>
          </p:txBody>
        </p:sp>
      </p:grpSp>
      <p:pic>
        <p:nvPicPr>
          <p:cNvPr id="39" name="Picture 38" descr="Application&#10;&#10;Description automatically generated with medium confidence">
            <a:extLst>
              <a:ext uri="{FF2B5EF4-FFF2-40B4-BE49-F238E27FC236}">
                <a16:creationId xmlns:a16="http://schemas.microsoft.com/office/drawing/2014/main" xmlns="" id="{F0093047-C648-4DC2-8328-F3A25FB763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550" b="46120" l="38059" r="61860">
                        <a14:foregroundMark x1="53288" y1="10550" x2="53288" y2="10550"/>
                        <a14:foregroundMark x1="61860" y1="26839" x2="61860" y2="268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37" t="7198" r="36088" b="49468"/>
          <a:stretch/>
        </p:blipFill>
        <p:spPr>
          <a:xfrm>
            <a:off x="6153893" y="1788064"/>
            <a:ext cx="1773257" cy="1787027"/>
          </a:xfrm>
          <a:prstGeom prst="rect">
            <a:avLst/>
          </a:prstGeom>
        </p:spPr>
      </p:pic>
      <p:pic>
        <p:nvPicPr>
          <p:cNvPr id="2" name="Picture 1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C5C37BF3-2A22-40C8-C9F9-EAE9EC8D3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4" y="3415214"/>
            <a:ext cx="6449961" cy="32713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02DBEF1-94EE-550B-55B4-9F39430C2F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0054" y="-191806"/>
            <a:ext cx="4669941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3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-53493" y="-3"/>
            <a:ext cx="12192517" cy="6858003"/>
            <a:chOff x="2" y="0"/>
            <a:chExt cx="12192517" cy="6858003"/>
          </a:xfrm>
        </p:grpSpPr>
        <p:pic>
          <p:nvPicPr>
            <p:cNvPr id="5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7000" y="-2666998"/>
              <a:ext cx="6858003" cy="12192000"/>
            </a:xfrm>
            <a:prstGeom prst="rect">
              <a:avLst/>
            </a:prstGeom>
          </p:spPr>
        </p:pic>
        <p:pic>
          <p:nvPicPr>
            <p:cNvPr id="6" name="图片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8" b="13608"/>
            <a:stretch/>
          </p:blipFill>
          <p:spPr>
            <a:xfrm rot="5195870">
              <a:off x="5159581" y="-2504811"/>
              <a:ext cx="3890368" cy="10175509"/>
            </a:xfrm>
            <a:prstGeom prst="rect">
              <a:avLst/>
            </a:prstGeom>
          </p:spPr>
        </p:pic>
      </p:grpSp>
      <p:pic>
        <p:nvPicPr>
          <p:cNvPr id="10" name="图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90" b="80395"/>
          <a:stretch/>
        </p:blipFill>
        <p:spPr>
          <a:xfrm>
            <a:off x="1" y="29777"/>
            <a:ext cx="4825218" cy="2825026"/>
          </a:xfrm>
          <a:prstGeom prst="rect">
            <a:avLst/>
          </a:prstGeom>
        </p:spPr>
      </p:pic>
      <p:pic>
        <p:nvPicPr>
          <p:cNvPr id="11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4" r="166" b="80395"/>
          <a:stretch/>
        </p:blipFill>
        <p:spPr>
          <a:xfrm>
            <a:off x="7313289" y="0"/>
            <a:ext cx="4825218" cy="28250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02" b="94185" l="52424" r="96225">
                        <a14:foregroundMark x1="25397" y1="15930" x2="25397" y2="10600"/>
                        <a14:foregroundMark x1="33591" y1="21018" x2="36079" y2="18292"/>
                        <a14:foregroundMark x1="14586" y1="17323" x2="16302" y2="20230"/>
                        <a14:foregroundMark x1="9352" y1="32586" x2="14028" y2="32586"/>
                        <a14:foregroundMark x1="13900" y1="47547" x2="17546" y2="44640"/>
                        <a14:foregroundMark x1="25139" y1="49001" x2="25397" y2="53180"/>
                        <a14:foregroundMark x1="33248" y1="33555" x2="33248" y2="85645"/>
                        <a14:foregroundMark x1="36551" y1="75045" x2="38825" y2="78074"/>
                        <a14:foregroundMark x1="41999" y1="30224" x2="44959" y2="30527"/>
                        <a14:foregroundMark x1="41098" y1="34888" x2="43801" y2="35675"/>
                        <a14:foregroundMark x1="41999" y1="39976" x2="44616" y2="39976"/>
                        <a14:foregroundMark x1="41098" y1="44155" x2="43115" y2="45124"/>
                        <a14:foregroundMark x1="42128" y1="48819" x2="45860" y2="48819"/>
                        <a14:foregroundMark x1="40412" y1="53180" x2="43715" y2="53483"/>
                        <a14:foregroundMark x1="40498" y1="58449" x2="45431" y2="58631"/>
                        <a14:foregroundMark x1="41098" y1="62144" x2="44144" y2="62023"/>
                        <a14:foregroundMark x1="41527" y1="68141" x2="45174" y2="68443"/>
                        <a14:foregroundMark x1="77992" y1="64385" x2="79236" y2="84252"/>
                        <a14:foregroundMark x1="86272" y1="31859" x2="93522" y2="30406"/>
                        <a14:foregroundMark x1="88503" y1="29740" x2="90776" y2="30103"/>
                        <a14:foregroundMark x1="85757" y1="30769" x2="89532" y2="30103"/>
                        <a14:foregroundMark x1="86529" y1="35736" x2="89790" y2="35373"/>
                        <a14:foregroundMark x1="86744" y1="40339" x2="89790" y2="39976"/>
                        <a14:foregroundMark x1="85500" y1="45306" x2="89275" y2="43852"/>
                        <a14:foregroundMark x1="86272" y1="48153" x2="89018" y2="47789"/>
                        <a14:foregroundMark x1="86529" y1="53422" x2="89532" y2="53786"/>
                        <a14:foregroundMark x1="87001" y1="58389" x2="91291" y2="57662"/>
                        <a14:foregroundMark x1="86529" y1="63719" x2="88288" y2="63356"/>
                        <a14:foregroundMark x1="86272" y1="67959" x2="89790" y2="67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858"/>
          <a:stretch/>
        </p:blipFill>
        <p:spPr>
          <a:xfrm>
            <a:off x="6136311" y="4293958"/>
            <a:ext cx="1803227" cy="26528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372" b="99181" l="1432" r="42039">
                        <a14:foregroundMark x1="8694" y1="47322" x2="13229" y2="91808"/>
                        <a14:foregroundMark x1="14524" y1="44739" x2="14354" y2="95400"/>
                        <a14:foregroundMark x1="9444" y1="44739" x2="6751" y2="48834"/>
                        <a14:foregroundMark x1="28230" y1="13233" x2="27412" y2="96408"/>
                        <a14:foregroundMark x1="30924" y1="34783" x2="31674" y2="94203"/>
                        <a14:foregroundMark x1="21855" y1="21802" x2="30651" y2="14430"/>
                        <a14:foregroundMark x1="22025" y1="23188" x2="22025" y2="267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1389"/>
          <a:stretch/>
        </p:blipFill>
        <p:spPr>
          <a:xfrm>
            <a:off x="-106986" y="1027906"/>
            <a:ext cx="4270371" cy="59824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D33E6F3-D731-4C19-9FE7-C1522D6EF872}"/>
              </a:ext>
            </a:extLst>
          </p:cNvPr>
          <p:cNvSpPr txBox="1"/>
          <p:nvPr/>
        </p:nvSpPr>
        <p:spPr>
          <a:xfrm>
            <a:off x="4643919" y="1763258"/>
            <a:ext cx="64370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Pattaya" panose="00000500000000000000" pitchFamily="2" charset="-34"/>
              </a:rPr>
              <a:t>CHÀO TẠM BIỆT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404281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4" r="166" b="80395"/>
          <a:stretch/>
        </p:blipFill>
        <p:spPr>
          <a:xfrm>
            <a:off x="7300846" y="-3"/>
            <a:ext cx="4825218" cy="282502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2819E56-B59D-44EA-A3AB-2DAEA30F3C54}"/>
              </a:ext>
            </a:extLst>
          </p:cNvPr>
          <p:cNvGrpSpPr/>
          <p:nvPr/>
        </p:nvGrpSpPr>
        <p:grpSpPr>
          <a:xfrm>
            <a:off x="1021784" y="1491266"/>
            <a:ext cx="10458055" cy="2690315"/>
            <a:chOff x="1021784" y="1491267"/>
            <a:chExt cx="10458055" cy="239571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21E25920-5425-4A7A-8788-72A4C7829CEE}"/>
                </a:ext>
              </a:extLst>
            </p:cNvPr>
            <p:cNvGrpSpPr/>
            <p:nvPr/>
          </p:nvGrpSpPr>
          <p:grpSpPr>
            <a:xfrm>
              <a:off x="1021784" y="2020326"/>
              <a:ext cx="10458055" cy="1866657"/>
              <a:chOff x="1021784" y="2033479"/>
              <a:chExt cx="10458055" cy="1866657"/>
            </a:xfrm>
          </p:grpSpPr>
          <p:sp>
            <p:nvSpPr>
              <p:cNvPr id="20" name="Google Shape;125;p2">
                <a:extLst>
                  <a:ext uri="{FF2B5EF4-FFF2-40B4-BE49-F238E27FC236}">
                    <a16:creationId xmlns:a16="http://schemas.microsoft.com/office/drawing/2014/main" xmlns="" id="{5ADD9144-1615-4BD4-9903-19127936B4A6}"/>
                  </a:ext>
                </a:extLst>
              </p:cNvPr>
              <p:cNvSpPr/>
              <p:nvPr/>
            </p:nvSpPr>
            <p:spPr>
              <a:xfrm>
                <a:off x="1021784" y="2175221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chemeClr val="accent5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28;p2">
                <a:extLst>
                  <a:ext uri="{FF2B5EF4-FFF2-40B4-BE49-F238E27FC236}">
                    <a16:creationId xmlns:a16="http://schemas.microsoft.com/office/drawing/2014/main" xmlns="" id="{D55E37DA-4E2C-41BB-A3A0-273CD4EFE893}"/>
                  </a:ext>
                </a:extLst>
              </p:cNvPr>
              <p:cNvSpPr/>
              <p:nvPr/>
            </p:nvSpPr>
            <p:spPr>
              <a:xfrm>
                <a:off x="1033285" y="2033479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CED"/>
              </a:solidFill>
              <a:ln w="19050">
                <a:solidFill>
                  <a:srgbClr val="2155CD"/>
                </a:solidFill>
                <a:prstDash val="lgDashDot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35C9C5CB-D171-4C85-82D3-B079DC4228C6}"/>
                  </a:ext>
                </a:extLst>
              </p:cNvPr>
              <p:cNvSpPr txBox="1"/>
              <p:nvPr/>
            </p:nvSpPr>
            <p:spPr>
              <a:xfrm>
                <a:off x="1605151" y="2257221"/>
                <a:ext cx="943079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228600" algn="just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Trình bày được sự cần thiết phải ăn phối hợp nhiều loại thức ăn, ăn nhiều rau, hoa quả và uống đủ nước mỗi ngày.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endParaRPr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xmlns="" id="{8B1F8C3B-5070-4A77-9991-E6D750C905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1930" y="1491267"/>
              <a:ext cx="792480" cy="792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9A5A2457-05E8-4760-AEC4-505E30E9C36D}"/>
              </a:ext>
            </a:extLst>
          </p:cNvPr>
          <p:cNvGrpSpPr/>
          <p:nvPr/>
        </p:nvGrpSpPr>
        <p:grpSpPr>
          <a:xfrm>
            <a:off x="866972" y="4161681"/>
            <a:ext cx="10458055" cy="2278789"/>
            <a:chOff x="866972" y="4161681"/>
            <a:chExt cx="10458055" cy="227878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1BB74C4B-1542-4B9E-8BB6-2E32052C7B9B}"/>
                </a:ext>
              </a:extLst>
            </p:cNvPr>
            <p:cNvGrpSpPr/>
            <p:nvPr/>
          </p:nvGrpSpPr>
          <p:grpSpPr>
            <a:xfrm>
              <a:off x="866972" y="4573813"/>
              <a:ext cx="10458055" cy="1866657"/>
              <a:chOff x="1021784" y="2033479"/>
              <a:chExt cx="10458055" cy="1866657"/>
            </a:xfrm>
          </p:grpSpPr>
          <p:sp>
            <p:nvSpPr>
              <p:cNvPr id="26" name="Google Shape;125;p2">
                <a:extLst>
                  <a:ext uri="{FF2B5EF4-FFF2-40B4-BE49-F238E27FC236}">
                    <a16:creationId xmlns:a16="http://schemas.microsoft.com/office/drawing/2014/main" xmlns="" id="{612E2218-36C7-4C4C-832D-A9A3D353200D}"/>
                  </a:ext>
                </a:extLst>
              </p:cNvPr>
              <p:cNvSpPr/>
              <p:nvPr/>
            </p:nvSpPr>
            <p:spPr>
              <a:xfrm>
                <a:off x="1021784" y="2175221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89A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28;p2">
                <a:extLst>
                  <a:ext uri="{FF2B5EF4-FFF2-40B4-BE49-F238E27FC236}">
                    <a16:creationId xmlns:a16="http://schemas.microsoft.com/office/drawing/2014/main" xmlns="" id="{3266A416-3D11-42B6-A078-A8877ED4EDA0}"/>
                  </a:ext>
                </a:extLst>
              </p:cNvPr>
              <p:cNvSpPr/>
              <p:nvPr/>
            </p:nvSpPr>
            <p:spPr>
              <a:xfrm>
                <a:off x="1033285" y="2033479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CED"/>
              </a:solidFill>
              <a:ln w="19050">
                <a:solidFill>
                  <a:srgbClr val="00B050"/>
                </a:solidFill>
                <a:prstDash val="lgDashDot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3FFC8B2E-FD4E-439C-98CE-1D1B81DCED4E}"/>
                  </a:ext>
                </a:extLst>
              </p:cNvPr>
              <p:cNvSpPr txBox="1"/>
              <p:nvPr/>
            </p:nvSpPr>
            <p:spPr>
              <a:xfrm>
                <a:off x="1490452" y="2402714"/>
                <a:ext cx="990428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Liên hệ thực tế nêu được ở mức độ đơn giản về chế độ ăn uống phù hợp.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155C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xmlns="" id="{78757C01-753A-4DF2-ACEF-B514EB6F56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1930" y="4161681"/>
              <a:ext cx="792480" cy="792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xmlns="" id="{28944900-B5F1-4C9F-A36C-328BD8CC6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10268122" y="323931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27D439F1-51A6-4608-B4AB-A695071001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6455" y="180542"/>
            <a:ext cx="7657240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6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5E78880-5F5A-4225-ABD0-C2A7370EDA0E}"/>
              </a:ext>
            </a:extLst>
          </p:cNvPr>
          <p:cNvSpPr txBox="1"/>
          <p:nvPr/>
        </p:nvSpPr>
        <p:spPr>
          <a:xfrm>
            <a:off x="-152400" y="750265"/>
            <a:ext cx="11734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6600" u="sng" dirty="0">
                <a:solidFill>
                  <a:srgbClr val="FF0000"/>
                </a:solidFill>
                <a:latin typeface="Calibri" panose="020F0502020204030204"/>
              </a:rPr>
              <a:t>Hoạt động 1:</a:t>
            </a:r>
            <a:endParaRPr lang="en-US" sz="6600" u="sng" dirty="0">
              <a:solidFill>
                <a:srgbClr val="FF0000"/>
              </a:solidFill>
              <a:latin typeface="Calibri" panose="020F0502020204030204"/>
            </a:endParaRPr>
          </a:p>
          <a:p>
            <a:pPr lvl="0" algn="ctr">
              <a:defRPr/>
            </a:pPr>
            <a:r>
              <a:rPr lang="vi-VN" sz="6600" dirty="0">
                <a:solidFill>
                  <a:srgbClr val="FF0000"/>
                </a:solidFill>
                <a:latin typeface="Calibri" panose="020F0502020204030204"/>
              </a:rPr>
              <a:t>Ăn phối hợp nhiều loại thức ăn</a:t>
            </a:r>
            <a:endParaRPr kumimoji="0" lang="vi-VN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953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D9784B7-67F5-48C3-BC3D-D4A6713F91B7}"/>
              </a:ext>
            </a:extLst>
          </p:cNvPr>
          <p:cNvGrpSpPr/>
          <p:nvPr/>
        </p:nvGrpSpPr>
        <p:grpSpPr>
          <a:xfrm>
            <a:off x="131682" y="169336"/>
            <a:ext cx="11498664" cy="2142348"/>
            <a:chOff x="34679" y="364088"/>
            <a:chExt cx="13064409" cy="249983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6B2B4A00-90C0-42E7-9BF0-927C4443E07F}"/>
                </a:ext>
              </a:extLst>
            </p:cNvPr>
            <p:cNvGrpSpPr/>
            <p:nvPr/>
          </p:nvGrpSpPr>
          <p:grpSpPr>
            <a:xfrm>
              <a:off x="303837" y="364088"/>
              <a:ext cx="12795251" cy="2499833"/>
              <a:chOff x="466067" y="71020"/>
              <a:chExt cx="19665818" cy="1274544"/>
            </a:xfrm>
          </p:grpSpPr>
          <p:sp>
            <p:nvSpPr>
              <p:cNvPr id="20" name="Google Shape;128;p2">
                <a:extLst>
                  <a:ext uri="{FF2B5EF4-FFF2-40B4-BE49-F238E27FC236}">
                    <a16:creationId xmlns:a16="http://schemas.microsoft.com/office/drawing/2014/main" xmlns="" id="{8B2428FF-41BE-4F24-86CE-7B428504E91D}"/>
                  </a:ext>
                </a:extLst>
              </p:cNvPr>
              <p:cNvSpPr/>
              <p:nvPr/>
            </p:nvSpPr>
            <p:spPr>
              <a:xfrm>
                <a:off x="466067" y="71020"/>
                <a:ext cx="19665818" cy="1274544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2155CD"/>
                </a:solidFill>
                <a:prstDash val="lgDashDot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14E6E48D-BD7D-48A5-932B-A4603DBDF448}"/>
                  </a:ext>
                </a:extLst>
              </p:cNvPr>
              <p:cNvSpPr txBox="1"/>
              <p:nvPr/>
            </p:nvSpPr>
            <p:spPr>
              <a:xfrm>
                <a:off x="1202969" y="193586"/>
                <a:ext cx="18749503" cy="1080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Quan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sát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bảng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cho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biết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457200" marR="0" lvl="0" indent="-4572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Ngày nào có nhiều loại thức ăn khác nhau? Bữa ăn nào có đủ bốn nhóm chất dinh dưỡng?</a:t>
                </a:r>
              </a:p>
              <a:p>
                <a:pPr marL="457200" marR="0" lvl="0" indent="-4572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Thực đơn của ngày nào tốt cho sức khỏe của trẻ em? Vì sao?</a:t>
                </a:r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xmlns="" id="{F4DE0A1A-2D22-49EE-9909-353B2FC91C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9" y="490664"/>
              <a:ext cx="729353" cy="729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E02CE24-C499-9B7A-1EBC-B2B0049E8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040" y="2498118"/>
            <a:ext cx="8280400" cy="423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5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D83E6902-DB9F-4677-935D-289F86A8DBFD}"/>
              </a:ext>
            </a:extLst>
          </p:cNvPr>
          <p:cNvSpPr/>
          <p:nvPr/>
        </p:nvSpPr>
        <p:spPr>
          <a:xfrm>
            <a:off x="3795220" y="472044"/>
            <a:ext cx="914400" cy="64570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2A24D646-7085-43F1-ABE4-CDC503489D18}"/>
              </a:ext>
            </a:extLst>
          </p:cNvPr>
          <p:cNvSpPr/>
          <p:nvPr/>
        </p:nvSpPr>
        <p:spPr>
          <a:xfrm>
            <a:off x="7529000" y="1542052"/>
            <a:ext cx="1386400" cy="64570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D7706645-9963-47C5-953E-C32061C18BF6}"/>
              </a:ext>
            </a:extLst>
          </p:cNvPr>
          <p:cNvSpPr/>
          <p:nvPr/>
        </p:nvSpPr>
        <p:spPr>
          <a:xfrm>
            <a:off x="7439274" y="3200397"/>
            <a:ext cx="1828798" cy="64571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D1D1B2D-258D-4D6A-0CC6-AFF14B738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31" y="1285767"/>
            <a:ext cx="6567121" cy="40670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65EE461-74DC-69AE-0E55-F14923AD6751}"/>
              </a:ext>
            </a:extLst>
          </p:cNvPr>
          <p:cNvSpPr/>
          <p:nvPr/>
        </p:nvSpPr>
        <p:spPr>
          <a:xfrm>
            <a:off x="3226086" y="1304818"/>
            <a:ext cx="1705510" cy="40480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C14EC37-AC68-8E05-1DDC-35A6B8D2A8E7}"/>
              </a:ext>
            </a:extLst>
          </p:cNvPr>
          <p:cNvGrpSpPr/>
          <p:nvPr/>
        </p:nvGrpSpPr>
        <p:grpSpPr>
          <a:xfrm>
            <a:off x="6822040" y="1383957"/>
            <a:ext cx="5013789" cy="3506541"/>
            <a:chOff x="505477" y="2030867"/>
            <a:chExt cx="3930767" cy="40961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A0325175-EB02-7B57-9889-1341391F7F3B}"/>
                </a:ext>
              </a:extLst>
            </p:cNvPr>
            <p:cNvSpPr/>
            <p:nvPr/>
          </p:nvSpPr>
          <p:spPr>
            <a:xfrm>
              <a:off x="505477" y="2030867"/>
              <a:ext cx="3930767" cy="239850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8E61CE9-FFF3-5498-B22B-DD5C3D3417A0}"/>
                </a:ext>
              </a:extLst>
            </p:cNvPr>
            <p:cNvSpPr txBox="1"/>
            <p:nvPr/>
          </p:nvSpPr>
          <p:spPr>
            <a:xfrm>
              <a:off x="521696" y="2141273"/>
              <a:ext cx="3834726" cy="3985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Ngày thứ năm có nhiều thức ăn được chế biến từ nhiều loại thực phẩm khác nhau và có đủ 4 nhóm chất dinh dưỡng.</a:t>
              </a:r>
              <a:endPara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AA50FD10-45D0-A105-1A43-2B587AD02C21}"/>
              </a:ext>
            </a:extLst>
          </p:cNvPr>
          <p:cNvGrpSpPr/>
          <p:nvPr/>
        </p:nvGrpSpPr>
        <p:grpSpPr>
          <a:xfrm>
            <a:off x="6863136" y="3921673"/>
            <a:ext cx="5096910" cy="2053281"/>
            <a:chOff x="505477" y="2030867"/>
            <a:chExt cx="3995933" cy="23985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2C35CFAF-25C0-0DED-0E52-85B814788F65}"/>
                </a:ext>
              </a:extLst>
            </p:cNvPr>
            <p:cNvSpPr/>
            <p:nvPr/>
          </p:nvSpPr>
          <p:spPr>
            <a:xfrm>
              <a:off x="505477" y="2030867"/>
              <a:ext cx="3930767" cy="239850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4C3C7D85-0924-8D68-C331-68D0BF6826EF}"/>
                </a:ext>
              </a:extLst>
            </p:cNvPr>
            <p:cNvSpPr txBox="1"/>
            <p:nvPr/>
          </p:nvSpPr>
          <p:spPr>
            <a:xfrm>
              <a:off x="666684" y="2357301"/>
              <a:ext cx="3834726" cy="1617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Thực đơn của ngày thứ năm tốt cho sức khỏe của trẻ em (Vì có đủ 4 nhóm chất dinh dưỡng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)</a:t>
              </a:r>
              <a:endPara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xmlns="" id="{C6BC1E3C-8A4D-1BF9-4304-51740FD0A247}"/>
              </a:ext>
            </a:extLst>
          </p:cNvPr>
          <p:cNvSpPr/>
          <p:nvPr/>
        </p:nvSpPr>
        <p:spPr>
          <a:xfrm>
            <a:off x="657546" y="5537771"/>
            <a:ext cx="2321959" cy="914400"/>
          </a:xfrm>
          <a:prstGeom prst="wedgeRoundRectCallout">
            <a:avLst>
              <a:gd name="adj1" fmla="val 17220"/>
              <a:gd name="adj2" fmla="val -7589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béo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xmlns="" id="{B0F61F52-A1BD-251B-E249-F979EDD319C3}"/>
              </a:ext>
            </a:extLst>
          </p:cNvPr>
          <p:cNvSpPr/>
          <p:nvPr/>
        </p:nvSpPr>
        <p:spPr>
          <a:xfrm>
            <a:off x="4068566" y="5527497"/>
            <a:ext cx="2517169" cy="914400"/>
          </a:xfrm>
          <a:prstGeom prst="wedgeRoundRectCallout">
            <a:avLst>
              <a:gd name="adj1" fmla="val 17220"/>
              <a:gd name="adj2" fmla="val -7589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vi-ta-min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khoáng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5A338AA-7E58-10C5-53C1-4B41196B4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160" y="361320"/>
            <a:ext cx="4945599" cy="66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3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4" descr="Premium Vector | Two school children talking vector. characters family  brother and sister. boy and girl kids. illustration funny clipart set.  isolated image cli… | Kids talking, Family cartoon, Children illustration">
            <a:extLst>
              <a:ext uri="{FF2B5EF4-FFF2-40B4-BE49-F238E27FC236}">
                <a16:creationId xmlns:a16="http://schemas.microsoft.com/office/drawing/2014/main" xmlns="" id="{EDAD2184-B493-4FD6-95EB-C3C136961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10" b="92322" l="9744" r="89776">
                        <a14:foregroundMark x1="23163" y1="15539" x2="27476" y2="59049"/>
                        <a14:foregroundMark x1="27476" y1="59049" x2="25080" y2="80622"/>
                        <a14:foregroundMark x1="35144" y1="24680" x2="33546" y2="35832"/>
                        <a14:foregroundMark x1="33706" y1="25411" x2="30511" y2="37477"/>
                        <a14:foregroundMark x1="20767" y1="49726" x2="20767" y2="49726"/>
                        <a14:foregroundMark x1="30831" y1="48263" x2="30831" y2="48263"/>
                        <a14:foregroundMark x1="32109" y1="45887" x2="32109" y2="45887"/>
                        <a14:foregroundMark x1="64856" y1="25046" x2="69808" y2="40951"/>
                        <a14:foregroundMark x1="72684" y1="23766" x2="71406" y2="31079"/>
                        <a14:foregroundMark x1="67891" y1="8592" x2="67891" y2="8592"/>
                        <a14:foregroundMark x1="30831" y1="92322" x2="30831" y2="92322"/>
                        <a14:foregroundMark x1="36262" y1="92139" x2="36262" y2="92139"/>
                        <a14:foregroundMark x1="68211" y1="86654" x2="68211" y2="86654"/>
                        <a14:foregroundMark x1="80192" y1="84826" x2="80192" y2="84826"/>
                        <a14:foregroundMark x1="70288" y1="85375" x2="70288" y2="85375"/>
                        <a14:foregroundMark x1="46965" y1="45155" x2="46965" y2="451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934" y="2906105"/>
            <a:ext cx="4633010" cy="404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Premium Vector | Two boys talking to each other isolated on white | Student  cartoon, Cartoon boy, Cute couple cartoon">
            <a:extLst>
              <a:ext uri="{FF2B5EF4-FFF2-40B4-BE49-F238E27FC236}">
                <a16:creationId xmlns:a16="http://schemas.microsoft.com/office/drawing/2014/main" xmlns="" id="{0677D5FC-124B-43C4-AE0F-4E0503F55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4" b="91374" l="9904" r="89936">
                        <a14:foregroundMark x1="23962" y1="28914" x2="28435" y2="51597"/>
                        <a14:foregroundMark x1="28435" y1="51597" x2="28435" y2="51597"/>
                        <a14:foregroundMark x1="31470" y1="21885" x2="31470" y2="21885"/>
                        <a14:foregroundMark x1="27316" y1="20447" x2="23962" y2="27955"/>
                        <a14:foregroundMark x1="81470" y1="54633" x2="81470" y2="54633"/>
                        <a14:foregroundMark x1="63419" y1="86741" x2="63419" y2="86741"/>
                        <a14:foregroundMark x1="64058" y1="81789" x2="64696" y2="88019"/>
                        <a14:foregroundMark x1="75240" y1="81150" x2="81150" y2="88498"/>
                        <a14:foregroundMark x1="24281" y1="74121" x2="23163" y2="85304"/>
                        <a14:foregroundMark x1="34185" y1="74281" x2="34824" y2="85942"/>
                        <a14:foregroundMark x1="23642" y1="86581" x2="34665" y2="88658"/>
                        <a14:foregroundMark x1="77955" y1="54313" x2="79073" y2="56709"/>
                        <a14:foregroundMark x1="63738" y1="53355" x2="61342" y2="56709"/>
                        <a14:foregroundMark x1="57188" y1="88019" x2="57188" y2="88019"/>
                        <a14:foregroundMark x1="84185" y1="88019" x2="84185" y2="88019"/>
                        <a14:foregroundMark x1="27157" y1="66613" x2="26677" y2="76358"/>
                        <a14:backgroundMark x1="54313" y1="90895" x2="59904" y2="94249"/>
                        <a14:backgroundMark x1="57668" y1="90575" x2="60543" y2="913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324" y="3429000"/>
            <a:ext cx="3521676" cy="352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Premium Vector | Two schoolchildren speak vector. children laugh and play.  the black woman is beautiful. two girls stand cartoons. illustration funny  clipart set cute set">
            <a:extLst>
              <a:ext uri="{FF2B5EF4-FFF2-40B4-BE49-F238E27FC236}">
                <a16:creationId xmlns:a16="http://schemas.microsoft.com/office/drawing/2014/main" xmlns="" id="{78DFE65C-8BE3-49B4-A999-0BDD85700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54" b="94891" l="9904" r="89936">
                        <a14:foregroundMark x1="19808" y1="15876" x2="19808" y2="15876"/>
                        <a14:foregroundMark x1="32588" y1="31934" x2="32588" y2="31934"/>
                        <a14:foregroundMark x1="32109" y1="31569" x2="32109" y2="35949"/>
                        <a14:foregroundMark x1="29233" y1="22628" x2="28754" y2="28102"/>
                        <a14:foregroundMark x1="27316" y1="24635" x2="26518" y2="29015"/>
                        <a14:foregroundMark x1="34665" y1="24270" x2="36741" y2="28102"/>
                        <a14:foregroundMark x1="67732" y1="17701" x2="61758" y2="68796"/>
                        <a14:foregroundMark x1="64211" y1="89417" x2="65016" y2="94891"/>
                        <a14:foregroundMark x1="67732" y1="45985" x2="75240" y2="80474"/>
                        <a14:foregroundMark x1="73642" y1="43978" x2="78275" y2="57847"/>
                        <a14:foregroundMark x1="78275" y1="57847" x2="78275" y2="57847"/>
                        <a14:foregroundMark x1="74920" y1="82117" x2="74920" y2="86914"/>
                        <a14:foregroundMark x1="77476" y1="89051" x2="78594" y2="93431"/>
                        <a14:foregroundMark x1="25719" y1="74088" x2="26677" y2="82299"/>
                        <a14:foregroundMark x1="32748" y1="72445" x2="33067" y2="76095"/>
                        <a14:foregroundMark x1="19169" y1="11496" x2="19169" y2="11496"/>
                        <a14:foregroundMark x1="33866" y1="26460" x2="33866" y2="26460"/>
                        <a14:foregroundMark x1="69169" y1="22445" x2="67572" y2="31387"/>
                        <a14:foregroundMark x1="60224" y1="25365" x2="59265" y2="30292"/>
                        <a14:foregroundMark x1="64537" y1="82847" x2="65016" y2="86679"/>
                        <a14:backgroundMark x1="63953" y1="86851" x2="64217" y2="89416"/>
                        <a14:backgroundMark x1="62300" y1="70803" x2="63557" y2="83006"/>
                        <a14:backgroundMark x1="61342" y1="70803" x2="61342" y2="70803"/>
                        <a14:backgroundMark x1="61661" y1="70255" x2="61661" y2="70255"/>
                        <a14:backgroundMark x1="61661" y1="70255" x2="61661" y2="70255"/>
                        <a14:backgroundMark x1="61661" y1="70255" x2="61661" y2="70255"/>
                        <a14:backgroundMark x1="61981" y1="72080" x2="61981" y2="72080"/>
                        <a14:backgroundMark x1="61502" y1="70255" x2="61502" y2="71533"/>
                        <a14:backgroundMark x1="61661" y1="68796" x2="61661" y2="71168"/>
                        <a14:backgroundMark x1="74121" y1="87226" x2="74920" y2="89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58" y="3465383"/>
            <a:ext cx="3875507" cy="339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D2E4F7C1-0CEC-4C80-9CC9-820B3DB69465}"/>
              </a:ext>
            </a:extLst>
          </p:cNvPr>
          <p:cNvGrpSpPr/>
          <p:nvPr/>
        </p:nvGrpSpPr>
        <p:grpSpPr>
          <a:xfrm>
            <a:off x="125476" y="0"/>
            <a:ext cx="7570724" cy="2657475"/>
            <a:chOff x="188905" y="493614"/>
            <a:chExt cx="6988849" cy="2275007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B1E9A468-E38A-44DB-A67D-8A93AEC374F6}"/>
                </a:ext>
              </a:extLst>
            </p:cNvPr>
            <p:cNvGrpSpPr/>
            <p:nvPr/>
          </p:nvGrpSpPr>
          <p:grpSpPr>
            <a:xfrm>
              <a:off x="188905" y="493614"/>
              <a:ext cx="6988849" cy="2275007"/>
              <a:chOff x="188905" y="493614"/>
              <a:chExt cx="6988849" cy="2275007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xmlns="" id="{AA0E05D2-1404-45FF-87D2-CFE62F7EE4EE}"/>
                  </a:ext>
                </a:extLst>
              </p:cNvPr>
              <p:cNvSpPr/>
              <p:nvPr/>
            </p:nvSpPr>
            <p:spPr>
              <a:xfrm>
                <a:off x="312868" y="590381"/>
                <a:ext cx="6864886" cy="2178240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xmlns="" id="{279125FB-FCF6-423D-845C-D71FEE3D2786}"/>
                  </a:ext>
                </a:extLst>
              </p:cNvPr>
              <p:cNvSpPr/>
              <p:nvPr/>
            </p:nvSpPr>
            <p:spPr>
              <a:xfrm>
                <a:off x="188905" y="493614"/>
                <a:ext cx="6864886" cy="217824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6" name="Hộp Văn bản 6">
              <a:extLst>
                <a:ext uri="{FF2B5EF4-FFF2-40B4-BE49-F238E27FC236}">
                  <a16:creationId xmlns:a16="http://schemas.microsoft.com/office/drawing/2014/main" xmlns="" id="{41C9A74A-CBEE-42F9-85E8-8BDA548196DA}"/>
                </a:ext>
              </a:extLst>
            </p:cNvPr>
            <p:cNvSpPr txBox="1"/>
            <p:nvPr/>
          </p:nvSpPr>
          <p:spPr>
            <a:xfrm>
              <a:off x="461937" y="583120"/>
              <a:ext cx="6460821" cy="1923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Điều gì s</a:t>
              </a:r>
              <a:r>
                <a:rPr lang="en-US" sz="28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ẽ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xảy ra với cơ thể nếu:</a:t>
              </a:r>
            </a:p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+ Các bữa ăn chỉ ăn thịt, cá mà không ăn rau xanh, quả chín.</a:t>
              </a:r>
            </a:p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+ Chỉ ăn canh trong bữa cơm mà trong ngày không uống nước.</a:t>
              </a:r>
            </a:p>
          </p:txBody>
        </p:sp>
      </p:grpSp>
      <p:pic>
        <p:nvPicPr>
          <p:cNvPr id="39" name="Picture 38" descr="Application&#10;&#10;Description automatically generated with medium confidence">
            <a:extLst>
              <a:ext uri="{FF2B5EF4-FFF2-40B4-BE49-F238E27FC236}">
                <a16:creationId xmlns:a16="http://schemas.microsoft.com/office/drawing/2014/main" xmlns="" id="{F0093047-C648-4DC2-8328-F3A25FB763A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550" b="46120" l="38059" r="61860">
                        <a14:foregroundMark x1="53288" y1="10550" x2="53288" y2="10550"/>
                        <a14:foregroundMark x1="61860" y1="26839" x2="61860" y2="268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37" t="7198" r="36088" b="49468"/>
          <a:stretch/>
        </p:blipFill>
        <p:spPr>
          <a:xfrm>
            <a:off x="6172943" y="1826164"/>
            <a:ext cx="1773257" cy="17870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12DC84D-68C6-0667-D417-692B3B4238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32904" y="-191806"/>
            <a:ext cx="4669941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7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4" r="166" b="80395"/>
          <a:stretch/>
        </p:blipFill>
        <p:spPr>
          <a:xfrm>
            <a:off x="8602134" y="-7331"/>
            <a:ext cx="3589866" cy="21017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15758A3-6BCA-47A4-A0A9-68CF81CAF526}"/>
              </a:ext>
            </a:extLst>
          </p:cNvPr>
          <p:cNvSpPr txBox="1"/>
          <p:nvPr/>
        </p:nvSpPr>
        <p:spPr>
          <a:xfrm>
            <a:off x="751841" y="1125781"/>
            <a:ext cx="11001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prstClr val="black"/>
                </a:solidFill>
                <a:latin typeface="Calibri" panose="020F0502020204030204"/>
              </a:rPr>
              <a:t>Các bữa chỉ ăn thịt, cá mà không ăn rau xanh, quả chín: </a:t>
            </a:r>
            <a:r>
              <a:rPr lang="vi-VN" sz="3200" dirty="0">
                <a:solidFill>
                  <a:prstClr val="black"/>
                </a:solidFill>
                <a:latin typeface="Calibri" panose="020F0502020204030204"/>
              </a:rPr>
              <a:t>Cơ thể sẽ thiếu vi-ta-min, chất khoáng làm cơ thể yếu ớt, mệt mỏi, tiêu hóa kém và thừa chất chất béo không tốt cho cơ thể.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8E36F20-69F0-E433-86B6-5AA6E60A17BC}"/>
              </a:ext>
            </a:extLst>
          </p:cNvPr>
          <p:cNvSpPr txBox="1"/>
          <p:nvPr/>
        </p:nvSpPr>
        <p:spPr>
          <a:xfrm>
            <a:off x="873761" y="3478563"/>
            <a:ext cx="10756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prstClr val="black"/>
                </a:solidFill>
                <a:latin typeface="Calibri" panose="020F0502020204030204"/>
              </a:rPr>
              <a:t>Chỉ ăn canh trong bữa cơm mà trong ngày không uống nước: </a:t>
            </a:r>
            <a:r>
              <a:rPr lang="vi-VN" sz="3200" dirty="0">
                <a:solidFill>
                  <a:prstClr val="black"/>
                </a:solidFill>
                <a:latin typeface="Calibri" panose="020F0502020204030204"/>
              </a:rPr>
              <a:t>cơ thể không có đủ nước để duy trì các hoạt động của cơ thể.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8319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D9784B7-67F5-48C3-BC3D-D4A6713F91B7}"/>
              </a:ext>
            </a:extLst>
          </p:cNvPr>
          <p:cNvGrpSpPr/>
          <p:nvPr/>
        </p:nvGrpSpPr>
        <p:grpSpPr>
          <a:xfrm>
            <a:off x="131682" y="102741"/>
            <a:ext cx="11498664" cy="1777431"/>
            <a:chOff x="34679" y="286381"/>
            <a:chExt cx="13064409" cy="207402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6B2B4A00-90C0-42E7-9BF0-927C4443E07F}"/>
                </a:ext>
              </a:extLst>
            </p:cNvPr>
            <p:cNvGrpSpPr/>
            <p:nvPr/>
          </p:nvGrpSpPr>
          <p:grpSpPr>
            <a:xfrm>
              <a:off x="303837" y="286381"/>
              <a:ext cx="12795251" cy="2074023"/>
              <a:chOff x="466067" y="31401"/>
              <a:chExt cx="19665818" cy="1057444"/>
            </a:xfrm>
          </p:grpSpPr>
          <p:sp>
            <p:nvSpPr>
              <p:cNvPr id="20" name="Google Shape;128;p2">
                <a:extLst>
                  <a:ext uri="{FF2B5EF4-FFF2-40B4-BE49-F238E27FC236}">
                    <a16:creationId xmlns:a16="http://schemas.microsoft.com/office/drawing/2014/main" xmlns="" id="{8B2428FF-41BE-4F24-86CE-7B428504E91D}"/>
                  </a:ext>
                </a:extLst>
              </p:cNvPr>
              <p:cNvSpPr/>
              <p:nvPr/>
            </p:nvSpPr>
            <p:spPr>
              <a:xfrm>
                <a:off x="466067" y="31401"/>
                <a:ext cx="19665818" cy="1057444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2155CD"/>
                </a:solidFill>
                <a:prstDash val="lgDashDot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14E6E48D-BD7D-48A5-932B-A4603DBDF448}"/>
                  </a:ext>
                </a:extLst>
              </p:cNvPr>
              <p:cNvSpPr txBox="1"/>
              <p:nvPr/>
            </p:nvSpPr>
            <p:spPr>
              <a:xfrm>
                <a:off x="1220910" y="95787"/>
                <a:ext cx="18749503" cy="970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Quan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sát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1,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đọc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thông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tin SGK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trang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89.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- Thức ăn nào có nguồn gốc từ động vật, thức ăn nào có nguồn gốc từ thực vật?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- Ăn những thức ăn chứa chất đạm, chất béo từ thịt, cá,... có ích lợi gì?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- Ăn thức ăn chứa chất đạm từ đậu, đỗ, lạc,... có ích lợi gì?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xmlns="" id="{F4DE0A1A-2D22-49EE-9909-353B2FC91C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9" y="490664"/>
              <a:ext cx="729353" cy="729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1ECF20F-FA74-0435-6455-71B151234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010144"/>
            <a:ext cx="7447280" cy="452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6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F25378F-214D-8766-EAE0-3CDB8F5067B5}"/>
              </a:ext>
            </a:extLst>
          </p:cNvPr>
          <p:cNvGrpSpPr/>
          <p:nvPr/>
        </p:nvGrpSpPr>
        <p:grpSpPr>
          <a:xfrm>
            <a:off x="101600" y="770562"/>
            <a:ext cx="8286803" cy="3760341"/>
            <a:chOff x="4080010" y="1484380"/>
            <a:chExt cx="7638805" cy="484022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21876D75-AEE9-04E3-ABC7-3669041E7B35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22" name="Rectangle: Diagonal Corners Rounded 4">
                <a:extLst>
                  <a:ext uri="{FF2B5EF4-FFF2-40B4-BE49-F238E27FC236}">
                    <a16:creationId xmlns:a16="http://schemas.microsoft.com/office/drawing/2014/main" xmlns="" id="{6081A2C5-F7AD-3D80-F957-18D4109E2E18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tangle: Diagonal Corners Rounded 30">
                <a:extLst>
                  <a:ext uri="{FF2B5EF4-FFF2-40B4-BE49-F238E27FC236}">
                    <a16:creationId xmlns:a16="http://schemas.microsoft.com/office/drawing/2014/main" xmlns="" id="{92170788-1BAD-DF6E-45BC-CA5372B51BD8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13EAFB9-D191-EA0D-9B94-85B82BB3D763}"/>
                </a:ext>
              </a:extLst>
            </p:cNvPr>
            <p:cNvSpPr txBox="1"/>
            <p:nvPr/>
          </p:nvSpPr>
          <p:spPr>
            <a:xfrm>
              <a:off x="4080010" y="1843219"/>
              <a:ext cx="6815563" cy="1388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Thức ăn có nguồn gốc từ động vật: </a:t>
              </a: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Thịt luộc, canh cá, thịt kho tàu, bơ tươi.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9C6C76A8-8001-0F7F-9460-507D3A19F93A}"/>
                </a:ext>
              </a:extLst>
            </p:cNvPr>
            <p:cNvSpPr txBox="1"/>
            <p:nvPr/>
          </p:nvSpPr>
          <p:spPr>
            <a:xfrm>
              <a:off x="4182752" y="3407315"/>
              <a:ext cx="6815563" cy="2054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Thức ăn có nguồn gốc từ thực vật: </a:t>
              </a: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Đậu rán, lạc rang (đậu phộng rang), dầu đậu nành.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xmlns="" id="{E3470C49-79CA-359E-86BF-5347C8EB8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999" y="2311247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19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597</Words>
  <Application>Microsoft Office PowerPoint</Application>
  <PresentationFormat>Widescreen</PresentationFormat>
  <Paragraphs>34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宋体</vt:lpstr>
      <vt:lpstr>Arial</vt:lpstr>
      <vt:lpstr>Calibri</vt:lpstr>
      <vt:lpstr>Calibri Light</vt:lpstr>
      <vt:lpstr>Cambria</vt:lpstr>
      <vt:lpstr>Pattaya</vt:lpstr>
      <vt:lpstr>Times New Roman</vt:lpstr>
      <vt:lpstr>Wingdings</vt:lpstr>
      <vt:lpstr>等线</vt:lpstr>
      <vt:lpstr>1_Office Theme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STD_NHA</cp:lastModifiedBy>
  <cp:revision>30</cp:revision>
  <dcterms:created xsi:type="dcterms:W3CDTF">2023-11-12T06:41:20Z</dcterms:created>
  <dcterms:modified xsi:type="dcterms:W3CDTF">2025-03-05T07:53:20Z</dcterms:modified>
</cp:coreProperties>
</file>