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90" r:id="rId2"/>
    <p:sldId id="283" r:id="rId3"/>
    <p:sldId id="284" r:id="rId4"/>
    <p:sldId id="285" r:id="rId5"/>
    <p:sldId id="286" r:id="rId6"/>
    <p:sldId id="262" r:id="rId7"/>
    <p:sldId id="268" r:id="rId8"/>
    <p:sldId id="261" r:id="rId9"/>
    <p:sldId id="263" r:id="rId10"/>
    <p:sldId id="264" r:id="rId11"/>
    <p:sldId id="281" r:id="rId12"/>
  </p:sldIdLst>
  <p:sldSz cx="18288000" cy="10287000"/>
  <p:notesSz cx="6858000" cy="9144000"/>
  <p:embeddedFontLst>
    <p:embeddedFont>
      <p:font typeface="#9Slide03 Cabin Bold" panose="020B0604020202020204" charset="0"/>
      <p:bold r:id="rId14"/>
    </p:embeddedFont>
    <p:embeddedFont>
      <p:font typeface="Josefin Sans" panose="020B0604020202020204" charset="0"/>
      <p:regular r:id="rId15"/>
    </p:embeddedFont>
    <p:embeddedFont>
      <p:font typeface="Calibri" panose="020F0502020204030204" pitchFamily="34" charset="0"/>
      <p:regular r:id="rId16"/>
      <p:bold r:id="rId17"/>
      <p:italic r:id="rId18"/>
      <p:boldItalic r:id="rId19"/>
    </p:embeddedFont>
    <p:embeddedFont>
      <p:font typeface="Josefin Sans Bold" panose="020B0604020202020204" charset="0"/>
      <p:regular r:id="rId20"/>
    </p:embeddedFont>
    <p:embeddedFont>
      <p:font typeface="#9Slide07 HoneyCream" panose="020B0604020202020204" charset="0"/>
      <p:regular r:id="rId21"/>
    </p:embeddedFont>
    <p:embeddedFont>
      <p:font typeface="Cambria" panose="02040503050406030204" pitchFamily="18"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DB7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883" autoAdjust="0"/>
  </p:normalViewPr>
  <p:slideViewPr>
    <p:cSldViewPr>
      <p:cViewPr varScale="1">
        <p:scale>
          <a:sx n="52" d="100"/>
          <a:sy n="52" d="100"/>
        </p:scale>
        <p:origin x="778"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FAAB2A-36B0-42AC-9233-40701099EAA7}" type="datetimeFigureOut">
              <a:rPr lang="en-US" smtClean="0"/>
              <a:t>3/5/2025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EB4245-D45A-48A9-8C13-BE0794D95F86}" type="slidenum">
              <a:rPr lang="en-US" smtClean="0"/>
              <a:t>‹#›</a:t>
            </a:fld>
            <a:endParaRPr lang="en-US"/>
          </a:p>
        </p:txBody>
      </p:sp>
    </p:spTree>
    <p:extLst>
      <p:ext uri="{BB962C8B-B14F-4D97-AF65-F5344CB8AC3E}">
        <p14:creationId xmlns:p14="http://schemas.microsoft.com/office/powerpoint/2010/main" val="2012915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3/5/2025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3/5/2025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3/5/2025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3/5/2025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3/5/2025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3/5/2025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3/5/2025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3/5/2025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3/5/2025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3/5/2025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8">
            <a:extLst>
              <a:ext uri="{FF2B5EF4-FFF2-40B4-BE49-F238E27FC236}">
                <a16:creationId xmlns:a16="http://schemas.microsoft.com/office/drawing/2014/main" xmlns="" id="{4F297C58-C76D-B02E-ADAE-0517DE78F4E7}"/>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62965038" y="-39788346"/>
            <a:ext cx="3279371" cy="5576627"/>
          </a:xfrm>
          <a:prstGeom prst="rect">
            <a:avLst/>
          </a:prstGeom>
        </p:spPr>
      </p:pic>
      <p:pic>
        <p:nvPicPr>
          <p:cNvPr id="8" name="Picture 9">
            <a:extLst>
              <a:ext uri="{FF2B5EF4-FFF2-40B4-BE49-F238E27FC236}">
                <a16:creationId xmlns:a16="http://schemas.microsoft.com/office/drawing/2014/main" xmlns="" id="{3E147DBD-229B-7D2A-854D-2AF9F2E6C716}"/>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73737763" y="-39788347"/>
            <a:ext cx="3279371" cy="5576627"/>
          </a:xfrm>
          <a:prstGeom prst="rect">
            <a:avLst/>
          </a:prstGeom>
        </p:spPr>
      </p:pic>
      <p:pic>
        <p:nvPicPr>
          <p:cNvPr id="9" name="Picture 10">
            <a:extLst>
              <a:ext uri="{FF2B5EF4-FFF2-40B4-BE49-F238E27FC236}">
                <a16:creationId xmlns:a16="http://schemas.microsoft.com/office/drawing/2014/main" xmlns="" id="{DF216027-65F7-28E8-02A3-5C7C6E650EC2}"/>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61294676" y="43764955"/>
            <a:ext cx="3279371" cy="5576627"/>
          </a:xfrm>
          <a:prstGeom prst="rect">
            <a:avLst/>
          </a:prstGeom>
        </p:spPr>
      </p:pic>
      <p:pic>
        <p:nvPicPr>
          <p:cNvPr id="10" name="Picture 11">
            <a:extLst>
              <a:ext uri="{FF2B5EF4-FFF2-40B4-BE49-F238E27FC236}">
                <a16:creationId xmlns:a16="http://schemas.microsoft.com/office/drawing/2014/main" xmlns="" id="{90809B06-6489-0F4A-43DA-50E3774DF4E8}"/>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77074009" y="43764953"/>
            <a:ext cx="3279371" cy="5576627"/>
          </a:xfrm>
          <a:prstGeom prst="rect">
            <a:avLst/>
          </a:prstGeom>
        </p:spPr>
      </p:pic>
      <p:pic>
        <p:nvPicPr>
          <p:cNvPr id="12" name="Picture 9">
            <a:extLst>
              <a:ext uri="{FF2B5EF4-FFF2-40B4-BE49-F238E27FC236}">
                <a16:creationId xmlns:a16="http://schemas.microsoft.com/office/drawing/2014/main" xmlns="" id="{31DB9113-AA75-8E6E-EAB1-16E39E7075C3}"/>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62965038" y="-39788346"/>
            <a:ext cx="3279371" cy="5576627"/>
          </a:xfrm>
          <a:prstGeom prst="rect">
            <a:avLst/>
          </a:prstGeom>
        </p:spPr>
      </p:pic>
      <p:pic>
        <p:nvPicPr>
          <p:cNvPr id="13" name="Picture 10">
            <a:extLst>
              <a:ext uri="{FF2B5EF4-FFF2-40B4-BE49-F238E27FC236}">
                <a16:creationId xmlns:a16="http://schemas.microsoft.com/office/drawing/2014/main" xmlns="" id="{5F51E58F-B1F0-EF52-E775-A30A5CB19BDB}"/>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73737763" y="-39788347"/>
            <a:ext cx="3279371" cy="5576627"/>
          </a:xfrm>
          <a:prstGeom prst="rect">
            <a:avLst/>
          </a:prstGeom>
        </p:spPr>
      </p:pic>
      <p:pic>
        <p:nvPicPr>
          <p:cNvPr id="15" name="Picture 10">
            <a:extLst>
              <a:ext uri="{FF2B5EF4-FFF2-40B4-BE49-F238E27FC236}">
                <a16:creationId xmlns:a16="http://schemas.microsoft.com/office/drawing/2014/main" xmlns="" id="{3A65DE77-7859-CDAB-1C84-18E1D336A61B}"/>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61294676" y="43764955"/>
            <a:ext cx="3279371" cy="5576627"/>
          </a:xfrm>
          <a:prstGeom prst="rect">
            <a:avLst/>
          </a:prstGeom>
        </p:spPr>
      </p:pic>
      <p:pic>
        <p:nvPicPr>
          <p:cNvPr id="16" name="Picture 11">
            <a:extLst>
              <a:ext uri="{FF2B5EF4-FFF2-40B4-BE49-F238E27FC236}">
                <a16:creationId xmlns:a16="http://schemas.microsoft.com/office/drawing/2014/main" xmlns="" id="{7445228E-79EF-6D38-0D39-F3DACD0463FE}"/>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77074009" y="43764953"/>
            <a:ext cx="3279371" cy="5576627"/>
          </a:xfrm>
          <a:prstGeom prst="rect">
            <a:avLst/>
          </a:prstGeom>
        </p:spPr>
      </p:pic>
      <p:sp>
        <p:nvSpPr>
          <p:cNvPr id="14" name="Date Placeholder 1"/>
          <p:cNvSpPr>
            <a:spLocks noGrp="1"/>
          </p:cNvSpPr>
          <p:nvPr>
            <p:ph type="dt" sz="half" idx="2"/>
          </p:nvPr>
        </p:nvSpPr>
        <p:spPr>
          <a:xfrm>
            <a:off x="-2667000" y="10553700"/>
            <a:ext cx="2133600" cy="365125"/>
          </a:xfrm>
          <a:prstGeom prst="rect">
            <a:avLst/>
          </a:prstGeom>
        </p:spPr>
        <p:txBody>
          <a:bodyPr/>
          <a:lstStyle>
            <a:lvl1pPr algn="ctr">
              <a:defRPr b="1">
                <a:solidFill>
                  <a:srgbClr val="FF0000"/>
                </a:solidFill>
                <a:effectLst/>
              </a:defRPr>
            </a:lvl1pPr>
          </a:lstStyle>
          <a:p>
            <a:r>
              <a:rPr lang="vi-VN" smtClean="0"/>
              <a:t>Quỳnh Trần</a:t>
            </a:r>
            <a:endParaRPr lang="en-US"/>
          </a:p>
        </p:txBody>
      </p:sp>
      <p:pic>
        <p:nvPicPr>
          <p:cNvPr id="17" name="Picture 1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743200" y="8896350"/>
            <a:ext cx="2472267" cy="13906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1.sv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50.svg"/><Relationship Id="rId11" Type="http://schemas.openxmlformats.org/officeDocument/2006/relationships/image" Target="../media/image18.png"/><Relationship Id="rId5" Type="http://schemas.openxmlformats.org/officeDocument/2006/relationships/image" Target="../media/image6.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50.svg"/><Relationship Id="rId7" Type="http://schemas.openxmlformats.org/officeDocument/2006/relationships/image" Target="../media/image6.png"/><Relationship Id="rId12" Type="http://schemas.openxmlformats.org/officeDocument/2006/relationships/image" Target="../media/image49.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8.png"/><Relationship Id="rId10" Type="http://schemas.openxmlformats.org/officeDocument/2006/relationships/image" Target="../media/image7.sv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12.png"/><Relationship Id="rId3" Type="http://schemas.openxmlformats.org/officeDocument/2006/relationships/image" Target="../media/image10.jpeg"/><Relationship Id="rId7" Type="http://schemas.openxmlformats.org/officeDocument/2006/relationships/image" Target="../media/image6.png"/><Relationship Id="rId12" Type="http://schemas.openxmlformats.org/officeDocument/2006/relationships/image" Target="../media/image49.sv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7.svg"/><Relationship Id="rId4" Type="http://schemas.openxmlformats.org/officeDocument/2006/relationships/image" Target="../media/image11.jpeg"/><Relationship Id="rId9" Type="http://schemas.openxmlformats.org/officeDocument/2006/relationships/image" Target="../media/image7.png"/><Relationship Id="rId14" Type="http://schemas.openxmlformats.org/officeDocument/2006/relationships/image" Target="../media/image51.sv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42.svg"/></Relationships>
</file>

<file path=ppt/slides/_rels/slide9.xml.rels><?xml version="1.0" encoding="UTF-8" standalone="yes"?>
<Relationships xmlns="http://schemas.openxmlformats.org/package/2006/relationships"><Relationship Id="rId12"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7.xml"/><Relationship Id="rId11" Type="http://schemas.openxmlformats.org/officeDocument/2006/relationships/image" Target="../media/image5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135600" cy="10287000"/>
          </a:xfrm>
          <a:prstGeom prst="rect">
            <a:avLst/>
          </a:prstGeom>
        </p:spPr>
      </p:pic>
      <p:sp>
        <p:nvSpPr>
          <p:cNvPr id="3" name="TextBox 2"/>
          <p:cNvSpPr txBox="1"/>
          <p:nvPr/>
        </p:nvSpPr>
        <p:spPr>
          <a:xfrm>
            <a:off x="5638800" y="571500"/>
            <a:ext cx="8534400" cy="1077218"/>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ỦY BAN NHÂN DÂN HUYỆN AN LÃO</a:t>
            </a:r>
          </a:p>
          <a:p>
            <a:r>
              <a:rPr lang="en-US" sz="3200" b="1" u="sng" dirty="0" smtClean="0">
                <a:latin typeface="Times New Roman" panose="02020603050405020304" pitchFamily="18" charset="0"/>
                <a:cs typeface="Times New Roman" panose="02020603050405020304" pitchFamily="18" charset="0"/>
              </a:rPr>
              <a:t>TRƯỜNG TIỂU HỌC QUANG TRUNG</a:t>
            </a:r>
            <a:endParaRPr lang="en-US" sz="3200" b="1" u="sng" dirty="0">
              <a:latin typeface="Times New Roman" panose="02020603050405020304" pitchFamily="18" charset="0"/>
              <a:cs typeface="Times New Roman" panose="02020603050405020304" pitchFamily="18" charset="0"/>
            </a:endParaRPr>
          </a:p>
        </p:txBody>
      </p:sp>
      <p:sp>
        <p:nvSpPr>
          <p:cNvPr id="4" name="TextBox 3"/>
          <p:cNvSpPr txBox="1"/>
          <p:nvPr/>
        </p:nvSpPr>
        <p:spPr>
          <a:xfrm>
            <a:off x="7696200" y="2628900"/>
            <a:ext cx="10744200" cy="830997"/>
          </a:xfrm>
          <a:prstGeom prst="rect">
            <a:avLst/>
          </a:prstGeom>
          <a:noFill/>
        </p:spPr>
        <p:txBody>
          <a:bodyPr wrap="square" rtlCol="0">
            <a:spAutoFit/>
          </a:bodyPr>
          <a:lstStyle/>
          <a:p>
            <a:r>
              <a:rPr lang="en-US" sz="4800" dirty="0" smtClean="0">
                <a:latin typeface="Times New Roman" panose="02020603050405020304" pitchFamily="18" charset="0"/>
                <a:cs typeface="Times New Roman" panose="02020603050405020304" pitchFamily="18" charset="0"/>
              </a:rPr>
              <a:t>KHOA HỌC</a:t>
            </a:r>
            <a:endParaRPr lang="en-US" sz="48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953000" y="4411020"/>
            <a:ext cx="9525000" cy="646331"/>
          </a:xfrm>
          <a:prstGeom prst="rect">
            <a:avLst/>
          </a:prstGeom>
          <a:noFill/>
        </p:spPr>
        <p:txBody>
          <a:bodyPr wrap="square" rtlCol="0">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CHẾ ĐỘ ĂN UỐNG CÂN BẰNG ( </a:t>
            </a:r>
            <a:r>
              <a:rPr lang="en-US" sz="3600" b="1" smtClean="0">
                <a:solidFill>
                  <a:srgbClr val="FF0000"/>
                </a:solidFill>
                <a:latin typeface="Times New Roman" panose="02020603050405020304" pitchFamily="18" charset="0"/>
                <a:cs typeface="Times New Roman" panose="02020603050405020304" pitchFamily="18" charset="0"/>
              </a:rPr>
              <a:t>TIẾT </a:t>
            </a:r>
            <a:r>
              <a:rPr lang="en-US" sz="3600" b="1" smtClean="0">
                <a:solidFill>
                  <a:srgbClr val="FF0000"/>
                </a:solidFill>
                <a:latin typeface="Times New Roman" panose="02020603050405020304" pitchFamily="18" charset="0"/>
                <a:cs typeface="Times New Roman" panose="02020603050405020304" pitchFamily="18" charset="0"/>
              </a:rPr>
              <a:t>2)</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248400" y="8191500"/>
            <a:ext cx="7467600" cy="707886"/>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GV: </a:t>
            </a:r>
            <a:r>
              <a:rPr lang="en-US" sz="4000" b="1" dirty="0" err="1" smtClean="0">
                <a:latin typeface="Times New Roman" panose="02020603050405020304" pitchFamily="18" charset="0"/>
                <a:cs typeface="Times New Roman" panose="02020603050405020304" pitchFamily="18" charset="0"/>
              </a:rPr>
              <a:t>Nguyễn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Thị</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Phương</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8383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219200" y="3314700"/>
            <a:ext cx="16063641" cy="2529923"/>
          </a:xfrm>
          <a:prstGeom prst="rect">
            <a:avLst/>
          </a:prstGeom>
        </p:spPr>
        <p:txBody>
          <a:bodyPr wrap="square">
            <a:spAutoFit/>
          </a:bodyPr>
          <a:lstStyle/>
          <a:p>
            <a:pPr algn="just">
              <a:lnSpc>
                <a:spcPct val="120000"/>
              </a:lnSpc>
              <a:spcAft>
                <a:spcPts val="0"/>
              </a:spcAft>
            </a:pPr>
            <a:r>
              <a:rPr lang="nl-NL" sz="4400" dirty="0" smtClean="0">
                <a:solidFill>
                  <a:srgbClr val="FF0000"/>
                </a:solidFill>
                <a:latin typeface="Times New Roman" panose="02020603050405020304" pitchFamily="18" charset="0"/>
                <a:ea typeface="Times New Roman" panose="02020603050405020304" pitchFamily="18" charset="0"/>
              </a:rPr>
              <a:t> </a:t>
            </a:r>
            <a:r>
              <a:rPr lang="nl-NL" sz="4400" dirty="0">
                <a:solidFill>
                  <a:srgbClr val="FF0000"/>
                </a:solidFill>
                <a:latin typeface="Times New Roman" panose="02020603050405020304" pitchFamily="18" charset="0"/>
                <a:ea typeface="Times New Roman" panose="02020603050405020304" pitchFamily="18" charset="0"/>
              </a:rPr>
              <a:t>Các loại thực phẩm có chứa nhiều đường như bánh kẹo, sữa có đường, nước ngọt,... cần ăn ít, các thức ăn chứa nhiều muối như thức ăn nhanh, đồ hộp, đồ ăn vặt,... chứa nhiều muối cần ăn hạn chế.</a:t>
            </a:r>
            <a:endParaRPr lang="en-US" sz="4400" dirty="0">
              <a:solidFill>
                <a:srgbClr val="FF0000"/>
              </a:solidFill>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622" t="-35384" r="-10678"/>
            </a:stretch>
          </a:blipFill>
        </p:spPr>
      </p:sp>
      <p:sp>
        <p:nvSpPr>
          <p:cNvPr id="3" name="Freeform 3"/>
          <p:cNvSpPr/>
          <p:nvPr/>
        </p:nvSpPr>
        <p:spPr>
          <a:xfrm rot="4762842">
            <a:off x="-2888021" y="-43462"/>
            <a:ext cx="15997654" cy="12678141"/>
          </a:xfrm>
          <a:custGeom>
            <a:avLst/>
            <a:gdLst/>
            <a:ahLst/>
            <a:cxnLst/>
            <a:rect l="l" t="t" r="r" b="b"/>
            <a:pathLst>
              <a:path w="15997654" h="12678141">
                <a:moveTo>
                  <a:pt x="0" y="0"/>
                </a:moveTo>
                <a:lnTo>
                  <a:pt x="15997654" y="0"/>
                </a:lnTo>
                <a:lnTo>
                  <a:pt x="15997654" y="12678140"/>
                </a:lnTo>
                <a:lnTo>
                  <a:pt x="0" y="1267814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rot="4762842">
            <a:off x="-3649729" y="-43462"/>
            <a:ext cx="15997654" cy="12678141"/>
          </a:xfrm>
          <a:custGeom>
            <a:avLst/>
            <a:gdLst/>
            <a:ahLst/>
            <a:cxnLst/>
            <a:rect l="l" t="t" r="r" b="b"/>
            <a:pathLst>
              <a:path w="15997654" h="12678141">
                <a:moveTo>
                  <a:pt x="0" y="0"/>
                </a:moveTo>
                <a:lnTo>
                  <a:pt x="15997654" y="0"/>
                </a:lnTo>
                <a:lnTo>
                  <a:pt x="15997654" y="12678140"/>
                </a:lnTo>
                <a:lnTo>
                  <a:pt x="0" y="1267814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Freeform 5"/>
          <p:cNvSpPr/>
          <p:nvPr/>
        </p:nvSpPr>
        <p:spPr>
          <a:xfrm rot="4762842">
            <a:off x="-4225317" y="-43462"/>
            <a:ext cx="15997654" cy="12678141"/>
          </a:xfrm>
          <a:custGeom>
            <a:avLst/>
            <a:gdLst/>
            <a:ahLst/>
            <a:cxnLst/>
            <a:rect l="l" t="t" r="r" b="b"/>
            <a:pathLst>
              <a:path w="15997654" h="12678141">
                <a:moveTo>
                  <a:pt x="0" y="0"/>
                </a:moveTo>
                <a:lnTo>
                  <a:pt x="15997654" y="0"/>
                </a:lnTo>
                <a:lnTo>
                  <a:pt x="15997654" y="12678140"/>
                </a:lnTo>
                <a:lnTo>
                  <a:pt x="0" y="1267814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6" name="Freeform 6"/>
          <p:cNvSpPr/>
          <p:nvPr/>
        </p:nvSpPr>
        <p:spPr>
          <a:xfrm>
            <a:off x="2694933" y="5125312"/>
            <a:ext cx="3308329" cy="1612059"/>
          </a:xfrm>
          <a:custGeom>
            <a:avLst/>
            <a:gdLst/>
            <a:ahLst/>
            <a:cxnLst/>
            <a:rect l="l" t="t" r="r" b="b"/>
            <a:pathLst>
              <a:path w="3308329" h="1612059">
                <a:moveTo>
                  <a:pt x="0" y="0"/>
                </a:moveTo>
                <a:lnTo>
                  <a:pt x="3308330" y="0"/>
                </a:lnTo>
                <a:lnTo>
                  <a:pt x="3308330" y="1612059"/>
                </a:lnTo>
                <a:lnTo>
                  <a:pt x="0" y="1612059"/>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7" name="Freeform 7"/>
          <p:cNvSpPr/>
          <p:nvPr/>
        </p:nvSpPr>
        <p:spPr>
          <a:xfrm rot="5400000">
            <a:off x="-302041" y="7158348"/>
            <a:ext cx="3342323" cy="3683923"/>
          </a:xfrm>
          <a:custGeom>
            <a:avLst/>
            <a:gdLst/>
            <a:ahLst/>
            <a:cxnLst/>
            <a:rect l="l" t="t" r="r" b="b"/>
            <a:pathLst>
              <a:path w="3342323" h="3683923">
                <a:moveTo>
                  <a:pt x="0" y="0"/>
                </a:moveTo>
                <a:lnTo>
                  <a:pt x="3342322" y="0"/>
                </a:lnTo>
                <a:lnTo>
                  <a:pt x="3342322" y="3683923"/>
                </a:lnTo>
                <a:lnTo>
                  <a:pt x="0" y="3683923"/>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8" name="TextBox 8"/>
          <p:cNvSpPr txBox="1"/>
          <p:nvPr/>
        </p:nvSpPr>
        <p:spPr>
          <a:xfrm>
            <a:off x="-340917" y="1637189"/>
            <a:ext cx="8516944" cy="8222444"/>
          </a:xfrm>
          <a:prstGeom prst="rect">
            <a:avLst/>
          </a:prstGeom>
        </p:spPr>
        <p:txBody>
          <a:bodyPr lIns="0" tIns="0" rIns="0" bIns="0" rtlCol="0" anchor="t">
            <a:spAutoFit/>
          </a:bodyPr>
          <a:lstStyle/>
          <a:p>
            <a:pPr algn="ctr">
              <a:lnSpc>
                <a:spcPct val="114000"/>
              </a:lnSpc>
            </a:pPr>
            <a:r>
              <a:rPr lang="vi-VN" sz="23800" dirty="0" smtClean="0">
                <a:solidFill>
                  <a:srgbClr val="B47076"/>
                </a:solidFill>
                <a:latin typeface="Josefin Sans Bold"/>
              </a:rPr>
              <a:t>TẠM BIỆT!</a:t>
            </a:r>
            <a:endParaRPr lang="en-US" sz="23800" dirty="0">
              <a:solidFill>
                <a:srgbClr val="B47076"/>
              </a:solidFill>
              <a:latin typeface="Josefin Sans Bold"/>
            </a:endParaRPr>
          </a:p>
        </p:txBody>
      </p:sp>
      <p:pic>
        <p:nvPicPr>
          <p:cNvPr id="10" name="Picture 8">
            <a:extLst>
              <a:ext uri="{FF2B5EF4-FFF2-40B4-BE49-F238E27FC236}">
                <a16:creationId xmlns:a16="http://schemas.microsoft.com/office/drawing/2014/main" xmlns="" id="{4F297C58-C76D-B02E-ADAE-0517DE78F4E7}"/>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62965038" y="-39788346"/>
            <a:ext cx="3279371" cy="5576627"/>
          </a:xfrm>
          <a:prstGeom prst="rect">
            <a:avLst/>
          </a:prstGeom>
        </p:spPr>
      </p:pic>
      <p:pic>
        <p:nvPicPr>
          <p:cNvPr id="11" name="Picture 9">
            <a:extLst>
              <a:ext uri="{FF2B5EF4-FFF2-40B4-BE49-F238E27FC236}">
                <a16:creationId xmlns:a16="http://schemas.microsoft.com/office/drawing/2014/main" xmlns="" id="{3E147DBD-229B-7D2A-854D-2AF9F2E6C716}"/>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73737763" y="-39788347"/>
            <a:ext cx="3279371" cy="5576627"/>
          </a:xfrm>
          <a:prstGeom prst="rect">
            <a:avLst/>
          </a:prstGeom>
        </p:spPr>
      </p:pic>
      <p:pic>
        <p:nvPicPr>
          <p:cNvPr id="12" name="Picture 10">
            <a:extLst>
              <a:ext uri="{FF2B5EF4-FFF2-40B4-BE49-F238E27FC236}">
                <a16:creationId xmlns:a16="http://schemas.microsoft.com/office/drawing/2014/main" xmlns="" id="{DF216027-65F7-28E8-02A3-5C7C6E650EC2}"/>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61294676" y="43764955"/>
            <a:ext cx="3279371" cy="5576627"/>
          </a:xfrm>
          <a:prstGeom prst="rect">
            <a:avLst/>
          </a:prstGeom>
        </p:spPr>
      </p:pic>
      <p:pic>
        <p:nvPicPr>
          <p:cNvPr id="13" name="Picture 11">
            <a:extLst>
              <a:ext uri="{FF2B5EF4-FFF2-40B4-BE49-F238E27FC236}">
                <a16:creationId xmlns:a16="http://schemas.microsoft.com/office/drawing/2014/main" xmlns="" id="{90809B06-6489-0F4A-43DA-50E3774DF4E8}"/>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77074009" y="43764953"/>
            <a:ext cx="3279371" cy="5576627"/>
          </a:xfrm>
          <a:prstGeom prst="rect">
            <a:avLst/>
          </a:prstGeom>
        </p:spPr>
      </p:pic>
      <p:pic>
        <p:nvPicPr>
          <p:cNvPr id="15" name="Picture 9">
            <a:extLst>
              <a:ext uri="{FF2B5EF4-FFF2-40B4-BE49-F238E27FC236}">
                <a16:creationId xmlns:a16="http://schemas.microsoft.com/office/drawing/2014/main" xmlns="" id="{31DB9113-AA75-8E6E-EAB1-16E39E7075C3}"/>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62965038" y="-39788346"/>
            <a:ext cx="3279371" cy="5576627"/>
          </a:xfrm>
          <a:prstGeom prst="rect">
            <a:avLst/>
          </a:prstGeom>
        </p:spPr>
      </p:pic>
      <p:pic>
        <p:nvPicPr>
          <p:cNvPr id="16" name="Picture 10">
            <a:extLst>
              <a:ext uri="{FF2B5EF4-FFF2-40B4-BE49-F238E27FC236}">
                <a16:creationId xmlns:a16="http://schemas.microsoft.com/office/drawing/2014/main" xmlns="" id="{5F51E58F-B1F0-EF52-E775-A30A5CB19BDB}"/>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73737763" y="-39788347"/>
            <a:ext cx="3279371" cy="5576627"/>
          </a:xfrm>
          <a:prstGeom prst="rect">
            <a:avLst/>
          </a:prstGeom>
        </p:spPr>
      </p:pic>
      <p:sp>
        <p:nvSpPr>
          <p:cNvPr id="17" name="Title 1">
            <a:extLst>
              <a:ext uri="{FF2B5EF4-FFF2-40B4-BE49-F238E27FC236}">
                <a16:creationId xmlns:a16="http://schemas.microsoft.com/office/drawing/2014/main" xmlns="" id="{DB5ADE0C-DDB4-E58D-7DC2-9C6EDBFD59FB}"/>
              </a:ext>
            </a:extLst>
          </p:cNvPr>
          <p:cNvSpPr txBox="1">
            <a:spLocks/>
          </p:cNvSpPr>
          <p:nvPr/>
        </p:nvSpPr>
        <p:spPr>
          <a:xfrm>
            <a:off x="16189472" y="300038"/>
            <a:ext cx="2310009" cy="487388"/>
          </a:xfrm>
          <a:prstGeom prst="rect">
            <a:avLst/>
          </a:prstGeom>
        </p:spPr>
        <p:txBody>
          <a:bodyPr vert="horz" lIns="137160" tIns="68580" rIns="137160" bIns="6858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371600" rtl="0" eaLnBrk="1" fontAlgn="auto" latinLnBrk="0" hangingPunct="1">
              <a:lnSpc>
                <a:spcPct val="90000"/>
              </a:lnSpc>
              <a:spcBef>
                <a:spcPct val="0"/>
              </a:spcBef>
              <a:spcAft>
                <a:spcPts val="0"/>
              </a:spcAft>
              <a:buClrTx/>
              <a:buSzTx/>
              <a:buFontTx/>
              <a:buNone/>
              <a:tabLst/>
              <a:defRPr/>
            </a:pPr>
            <a:r>
              <a:rPr kumimoji="0" lang="en-US" sz="3000" b="0" i="0" u="none" strike="noStrike" kern="1200" cap="none" spc="0" normalizeH="0" baseline="0" noProof="0" dirty="0" err="1">
                <a:ln>
                  <a:noFill/>
                </a:ln>
                <a:solidFill>
                  <a:srgbClr val="F06F63"/>
                </a:solidFill>
                <a:effectLst/>
                <a:uLnTx/>
                <a:uFillTx/>
                <a:latin typeface="#9Slide07 HoneyCream" pitchFamily="2" charset="0"/>
                <a:ea typeface="+mj-ea"/>
                <a:cs typeface="+mj-cs"/>
              </a:rPr>
              <a:t>Măng</a:t>
            </a:r>
            <a:r>
              <a:rPr kumimoji="0" lang="en-US" sz="3000" b="0" i="0" u="none" strike="noStrike" kern="1200" cap="none" spc="0" normalizeH="0" baseline="0" noProof="0" dirty="0">
                <a:ln>
                  <a:noFill/>
                </a:ln>
                <a:solidFill>
                  <a:srgbClr val="F06F63"/>
                </a:solidFill>
                <a:effectLst/>
                <a:uLnTx/>
                <a:uFillTx/>
                <a:latin typeface="#9Slide07 HoneyCream" pitchFamily="2" charset="0"/>
                <a:ea typeface="+mj-ea"/>
                <a:cs typeface="+mj-cs"/>
              </a:rPr>
              <a:t> Non</a:t>
            </a:r>
          </a:p>
        </p:txBody>
      </p:sp>
      <p:pic>
        <p:nvPicPr>
          <p:cNvPr id="18" name="Picture 10">
            <a:extLst>
              <a:ext uri="{FF2B5EF4-FFF2-40B4-BE49-F238E27FC236}">
                <a16:creationId xmlns:a16="http://schemas.microsoft.com/office/drawing/2014/main" xmlns="" id="{3A65DE77-7859-CDAB-1C84-18E1D336A61B}"/>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61294676" y="43764955"/>
            <a:ext cx="3279371" cy="5576627"/>
          </a:xfrm>
          <a:prstGeom prst="rect">
            <a:avLst/>
          </a:prstGeom>
        </p:spPr>
      </p:pic>
      <p:pic>
        <p:nvPicPr>
          <p:cNvPr id="19" name="Picture 11">
            <a:extLst>
              <a:ext uri="{FF2B5EF4-FFF2-40B4-BE49-F238E27FC236}">
                <a16:creationId xmlns:a16="http://schemas.microsoft.com/office/drawing/2014/main" xmlns="" id="{7445228E-79EF-6D38-0D39-F3DACD0463FE}"/>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77074009" y="43764953"/>
            <a:ext cx="3279371" cy="5576627"/>
          </a:xfrm>
          <a:prstGeom prst="rect">
            <a:avLst/>
          </a:prstGeom>
        </p:spPr>
      </p:pic>
      <p:sp>
        <p:nvSpPr>
          <p:cNvPr id="22" name="Title 1">
            <a:extLst>
              <a:ext uri="{FF2B5EF4-FFF2-40B4-BE49-F238E27FC236}">
                <a16:creationId xmlns:a16="http://schemas.microsoft.com/office/drawing/2014/main" xmlns="" id="{159158E0-7EC6-F8BE-EFBA-C997B7D61D50}"/>
              </a:ext>
            </a:extLst>
          </p:cNvPr>
          <p:cNvSpPr txBox="1">
            <a:spLocks/>
          </p:cNvSpPr>
          <p:nvPr/>
        </p:nvSpPr>
        <p:spPr>
          <a:xfrm>
            <a:off x="-240605" y="9573394"/>
            <a:ext cx="2310009" cy="487388"/>
          </a:xfrm>
          <a:prstGeom prst="rect">
            <a:avLst/>
          </a:prstGeom>
        </p:spPr>
        <p:txBody>
          <a:bodyPr vert="horz" lIns="137160" tIns="68580" rIns="137160" bIns="6858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371600" rtl="0" eaLnBrk="1" fontAlgn="auto" latinLnBrk="0" hangingPunct="1">
              <a:lnSpc>
                <a:spcPct val="90000"/>
              </a:lnSpc>
              <a:spcBef>
                <a:spcPct val="0"/>
              </a:spcBef>
              <a:spcAft>
                <a:spcPts val="0"/>
              </a:spcAft>
              <a:buClrTx/>
              <a:buSzTx/>
              <a:buFontTx/>
              <a:buNone/>
              <a:tabLst/>
              <a:defRPr/>
            </a:pPr>
            <a:r>
              <a:rPr kumimoji="0" lang="en-US" sz="3000" b="0" i="0" u="none" strike="noStrike" kern="1200" cap="none" spc="0" normalizeH="0" baseline="0" noProof="0" dirty="0" err="1">
                <a:ln>
                  <a:noFill/>
                </a:ln>
                <a:solidFill>
                  <a:srgbClr val="8C9EFF"/>
                </a:solidFill>
                <a:effectLst/>
                <a:uLnTx/>
                <a:uFillTx/>
                <a:latin typeface="#9Slide07 HoneyCream" pitchFamily="2" charset="0"/>
                <a:ea typeface="+mj-ea"/>
                <a:cs typeface="+mj-cs"/>
              </a:rPr>
              <a:t>Măng</a:t>
            </a:r>
            <a:r>
              <a:rPr kumimoji="0" lang="en-US" sz="3000" b="0" i="0" u="none" strike="noStrike" kern="1200" cap="none" spc="0" normalizeH="0" baseline="0" noProof="0" dirty="0">
                <a:ln>
                  <a:noFill/>
                </a:ln>
                <a:solidFill>
                  <a:srgbClr val="8C9EFF"/>
                </a:solidFill>
                <a:effectLst/>
                <a:uLnTx/>
                <a:uFillTx/>
                <a:latin typeface="#9Slide07 HoneyCream" pitchFamily="2" charset="0"/>
                <a:ea typeface="+mj-ea"/>
                <a:cs typeface="+mj-cs"/>
              </a:rPr>
              <a:t> Non</a:t>
            </a:r>
          </a:p>
        </p:txBody>
      </p:sp>
    </p:spTree>
    <p:extLst>
      <p:ext uri="{BB962C8B-B14F-4D97-AF65-F5344CB8AC3E}">
        <p14:creationId xmlns:p14="http://schemas.microsoft.com/office/powerpoint/2010/main" val="180671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6"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80">
                                          <p:stCondLst>
                                            <p:cond delay="0"/>
                                          </p:stCondLst>
                                        </p:cTn>
                                        <p:tgtEl>
                                          <p:spTgt spid="7"/>
                                        </p:tgtEl>
                                      </p:cBhvr>
                                    </p:animEffect>
                                    <p:anim calcmode="lin" valueType="num">
                                      <p:cBhvr>
                                        <p:cTn id="2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3" dur="26">
                                          <p:stCondLst>
                                            <p:cond delay="650"/>
                                          </p:stCondLst>
                                        </p:cTn>
                                        <p:tgtEl>
                                          <p:spTgt spid="7"/>
                                        </p:tgtEl>
                                      </p:cBhvr>
                                      <p:to x="100000" y="60000"/>
                                    </p:animScale>
                                    <p:animScale>
                                      <p:cBhvr>
                                        <p:cTn id="34" dur="166" decel="50000">
                                          <p:stCondLst>
                                            <p:cond delay="676"/>
                                          </p:stCondLst>
                                        </p:cTn>
                                        <p:tgtEl>
                                          <p:spTgt spid="7"/>
                                        </p:tgtEl>
                                      </p:cBhvr>
                                      <p:to x="100000" y="100000"/>
                                    </p:animScale>
                                    <p:animScale>
                                      <p:cBhvr>
                                        <p:cTn id="35" dur="26">
                                          <p:stCondLst>
                                            <p:cond delay="1312"/>
                                          </p:stCondLst>
                                        </p:cTn>
                                        <p:tgtEl>
                                          <p:spTgt spid="7"/>
                                        </p:tgtEl>
                                      </p:cBhvr>
                                      <p:to x="100000" y="80000"/>
                                    </p:animScale>
                                    <p:animScale>
                                      <p:cBhvr>
                                        <p:cTn id="36" dur="166" decel="50000">
                                          <p:stCondLst>
                                            <p:cond delay="1338"/>
                                          </p:stCondLst>
                                        </p:cTn>
                                        <p:tgtEl>
                                          <p:spTgt spid="7"/>
                                        </p:tgtEl>
                                      </p:cBhvr>
                                      <p:to x="100000" y="100000"/>
                                    </p:animScale>
                                    <p:animScale>
                                      <p:cBhvr>
                                        <p:cTn id="37" dur="26">
                                          <p:stCondLst>
                                            <p:cond delay="1642"/>
                                          </p:stCondLst>
                                        </p:cTn>
                                        <p:tgtEl>
                                          <p:spTgt spid="7"/>
                                        </p:tgtEl>
                                      </p:cBhvr>
                                      <p:to x="100000" y="90000"/>
                                    </p:animScale>
                                    <p:animScale>
                                      <p:cBhvr>
                                        <p:cTn id="38" dur="166" decel="50000">
                                          <p:stCondLst>
                                            <p:cond delay="1668"/>
                                          </p:stCondLst>
                                        </p:cTn>
                                        <p:tgtEl>
                                          <p:spTgt spid="7"/>
                                        </p:tgtEl>
                                      </p:cBhvr>
                                      <p:to x="100000" y="100000"/>
                                    </p:animScale>
                                    <p:animScale>
                                      <p:cBhvr>
                                        <p:cTn id="39" dur="26">
                                          <p:stCondLst>
                                            <p:cond delay="1808"/>
                                          </p:stCondLst>
                                        </p:cTn>
                                        <p:tgtEl>
                                          <p:spTgt spid="7"/>
                                        </p:tgtEl>
                                      </p:cBhvr>
                                      <p:to x="100000" y="95000"/>
                                    </p:animScale>
                                    <p:animScale>
                                      <p:cBhvr>
                                        <p:cTn id="40" dur="166" decel="50000">
                                          <p:stCondLst>
                                            <p:cond delay="1834"/>
                                          </p:stCondLst>
                                        </p:cTn>
                                        <p:tgtEl>
                                          <p:spTgt spid="7"/>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80">
                                          <p:stCondLst>
                                            <p:cond delay="0"/>
                                          </p:stCondLst>
                                        </p:cTn>
                                        <p:tgtEl>
                                          <p:spTgt spid="8"/>
                                        </p:tgtEl>
                                      </p:cBhvr>
                                    </p:animEffect>
                                    <p:anim calcmode="lin" valueType="num">
                                      <p:cBhvr>
                                        <p:cTn id="4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1" dur="26">
                                          <p:stCondLst>
                                            <p:cond delay="650"/>
                                          </p:stCondLst>
                                        </p:cTn>
                                        <p:tgtEl>
                                          <p:spTgt spid="8"/>
                                        </p:tgtEl>
                                      </p:cBhvr>
                                      <p:to x="100000" y="60000"/>
                                    </p:animScale>
                                    <p:animScale>
                                      <p:cBhvr>
                                        <p:cTn id="52" dur="166" decel="50000">
                                          <p:stCondLst>
                                            <p:cond delay="676"/>
                                          </p:stCondLst>
                                        </p:cTn>
                                        <p:tgtEl>
                                          <p:spTgt spid="8"/>
                                        </p:tgtEl>
                                      </p:cBhvr>
                                      <p:to x="100000" y="100000"/>
                                    </p:animScale>
                                    <p:animScale>
                                      <p:cBhvr>
                                        <p:cTn id="53" dur="26">
                                          <p:stCondLst>
                                            <p:cond delay="1312"/>
                                          </p:stCondLst>
                                        </p:cTn>
                                        <p:tgtEl>
                                          <p:spTgt spid="8"/>
                                        </p:tgtEl>
                                      </p:cBhvr>
                                      <p:to x="100000" y="80000"/>
                                    </p:animScale>
                                    <p:animScale>
                                      <p:cBhvr>
                                        <p:cTn id="54" dur="166" decel="50000">
                                          <p:stCondLst>
                                            <p:cond delay="1338"/>
                                          </p:stCondLst>
                                        </p:cTn>
                                        <p:tgtEl>
                                          <p:spTgt spid="8"/>
                                        </p:tgtEl>
                                      </p:cBhvr>
                                      <p:to x="100000" y="100000"/>
                                    </p:animScale>
                                    <p:animScale>
                                      <p:cBhvr>
                                        <p:cTn id="55" dur="26">
                                          <p:stCondLst>
                                            <p:cond delay="1642"/>
                                          </p:stCondLst>
                                        </p:cTn>
                                        <p:tgtEl>
                                          <p:spTgt spid="8"/>
                                        </p:tgtEl>
                                      </p:cBhvr>
                                      <p:to x="100000" y="90000"/>
                                    </p:animScale>
                                    <p:animScale>
                                      <p:cBhvr>
                                        <p:cTn id="56" dur="166" decel="50000">
                                          <p:stCondLst>
                                            <p:cond delay="1668"/>
                                          </p:stCondLst>
                                        </p:cTn>
                                        <p:tgtEl>
                                          <p:spTgt spid="8"/>
                                        </p:tgtEl>
                                      </p:cBhvr>
                                      <p:to x="100000" y="100000"/>
                                    </p:animScale>
                                    <p:animScale>
                                      <p:cBhvr>
                                        <p:cTn id="57" dur="26">
                                          <p:stCondLst>
                                            <p:cond delay="1808"/>
                                          </p:stCondLst>
                                        </p:cTn>
                                        <p:tgtEl>
                                          <p:spTgt spid="8"/>
                                        </p:tgtEl>
                                      </p:cBhvr>
                                      <p:to x="100000" y="95000"/>
                                    </p:animScale>
                                    <p:animScale>
                                      <p:cBhvr>
                                        <p:cTn id="5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0"/>
            <a:ext cx="18059400" cy="3460691"/>
          </a:xfrm>
          <a:prstGeom prst="rect">
            <a:avLst/>
          </a:prstGeom>
        </p:spPr>
        <p:txBody>
          <a:bodyPr wrap="square">
            <a:spAutoFit/>
          </a:bodyPr>
          <a:lstStyle/>
          <a:p>
            <a:pPr algn="ctr">
              <a:lnSpc>
                <a:spcPct val="114000"/>
              </a:lnSpc>
            </a:pPr>
            <a:r>
              <a:rPr lang="en-US" sz="9600" dirty="0" smtClean="0">
                <a:solidFill>
                  <a:srgbClr val="B47076"/>
                </a:solidFill>
                <a:latin typeface="#9Slide03 Cabin Bold" panose="00000800000000000000" pitchFamily="2" charset="0"/>
                <a:ea typeface="Cambria" panose="02040503050406030204" pitchFamily="18" charset="0"/>
              </a:rPr>
              <a:t>HĐ1: </a:t>
            </a:r>
            <a:r>
              <a:rPr lang="vi-VN" sz="9600" dirty="0" smtClean="0">
                <a:solidFill>
                  <a:srgbClr val="B47076"/>
                </a:solidFill>
                <a:latin typeface="#9Slide03 Cabin Bold" panose="00000800000000000000" pitchFamily="2" charset="0"/>
                <a:ea typeface="Cambria" panose="02040503050406030204" pitchFamily="18" charset="0"/>
              </a:rPr>
              <a:t>Ăn </a:t>
            </a:r>
            <a:r>
              <a:rPr lang="vi-VN" sz="9600" dirty="0">
                <a:solidFill>
                  <a:srgbClr val="B47076"/>
                </a:solidFill>
                <a:latin typeface="#9Slide03 Cabin Bold" panose="00000800000000000000" pitchFamily="2" charset="0"/>
                <a:ea typeface="Cambria" panose="02040503050406030204" pitchFamily="18" charset="0"/>
              </a:rPr>
              <a:t>uống cân bằng </a:t>
            </a:r>
            <a:endParaRPr lang="en-US" sz="9600" dirty="0" smtClean="0">
              <a:solidFill>
                <a:srgbClr val="B47076"/>
              </a:solidFill>
              <a:latin typeface="#9Slide03 Cabin Bold" panose="00000800000000000000" pitchFamily="2" charset="0"/>
              <a:ea typeface="Cambria" panose="02040503050406030204" pitchFamily="18" charset="0"/>
            </a:endParaRPr>
          </a:p>
          <a:p>
            <a:pPr algn="ctr">
              <a:lnSpc>
                <a:spcPct val="114000"/>
              </a:lnSpc>
            </a:pPr>
            <a:r>
              <a:rPr lang="vi-VN" sz="9600" dirty="0" smtClean="0">
                <a:solidFill>
                  <a:srgbClr val="B47076"/>
                </a:solidFill>
                <a:latin typeface="#9Slide03 Cabin Bold" panose="00000800000000000000" pitchFamily="2" charset="0"/>
                <a:ea typeface="Cambria" panose="02040503050406030204" pitchFamily="18" charset="0"/>
              </a:rPr>
              <a:t>lành </a:t>
            </a:r>
            <a:r>
              <a:rPr lang="vi-VN" sz="9600" dirty="0">
                <a:solidFill>
                  <a:srgbClr val="B47076"/>
                </a:solidFill>
                <a:latin typeface="#9Slide03 Cabin Bold" panose="00000800000000000000" pitchFamily="2" charset="0"/>
                <a:ea typeface="Cambria" panose="02040503050406030204" pitchFamily="18" charset="0"/>
              </a:rPr>
              <a:t>mạnh</a:t>
            </a:r>
            <a:endParaRPr lang="en-US" sz="9600" dirty="0">
              <a:solidFill>
                <a:srgbClr val="B47076"/>
              </a:solidFill>
              <a:latin typeface="#9Slide03 Cabin Bold" panose="00000800000000000000" pitchFamily="2" charset="0"/>
              <a:ea typeface="Cambria" panose="02040503050406030204" pitchFamily="18" charset="0"/>
            </a:endParaRPr>
          </a:p>
        </p:txBody>
      </p:sp>
    </p:spTree>
    <p:extLst>
      <p:ext uri="{BB962C8B-B14F-4D97-AF65-F5344CB8AC3E}">
        <p14:creationId xmlns:p14="http://schemas.microsoft.com/office/powerpoint/2010/main" val="3900983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346581"/>
            <a:ext cx="17297400" cy="3626827"/>
          </a:xfrm>
          <a:prstGeom prst="rect">
            <a:avLst/>
          </a:prstGeom>
        </p:spPr>
        <p:txBody>
          <a:bodyPr wrap="square">
            <a:spAutoFit/>
          </a:bodyPr>
          <a:lstStyle/>
          <a:p>
            <a:pPr lvl="0" algn="just">
              <a:lnSpc>
                <a:spcPts val="3919"/>
              </a:lnSpc>
            </a:pPr>
            <a:r>
              <a:rPr lang="vi-VN" sz="4800" dirty="0">
                <a:solidFill>
                  <a:srgbClr val="FF0000"/>
                </a:solidFill>
                <a:latin typeface="+mj-lt"/>
              </a:rPr>
              <a:t>Chế độ ăn uống cân bằng cần phối hợp nhiều loại thực phẩm thuộc các nhóm khác nhau với lượng thích hợp để đảm bảo nhu cầu về năng lượng và chất dinh dưỡng cần thiết cho cơ thể; hạn chế thức ăn chế biến sẵn, thức ăn nhiều dầu mỡ, muối và đồ ngọt. Để xây dựng chế độ ăn uống cân bằng, lành mạnh, người ta thường dựa vào Tháp dinh dưỡng. Tháp dinh dưỡng minh họa lượng thực phẩm ở các nhóm khác nhau phù hợp với từng độ tuổi.</a:t>
            </a:r>
            <a:endParaRPr lang="en-US" sz="4800" dirty="0">
              <a:solidFill>
                <a:srgbClr val="FF0000"/>
              </a:solidFill>
              <a:latin typeface="+mj-lt"/>
            </a:endParaRPr>
          </a:p>
        </p:txBody>
      </p:sp>
    </p:spTree>
    <p:extLst>
      <p:ext uri="{BB962C8B-B14F-4D97-AF65-F5344CB8AC3E}">
        <p14:creationId xmlns:p14="http://schemas.microsoft.com/office/powerpoint/2010/main" val="8723221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5"/>
          <p:cNvSpPr txBox="1"/>
          <p:nvPr/>
        </p:nvSpPr>
        <p:spPr>
          <a:xfrm>
            <a:off x="452027" y="800100"/>
            <a:ext cx="8132431" cy="6175024"/>
          </a:xfrm>
          <a:prstGeom prst="rect">
            <a:avLst/>
          </a:prstGeom>
        </p:spPr>
        <p:txBody>
          <a:bodyPr wrap="square" lIns="0" tIns="0" rIns="0" bIns="0" rtlCol="0" anchor="t">
            <a:spAutoFit/>
          </a:bodyPr>
          <a:lstStyle/>
          <a:p>
            <a:pPr algn="just">
              <a:lnSpc>
                <a:spcPct val="114000"/>
              </a:lnSpc>
            </a:pPr>
            <a:r>
              <a:rPr lang="vi-VN" sz="4400" dirty="0" smtClean="0">
                <a:latin typeface="Cambria" panose="02040503050406030204" pitchFamily="18" charset="0"/>
                <a:ea typeface="Cambria" panose="02040503050406030204" pitchFamily="18" charset="0"/>
              </a:rPr>
              <a:t>Quan sát các tầng của tháp dinh dưỡng và nhận xét:</a:t>
            </a:r>
          </a:p>
          <a:p>
            <a:pPr marL="457200" indent="-457200" algn="just">
              <a:lnSpc>
                <a:spcPct val="114000"/>
              </a:lnSpc>
              <a:buFontTx/>
              <a:buChar char="-"/>
            </a:pPr>
            <a:r>
              <a:rPr lang="vi-VN" sz="4400" dirty="0" smtClean="0">
                <a:latin typeface="Cambria" panose="02040503050406030204" pitchFamily="18" charset="0"/>
                <a:ea typeface="Cambria" panose="02040503050406030204" pitchFamily="18" charset="0"/>
              </a:rPr>
              <a:t>Mỗi tầng tháp dinh dưỡng chứa những thực phẩm nào?</a:t>
            </a:r>
          </a:p>
          <a:p>
            <a:pPr algn="just">
              <a:lnSpc>
                <a:spcPct val="114000"/>
              </a:lnSpc>
            </a:pPr>
            <a:r>
              <a:rPr lang="vi-VN" sz="4400" dirty="0" smtClean="0">
                <a:latin typeface="Cambria" panose="02040503050406030204" pitchFamily="18" charset="0"/>
                <a:ea typeface="Cambria" panose="02040503050406030204" pitchFamily="18" charset="0"/>
              </a:rPr>
              <a:t>-  Những thực phẩm đó thuộc nhóm nào?</a:t>
            </a:r>
          </a:p>
          <a:p>
            <a:pPr algn="just">
              <a:lnSpc>
                <a:spcPct val="114000"/>
              </a:lnSpc>
            </a:pPr>
            <a:r>
              <a:rPr lang="vi-VN" sz="4400" dirty="0" smtClean="0">
                <a:latin typeface="Cambria" panose="02040503050406030204" pitchFamily="18" charset="0"/>
                <a:ea typeface="Cambria" panose="02040503050406030204" pitchFamily="18" charset="0"/>
              </a:rPr>
              <a:t>- Mức độ cần sử dụng thực phẩm trong mỗi tầng như thế nào?</a:t>
            </a:r>
            <a:endParaRPr lang="en-US" sz="4400" dirty="0">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rotWithShape="1">
          <a:blip r:embed="rId2"/>
          <a:srcRect l="13750" t="13704" r="37500" b="7037"/>
          <a:stretch/>
        </p:blipFill>
        <p:spPr>
          <a:xfrm>
            <a:off x="9372600" y="647700"/>
            <a:ext cx="8915400" cy="899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402488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730" y="253398"/>
            <a:ext cx="17909070" cy="699102"/>
          </a:xfrm>
          <a:prstGeom prst="rect">
            <a:avLst/>
          </a:prstGeom>
        </p:spPr>
        <p:txBody>
          <a:bodyPr wrap="none">
            <a:spAutoFit/>
          </a:bodyPr>
          <a:lstStyle/>
          <a:p>
            <a:pPr algn="just">
              <a:lnSpc>
                <a:spcPct val="120000"/>
              </a:lnSpc>
              <a:spcAft>
                <a:spcPts val="0"/>
              </a:spcAft>
            </a:pPr>
            <a:r>
              <a:rPr lang="nl-NL" sz="3600" b="1" dirty="0">
                <a:latin typeface="Times New Roman" panose="02020603050405020304" pitchFamily="18" charset="0"/>
                <a:ea typeface="Times New Roman" panose="02020603050405020304" pitchFamily="18" charset="0"/>
              </a:rPr>
              <a:t>Tháp dinh dưỡng gồm: muối, đường, chất béo, đạm, các loại quả, rau xanh và lương thực.</a:t>
            </a:r>
            <a:endParaRPr lang="en-US" sz="3600" b="1" dirty="0">
              <a:latin typeface="Times New Roman" panose="02020603050405020304" pitchFamily="18" charset="0"/>
              <a:ea typeface="Calibri" panose="020F0502020204030204" pitchFamily="34" charset="0"/>
            </a:endParaRPr>
          </a:p>
        </p:txBody>
      </p:sp>
      <p:sp>
        <p:nvSpPr>
          <p:cNvPr id="3" name="Rectangle 2"/>
          <p:cNvSpPr/>
          <p:nvPr/>
        </p:nvSpPr>
        <p:spPr>
          <a:xfrm>
            <a:off x="609600" y="1320198"/>
            <a:ext cx="16484267" cy="5950090"/>
          </a:xfrm>
          <a:prstGeom prst="rect">
            <a:avLst/>
          </a:prstGeom>
        </p:spPr>
        <p:txBody>
          <a:bodyPr wrap="square">
            <a:spAutoFit/>
          </a:bodyPr>
          <a:lstStyle/>
          <a:p>
            <a:pPr algn="just">
              <a:lnSpc>
                <a:spcPct val="120000"/>
              </a:lnSpc>
              <a:spcAft>
                <a:spcPts val="0"/>
              </a:spcAft>
            </a:pPr>
            <a:r>
              <a:rPr lang="nl-NL" sz="3200" spc="-30" dirty="0" smtClean="0">
                <a:latin typeface="Times New Roman" panose="02020603050405020304" pitchFamily="18" charset="0"/>
                <a:ea typeface="Times New Roman" panose="02020603050405020304" pitchFamily="18" charset="0"/>
              </a:rPr>
              <a:t>+ </a:t>
            </a:r>
            <a:r>
              <a:rPr lang="en-US" sz="3200" b="1" spc="-30" dirty="0" err="1" smtClean="0">
                <a:solidFill>
                  <a:srgbClr val="333333"/>
                </a:solidFill>
                <a:latin typeface="Times New Roman" panose="02020603050405020304" pitchFamily="18" charset="0"/>
                <a:ea typeface="Calibri" panose="020F0502020204030204" pitchFamily="34" charset="0"/>
              </a:rPr>
              <a:t>Nhóm</a:t>
            </a:r>
            <a:r>
              <a:rPr lang="en-US" sz="3200" b="1" spc="-30" dirty="0" smtClean="0">
                <a:solidFill>
                  <a:srgbClr val="333333"/>
                </a:solidFill>
                <a:latin typeface="Times New Roman" panose="02020603050405020304" pitchFamily="18" charset="0"/>
                <a:ea typeface="Calibri" panose="020F0502020204030204" pitchFamily="34" charset="0"/>
              </a:rPr>
              <a:t> </a:t>
            </a:r>
            <a:r>
              <a:rPr lang="en-US" sz="3200" b="1" spc="-30" dirty="0" err="1" smtClean="0">
                <a:solidFill>
                  <a:srgbClr val="333333"/>
                </a:solidFill>
                <a:latin typeface="Times New Roman" panose="02020603050405020304" pitchFamily="18" charset="0"/>
                <a:ea typeface="Calibri" panose="020F0502020204030204" pitchFamily="34" charset="0"/>
              </a:rPr>
              <a:t>lương</a:t>
            </a:r>
            <a:r>
              <a:rPr lang="en-US" sz="3200" b="1" spc="-30" dirty="0" smtClean="0">
                <a:solidFill>
                  <a:srgbClr val="333333"/>
                </a:solidFill>
                <a:latin typeface="Times New Roman" panose="02020603050405020304" pitchFamily="18" charset="0"/>
                <a:ea typeface="Calibri" panose="020F0502020204030204" pitchFamily="34" charset="0"/>
              </a:rPr>
              <a:t> </a:t>
            </a:r>
            <a:r>
              <a:rPr lang="en-US" sz="3200" b="1" spc="-30" dirty="0" err="1" smtClean="0">
                <a:solidFill>
                  <a:srgbClr val="333333"/>
                </a:solidFill>
                <a:latin typeface="Times New Roman" panose="02020603050405020304" pitchFamily="18" charset="0"/>
                <a:ea typeface="Calibri" panose="020F0502020204030204" pitchFamily="34" charset="0"/>
              </a:rPr>
              <a:t>thực</a:t>
            </a:r>
            <a:r>
              <a:rPr lang="en-US" sz="3200" b="1" spc="-30" dirty="0" smtClean="0">
                <a:solidFill>
                  <a:srgbClr val="333333"/>
                </a:solidFill>
                <a:latin typeface="Times New Roman" panose="02020603050405020304" pitchFamily="18" charset="0"/>
                <a:ea typeface="Calibri" panose="020F0502020204030204" pitchFamily="34" charset="0"/>
              </a:rPr>
              <a:t>:</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bánh</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mì</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gạo</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khoai</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tây</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khoai</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lang</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mì</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bắp</a:t>
            </a:r>
            <a:r>
              <a:rPr lang="en-US" sz="3200" spc="-30" dirty="0" smtClean="0">
                <a:solidFill>
                  <a:srgbClr val="333333"/>
                </a:solidFill>
                <a:latin typeface="Times New Roman" panose="02020603050405020304" pitchFamily="18" charset="0"/>
                <a:ea typeface="Calibri" panose="020F0502020204030204" pitchFamily="34" charset="0"/>
              </a:rPr>
              <a:t>,…</a:t>
            </a:r>
            <a:r>
              <a:rPr lang="en-US" sz="3200" spc="-30" dirty="0" err="1" smtClean="0">
                <a:solidFill>
                  <a:srgbClr val="333333"/>
                </a:solidFill>
                <a:latin typeface="Times New Roman" panose="02020603050405020304" pitchFamily="18" charset="0"/>
                <a:ea typeface="Calibri" panose="020F0502020204030204" pitchFamily="34" charset="0"/>
              </a:rPr>
              <a:t>Nhóm</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thực</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phẩm</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này</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nên</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ăn</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đủ</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từ</a:t>
            </a:r>
            <a:r>
              <a:rPr lang="en-US" sz="3200" spc="-30" dirty="0" smtClean="0">
                <a:solidFill>
                  <a:srgbClr val="333333"/>
                </a:solidFill>
                <a:latin typeface="Times New Roman" panose="02020603050405020304" pitchFamily="18" charset="0"/>
                <a:ea typeface="Calibri" panose="020F0502020204030204" pitchFamily="34" charset="0"/>
              </a:rPr>
              <a:t> 150-250g/ </a:t>
            </a:r>
            <a:r>
              <a:rPr lang="en-US" sz="3200" spc="-30" dirty="0" err="1" smtClean="0">
                <a:solidFill>
                  <a:srgbClr val="333333"/>
                </a:solidFill>
                <a:latin typeface="Times New Roman" panose="02020603050405020304" pitchFamily="18" charset="0"/>
                <a:ea typeface="Calibri" panose="020F0502020204030204" pitchFamily="34" charset="0"/>
              </a:rPr>
              <a:t>ngày</a:t>
            </a:r>
            <a:endParaRPr lang="en-US" sz="3200" dirty="0" smtClean="0">
              <a:latin typeface="Times New Roman" panose="02020603050405020304" pitchFamily="18" charset="0"/>
              <a:ea typeface="Calibri" panose="020F0502020204030204" pitchFamily="34" charset="0"/>
            </a:endParaRPr>
          </a:p>
          <a:p>
            <a:pPr algn="just">
              <a:lnSpc>
                <a:spcPct val="120000"/>
              </a:lnSpc>
              <a:spcAft>
                <a:spcPts val="0"/>
              </a:spcAft>
            </a:pPr>
            <a:r>
              <a:rPr lang="en-US" sz="3200" spc="-30" dirty="0" smtClean="0">
                <a:solidFill>
                  <a:srgbClr val="333333"/>
                </a:solidFill>
                <a:latin typeface="Times New Roman" panose="02020603050405020304" pitchFamily="18" charset="0"/>
                <a:ea typeface="Calibri" panose="020F0502020204030204" pitchFamily="34" charset="0"/>
              </a:rPr>
              <a:t>+</a:t>
            </a:r>
            <a:r>
              <a:rPr lang="en-US" sz="3200" b="1" spc="-30" dirty="0" err="1" smtClean="0">
                <a:solidFill>
                  <a:srgbClr val="333333"/>
                </a:solidFill>
                <a:latin typeface="Times New Roman" panose="02020603050405020304" pitchFamily="18" charset="0"/>
                <a:ea typeface="Calibri" panose="020F0502020204030204" pitchFamily="34" charset="0"/>
              </a:rPr>
              <a:t>Nhóm</a:t>
            </a:r>
            <a:r>
              <a:rPr lang="en-US" sz="3200" b="1" spc="-30" dirty="0" smtClean="0">
                <a:solidFill>
                  <a:srgbClr val="333333"/>
                </a:solidFill>
                <a:latin typeface="Times New Roman" panose="02020603050405020304" pitchFamily="18" charset="0"/>
                <a:ea typeface="Calibri" panose="020F0502020204030204" pitchFamily="34" charset="0"/>
              </a:rPr>
              <a:t> </a:t>
            </a:r>
            <a:r>
              <a:rPr lang="en-US" sz="3200" b="1" spc="-30" dirty="0" err="1" smtClean="0">
                <a:solidFill>
                  <a:srgbClr val="333333"/>
                </a:solidFill>
                <a:latin typeface="Times New Roman" panose="02020603050405020304" pitchFamily="18" charset="0"/>
                <a:ea typeface="Calibri" panose="020F0502020204030204" pitchFamily="34" charset="0"/>
              </a:rPr>
              <a:t>rau</a:t>
            </a:r>
            <a:r>
              <a:rPr lang="en-US" sz="3200" b="1" spc="-30" dirty="0" smtClean="0">
                <a:solidFill>
                  <a:srgbClr val="333333"/>
                </a:solidFill>
                <a:latin typeface="Times New Roman" panose="02020603050405020304" pitchFamily="18" charset="0"/>
                <a:ea typeface="Calibri" panose="020F0502020204030204" pitchFamily="34" charset="0"/>
              </a:rPr>
              <a:t> </a:t>
            </a:r>
            <a:r>
              <a:rPr lang="en-US" sz="3200" b="1" spc="-30" dirty="0" err="1" smtClean="0">
                <a:solidFill>
                  <a:srgbClr val="333333"/>
                </a:solidFill>
                <a:latin typeface="Times New Roman" panose="02020603050405020304" pitchFamily="18" charset="0"/>
                <a:ea typeface="Calibri" panose="020F0502020204030204" pitchFamily="34" charset="0"/>
              </a:rPr>
              <a:t>củ</a:t>
            </a:r>
            <a:r>
              <a:rPr lang="en-US" sz="3200" b="1" spc="-30" dirty="0" smtClean="0">
                <a:solidFill>
                  <a:srgbClr val="333333"/>
                </a:solidFill>
                <a:latin typeface="Times New Roman" panose="02020603050405020304" pitchFamily="18" charset="0"/>
                <a:ea typeface="Calibri" panose="020F0502020204030204" pitchFamily="34" charset="0"/>
              </a:rPr>
              <a:t> </a:t>
            </a:r>
            <a:r>
              <a:rPr lang="en-US" sz="3200" b="1" spc="-30" dirty="0" err="1" smtClean="0">
                <a:solidFill>
                  <a:srgbClr val="333333"/>
                </a:solidFill>
                <a:latin typeface="Times New Roman" panose="02020603050405020304" pitchFamily="18" charset="0"/>
                <a:ea typeface="Calibri" panose="020F0502020204030204" pitchFamily="34" charset="0"/>
              </a:rPr>
              <a:t>quả</a:t>
            </a:r>
            <a:r>
              <a:rPr lang="en-US" sz="3200" b="1" spc="-30" dirty="0" smtClean="0">
                <a:solidFill>
                  <a:srgbClr val="333333"/>
                </a:solidFill>
                <a:latin typeface="Times New Roman" panose="02020603050405020304" pitchFamily="18" charset="0"/>
                <a:ea typeface="Calibri" panose="020F0502020204030204" pitchFamily="34" charset="0"/>
              </a:rPr>
              <a:t>:</a:t>
            </a:r>
            <a:r>
              <a:rPr lang="en-US" sz="3200" spc="-30" dirty="0" smtClean="0">
                <a:solidFill>
                  <a:srgbClr val="333333"/>
                </a:solidFill>
                <a:latin typeface="Times New Roman" panose="02020603050405020304" pitchFamily="18" charset="0"/>
                <a:ea typeface="Calibri" panose="020F0502020204030204" pitchFamily="34" charset="0"/>
              </a:rPr>
              <a:t> 150-250g </a:t>
            </a:r>
            <a:r>
              <a:rPr lang="en-US" sz="3200" spc="-30" dirty="0" err="1" smtClean="0">
                <a:solidFill>
                  <a:srgbClr val="333333"/>
                </a:solidFill>
                <a:latin typeface="Times New Roman" panose="02020603050405020304" pitchFamily="18" charset="0"/>
                <a:ea typeface="Calibri" panose="020F0502020204030204" pitchFamily="34" charset="0"/>
              </a:rPr>
              <a:t>gồm</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các</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loại</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rau</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bắp</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cải</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xúp</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lơ</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các</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loại</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củ</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quả</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chuối</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nggo</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khoai</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cà</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chua</a:t>
            </a:r>
            <a:r>
              <a:rPr lang="en-US" sz="3200" spc="-30" dirty="0" smtClean="0">
                <a:solidFill>
                  <a:srgbClr val="333333"/>
                </a:solidFill>
                <a:latin typeface="Times New Roman" panose="02020603050405020304" pitchFamily="18" charset="0"/>
                <a:ea typeface="Calibri" panose="020F0502020204030204" pitchFamily="34" charset="0"/>
              </a:rPr>
              <a:t>,..</a:t>
            </a:r>
            <a:endParaRPr lang="en-US" sz="3200" dirty="0" smtClean="0">
              <a:latin typeface="Times New Roman" panose="02020603050405020304" pitchFamily="18" charset="0"/>
              <a:ea typeface="Calibri" panose="020F0502020204030204" pitchFamily="34" charset="0"/>
            </a:endParaRPr>
          </a:p>
          <a:p>
            <a:pPr algn="just">
              <a:lnSpc>
                <a:spcPct val="120000"/>
              </a:lnSpc>
              <a:spcAft>
                <a:spcPts val="0"/>
              </a:spcAft>
            </a:pPr>
            <a:r>
              <a:rPr lang="en-US" sz="3200" b="1" spc="-30" dirty="0" smtClean="0">
                <a:solidFill>
                  <a:srgbClr val="424C5F"/>
                </a:solidFill>
                <a:latin typeface="Times New Roman" panose="02020603050405020304" pitchFamily="18" charset="0"/>
                <a:ea typeface="Times New Roman" panose="02020603050405020304" pitchFamily="18" charset="0"/>
              </a:rPr>
              <a:t> +</a:t>
            </a:r>
            <a:r>
              <a:rPr lang="en-US" sz="3200" b="1" spc="-30" dirty="0" err="1" smtClean="0">
                <a:solidFill>
                  <a:srgbClr val="424C5F"/>
                </a:solidFill>
                <a:latin typeface="Times New Roman" panose="02020603050405020304" pitchFamily="18" charset="0"/>
                <a:ea typeface="Times New Roman" panose="02020603050405020304" pitchFamily="18" charset="0"/>
              </a:rPr>
              <a:t>Sữa</a:t>
            </a:r>
            <a:r>
              <a:rPr lang="en-US" sz="3200" b="1" spc="-30" dirty="0" smtClean="0">
                <a:solidFill>
                  <a:srgbClr val="424C5F"/>
                </a:solidFill>
                <a:latin typeface="Times New Roman" panose="02020603050405020304" pitchFamily="18" charset="0"/>
                <a:ea typeface="Times New Roman" panose="02020603050405020304" pitchFamily="18" charset="0"/>
              </a:rPr>
              <a:t> </a:t>
            </a:r>
            <a:r>
              <a:rPr lang="en-US" sz="3200" b="1" spc="-30" dirty="0" err="1" smtClean="0">
                <a:solidFill>
                  <a:srgbClr val="424C5F"/>
                </a:solidFill>
                <a:latin typeface="Times New Roman" panose="02020603050405020304" pitchFamily="18" charset="0"/>
                <a:ea typeface="Times New Roman" panose="02020603050405020304" pitchFamily="18" charset="0"/>
              </a:rPr>
              <a:t>và</a:t>
            </a:r>
            <a:r>
              <a:rPr lang="en-US" sz="3200" b="1" spc="-30" dirty="0" smtClean="0">
                <a:solidFill>
                  <a:srgbClr val="424C5F"/>
                </a:solidFill>
                <a:latin typeface="Times New Roman" panose="02020603050405020304" pitchFamily="18" charset="0"/>
                <a:ea typeface="Times New Roman" panose="02020603050405020304" pitchFamily="18" charset="0"/>
              </a:rPr>
              <a:t> </a:t>
            </a:r>
            <a:r>
              <a:rPr lang="en-US" sz="3200" b="1" spc="-30" dirty="0" err="1" smtClean="0">
                <a:solidFill>
                  <a:srgbClr val="424C5F"/>
                </a:solidFill>
                <a:latin typeface="Times New Roman" panose="02020603050405020304" pitchFamily="18" charset="0"/>
                <a:ea typeface="Times New Roman" panose="02020603050405020304" pitchFamily="18" charset="0"/>
              </a:rPr>
              <a:t>các</a:t>
            </a:r>
            <a:r>
              <a:rPr lang="en-US" sz="3200" b="1" spc="-30" dirty="0" smtClean="0">
                <a:solidFill>
                  <a:srgbClr val="424C5F"/>
                </a:solidFill>
                <a:latin typeface="Times New Roman" panose="02020603050405020304" pitchFamily="18" charset="0"/>
                <a:ea typeface="Times New Roman" panose="02020603050405020304" pitchFamily="18" charset="0"/>
              </a:rPr>
              <a:t> </a:t>
            </a:r>
            <a:r>
              <a:rPr lang="en-US" sz="3200" b="1" spc="-30" dirty="0" err="1" smtClean="0">
                <a:solidFill>
                  <a:srgbClr val="424C5F"/>
                </a:solidFill>
                <a:latin typeface="Times New Roman" panose="02020603050405020304" pitchFamily="18" charset="0"/>
                <a:ea typeface="Times New Roman" panose="02020603050405020304" pitchFamily="18" charset="0"/>
              </a:rPr>
              <a:t>sản</a:t>
            </a:r>
            <a:r>
              <a:rPr lang="en-US" sz="3200" b="1" spc="-30" dirty="0" smtClean="0">
                <a:solidFill>
                  <a:srgbClr val="424C5F"/>
                </a:solidFill>
                <a:latin typeface="Times New Roman" panose="02020603050405020304" pitchFamily="18" charset="0"/>
                <a:ea typeface="Times New Roman" panose="02020603050405020304" pitchFamily="18" charset="0"/>
              </a:rPr>
              <a:t> </a:t>
            </a:r>
            <a:r>
              <a:rPr lang="en-US" sz="3200" b="1" spc="-30" dirty="0" err="1" smtClean="0">
                <a:solidFill>
                  <a:srgbClr val="424C5F"/>
                </a:solidFill>
                <a:latin typeface="Times New Roman" panose="02020603050405020304" pitchFamily="18" charset="0"/>
                <a:ea typeface="Times New Roman" panose="02020603050405020304" pitchFamily="18" charset="0"/>
              </a:rPr>
              <a:t>phẩm</a:t>
            </a:r>
            <a:r>
              <a:rPr lang="en-US" sz="3200" b="1" spc="-30" dirty="0" smtClean="0">
                <a:solidFill>
                  <a:srgbClr val="424C5F"/>
                </a:solidFill>
                <a:latin typeface="Times New Roman" panose="02020603050405020304" pitchFamily="18" charset="0"/>
                <a:ea typeface="Times New Roman" panose="02020603050405020304" pitchFamily="18" charset="0"/>
              </a:rPr>
              <a:t> </a:t>
            </a:r>
            <a:r>
              <a:rPr lang="en-US" sz="3200" b="1" spc="-30" dirty="0" err="1" smtClean="0">
                <a:solidFill>
                  <a:srgbClr val="424C5F"/>
                </a:solidFill>
                <a:latin typeface="Times New Roman" panose="02020603050405020304" pitchFamily="18" charset="0"/>
                <a:ea typeface="Times New Roman" panose="02020603050405020304" pitchFamily="18" charset="0"/>
              </a:rPr>
              <a:t>từ</a:t>
            </a:r>
            <a:r>
              <a:rPr lang="en-US" sz="3200" b="1" spc="-30" dirty="0" smtClean="0">
                <a:solidFill>
                  <a:srgbClr val="424C5F"/>
                </a:solidFill>
                <a:latin typeface="Times New Roman" panose="02020603050405020304" pitchFamily="18" charset="0"/>
                <a:ea typeface="Times New Roman" panose="02020603050405020304" pitchFamily="18" charset="0"/>
              </a:rPr>
              <a:t> </a:t>
            </a:r>
            <a:r>
              <a:rPr lang="en-US" sz="3200" b="1" spc="-30" dirty="0" err="1" smtClean="0">
                <a:solidFill>
                  <a:srgbClr val="424C5F"/>
                </a:solidFill>
                <a:latin typeface="Times New Roman" panose="02020603050405020304" pitchFamily="18" charset="0"/>
                <a:ea typeface="Times New Roman" panose="02020603050405020304" pitchFamily="18" charset="0"/>
              </a:rPr>
              <a:t>sữa</a:t>
            </a:r>
            <a:r>
              <a:rPr lang="en-US" sz="3200" b="1" spc="-30" dirty="0" smtClean="0">
                <a:solidFill>
                  <a:srgbClr val="424C5F"/>
                </a:solidFill>
                <a:latin typeface="Times New Roman" panose="02020603050405020304" pitchFamily="18" charset="0"/>
                <a:ea typeface="Times New Roman" panose="02020603050405020304" pitchFamily="18" charset="0"/>
              </a:rPr>
              <a:t>: </a:t>
            </a:r>
            <a:r>
              <a:rPr lang="en-US" sz="3200" spc="-30" dirty="0" err="1" smtClean="0">
                <a:solidFill>
                  <a:srgbClr val="333333"/>
                </a:solidFill>
                <a:latin typeface="Times New Roman" panose="02020603050405020304" pitchFamily="18" charset="0"/>
                <a:ea typeface="Calibri" panose="020F0502020204030204" pitchFamily="34" charset="0"/>
              </a:rPr>
              <a:t>từ</a:t>
            </a:r>
            <a:r>
              <a:rPr lang="en-US" sz="3200" spc="-30" dirty="0" smtClean="0">
                <a:solidFill>
                  <a:srgbClr val="333333"/>
                </a:solidFill>
                <a:latin typeface="Times New Roman" panose="02020603050405020304" pitchFamily="18" charset="0"/>
                <a:ea typeface="Calibri" panose="020F0502020204030204" pitchFamily="34" charset="0"/>
              </a:rPr>
              <a:t> 400 -600ml / </a:t>
            </a:r>
            <a:r>
              <a:rPr lang="en-US" sz="3200" spc="-30" dirty="0" err="1" smtClean="0">
                <a:solidFill>
                  <a:srgbClr val="333333"/>
                </a:solidFill>
                <a:latin typeface="Times New Roman" panose="02020603050405020304" pitchFamily="18" charset="0"/>
                <a:ea typeface="Calibri" panose="020F0502020204030204" pitchFamily="34" charset="0"/>
              </a:rPr>
              <a:t>ngày</a:t>
            </a:r>
            <a:endParaRPr lang="en-US" sz="3200" dirty="0" smtClean="0">
              <a:latin typeface="Times New Roman" panose="02020603050405020304" pitchFamily="18" charset="0"/>
              <a:ea typeface="Calibri" panose="020F0502020204030204" pitchFamily="34" charset="0"/>
            </a:endParaRPr>
          </a:p>
          <a:p>
            <a:pPr algn="just">
              <a:lnSpc>
                <a:spcPct val="120000"/>
              </a:lnSpc>
              <a:spcAft>
                <a:spcPts val="0"/>
              </a:spcAft>
            </a:pPr>
            <a:r>
              <a:rPr lang="en-US" sz="3200" spc="-30" dirty="0" smtClean="0">
                <a:solidFill>
                  <a:srgbClr val="333333"/>
                </a:solidFill>
                <a:latin typeface="Times New Roman" panose="02020603050405020304" pitchFamily="18" charset="0"/>
                <a:ea typeface="Calibri" panose="020F0502020204030204" pitchFamily="34" charset="0"/>
              </a:rPr>
              <a:t>+</a:t>
            </a:r>
            <a:r>
              <a:rPr lang="en-US" sz="3200" b="1" spc="-30" dirty="0" err="1" smtClean="0">
                <a:solidFill>
                  <a:srgbClr val="333333"/>
                </a:solidFill>
                <a:latin typeface="Times New Roman" panose="02020603050405020304" pitchFamily="18" charset="0"/>
                <a:ea typeface="Calibri" panose="020F0502020204030204" pitchFamily="34" charset="0"/>
              </a:rPr>
              <a:t>Nhóm</a:t>
            </a:r>
            <a:r>
              <a:rPr lang="en-US" sz="3200" b="1" spc="-30" dirty="0" smtClean="0">
                <a:solidFill>
                  <a:srgbClr val="333333"/>
                </a:solidFill>
                <a:latin typeface="Times New Roman" panose="02020603050405020304" pitchFamily="18" charset="0"/>
                <a:ea typeface="Calibri" panose="020F0502020204030204" pitchFamily="34" charset="0"/>
              </a:rPr>
              <a:t> </a:t>
            </a:r>
            <a:r>
              <a:rPr lang="en-US" sz="3200" b="1" spc="-30" dirty="0" err="1" smtClean="0">
                <a:solidFill>
                  <a:srgbClr val="333333"/>
                </a:solidFill>
                <a:latin typeface="Times New Roman" panose="02020603050405020304" pitchFamily="18" charset="0"/>
                <a:ea typeface="Calibri" panose="020F0502020204030204" pitchFamily="34" charset="0"/>
              </a:rPr>
              <a:t>thực</a:t>
            </a:r>
            <a:r>
              <a:rPr lang="en-US" sz="3200" b="1" spc="-30" dirty="0" smtClean="0">
                <a:solidFill>
                  <a:srgbClr val="333333"/>
                </a:solidFill>
                <a:latin typeface="Times New Roman" panose="02020603050405020304" pitchFamily="18" charset="0"/>
                <a:ea typeface="Calibri" panose="020F0502020204030204" pitchFamily="34" charset="0"/>
              </a:rPr>
              <a:t> </a:t>
            </a:r>
            <a:r>
              <a:rPr lang="en-US" sz="3200" b="1" spc="-30" dirty="0" err="1" smtClean="0">
                <a:solidFill>
                  <a:srgbClr val="333333"/>
                </a:solidFill>
                <a:latin typeface="Times New Roman" panose="02020603050405020304" pitchFamily="18" charset="0"/>
                <a:ea typeface="Calibri" panose="020F0502020204030204" pitchFamily="34" charset="0"/>
              </a:rPr>
              <a:t>phẩm</a:t>
            </a:r>
            <a:r>
              <a:rPr lang="en-US" sz="3200" b="1" spc="-30" dirty="0" smtClean="0">
                <a:solidFill>
                  <a:srgbClr val="333333"/>
                </a:solidFill>
                <a:latin typeface="Times New Roman" panose="02020603050405020304" pitchFamily="18" charset="0"/>
                <a:ea typeface="Calibri" panose="020F0502020204030204" pitchFamily="34" charset="0"/>
              </a:rPr>
              <a:t> </a:t>
            </a:r>
            <a:r>
              <a:rPr lang="en-US" sz="3200" b="1" spc="-30" dirty="0" err="1" smtClean="0">
                <a:solidFill>
                  <a:srgbClr val="333333"/>
                </a:solidFill>
                <a:latin typeface="Times New Roman" panose="02020603050405020304" pitchFamily="18" charset="0"/>
                <a:ea typeface="Calibri" panose="020F0502020204030204" pitchFamily="34" charset="0"/>
              </a:rPr>
              <a:t>bổ</a:t>
            </a:r>
            <a:r>
              <a:rPr lang="en-US" sz="3200" b="1" spc="-30" dirty="0" smtClean="0">
                <a:solidFill>
                  <a:srgbClr val="333333"/>
                </a:solidFill>
                <a:latin typeface="Times New Roman" panose="02020603050405020304" pitchFamily="18" charset="0"/>
                <a:ea typeface="Calibri" panose="020F0502020204030204" pitchFamily="34" charset="0"/>
              </a:rPr>
              <a:t> sung </a:t>
            </a:r>
            <a:r>
              <a:rPr lang="en-US" sz="3200" b="1" spc="-30" dirty="0" err="1" smtClean="0">
                <a:solidFill>
                  <a:srgbClr val="333333"/>
                </a:solidFill>
                <a:latin typeface="Times New Roman" panose="02020603050405020304" pitchFamily="18" charset="0"/>
                <a:ea typeface="Calibri" panose="020F0502020204030204" pitchFamily="34" charset="0"/>
              </a:rPr>
              <a:t>đạm</a:t>
            </a:r>
            <a:r>
              <a:rPr lang="en-US" sz="3200" b="1" spc="-30" dirty="0" smtClean="0">
                <a:solidFill>
                  <a:srgbClr val="333333"/>
                </a:solidFill>
                <a:latin typeface="Times New Roman" panose="02020603050405020304" pitchFamily="18" charset="0"/>
                <a:ea typeface="Calibri" panose="020F0502020204030204" pitchFamily="34" charset="0"/>
              </a:rPr>
              <a:t>:</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gồm</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sữa</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sữa</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chua</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phô</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mai</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thịt</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nạc</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gia</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cầm</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cá</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trứng</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hạt</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và</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nhóm</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họ</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đậu</a:t>
            </a:r>
            <a:r>
              <a:rPr lang="en-US" sz="3200" spc="-30" dirty="0" smtClean="0">
                <a:solidFill>
                  <a:srgbClr val="333333"/>
                </a:solidFill>
                <a:latin typeface="Times New Roman" panose="02020603050405020304" pitchFamily="18" charset="0"/>
                <a:ea typeface="Calibri" panose="020F0502020204030204" pitchFamily="34" charset="0"/>
              </a:rPr>
              <a:t> 25g/ </a:t>
            </a:r>
            <a:r>
              <a:rPr lang="en-US" sz="3200" spc="-30" dirty="0" err="1" smtClean="0">
                <a:solidFill>
                  <a:srgbClr val="333333"/>
                </a:solidFill>
                <a:latin typeface="Times New Roman" panose="02020603050405020304" pitchFamily="18" charset="0"/>
                <a:ea typeface="Calibri" panose="020F0502020204030204" pitchFamily="34" charset="0"/>
              </a:rPr>
              <a:t>ngà</a:t>
            </a:r>
            <a:endParaRPr lang="en-US" sz="3200" dirty="0" smtClean="0">
              <a:latin typeface="Times New Roman" panose="02020603050405020304" pitchFamily="18" charset="0"/>
              <a:ea typeface="Calibri" panose="020F0502020204030204" pitchFamily="34" charset="0"/>
            </a:endParaRPr>
          </a:p>
          <a:p>
            <a:pPr algn="just">
              <a:lnSpc>
                <a:spcPct val="120000"/>
              </a:lnSpc>
              <a:spcAft>
                <a:spcPts val="0"/>
              </a:spcAft>
            </a:pPr>
            <a:r>
              <a:rPr lang="en-US" sz="3200" spc="-30" dirty="0" smtClean="0">
                <a:solidFill>
                  <a:srgbClr val="333333"/>
                </a:solidFill>
                <a:latin typeface="Times New Roman" panose="02020603050405020304" pitchFamily="18" charset="0"/>
                <a:ea typeface="Calibri" panose="020F0502020204030204" pitchFamily="34" charset="0"/>
              </a:rPr>
              <a:t>+ </a:t>
            </a:r>
            <a:r>
              <a:rPr lang="en-US" sz="3200" b="1" spc="-30" dirty="0" err="1" smtClean="0">
                <a:solidFill>
                  <a:srgbClr val="333333"/>
                </a:solidFill>
                <a:latin typeface="Times New Roman" panose="02020603050405020304" pitchFamily="18" charset="0"/>
                <a:ea typeface="Calibri" panose="020F0502020204030204" pitchFamily="34" charset="0"/>
              </a:rPr>
              <a:t>Nhóm</a:t>
            </a:r>
            <a:r>
              <a:rPr lang="en-US" sz="3200" b="1" spc="-30" dirty="0" smtClean="0">
                <a:solidFill>
                  <a:srgbClr val="333333"/>
                </a:solidFill>
                <a:latin typeface="Times New Roman" panose="02020603050405020304" pitchFamily="18" charset="0"/>
                <a:ea typeface="Calibri" panose="020F0502020204030204" pitchFamily="34" charset="0"/>
              </a:rPr>
              <a:t> </a:t>
            </a:r>
            <a:r>
              <a:rPr lang="en-US" sz="3200" b="1" spc="-30" dirty="0" err="1" smtClean="0">
                <a:solidFill>
                  <a:srgbClr val="333333"/>
                </a:solidFill>
                <a:latin typeface="Times New Roman" panose="02020603050405020304" pitchFamily="18" charset="0"/>
                <a:ea typeface="Calibri" panose="020F0502020204030204" pitchFamily="34" charset="0"/>
              </a:rPr>
              <a:t>dầu</a:t>
            </a:r>
            <a:r>
              <a:rPr lang="en-US" sz="3200" b="1" spc="-30" dirty="0" smtClean="0">
                <a:solidFill>
                  <a:srgbClr val="333333"/>
                </a:solidFill>
                <a:latin typeface="Times New Roman" panose="02020603050405020304" pitchFamily="18" charset="0"/>
                <a:ea typeface="Calibri" panose="020F0502020204030204" pitchFamily="34" charset="0"/>
              </a:rPr>
              <a:t>, </a:t>
            </a:r>
            <a:r>
              <a:rPr lang="en-US" sz="3200" b="1" spc="-30" dirty="0" err="1" smtClean="0">
                <a:solidFill>
                  <a:srgbClr val="333333"/>
                </a:solidFill>
                <a:latin typeface="Times New Roman" panose="02020603050405020304" pitchFamily="18" charset="0"/>
                <a:ea typeface="Calibri" panose="020F0502020204030204" pitchFamily="34" charset="0"/>
              </a:rPr>
              <a:t>mỡ</a:t>
            </a:r>
            <a:r>
              <a:rPr lang="en-US" sz="3200" b="1" spc="-30" dirty="0" smtClean="0">
                <a:solidFill>
                  <a:srgbClr val="333333"/>
                </a:solidFill>
                <a:latin typeface="Times New Roman" panose="02020603050405020304" pitchFamily="18" charset="0"/>
                <a:ea typeface="Calibri" panose="020F0502020204030204" pitchFamily="34" charset="0"/>
              </a:rPr>
              <a:t>:</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gồm</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các</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chất</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béo</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mỗi</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ngày</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dưới</a:t>
            </a:r>
            <a:r>
              <a:rPr lang="en-US" sz="3200" spc="-30" dirty="0" smtClean="0">
                <a:solidFill>
                  <a:srgbClr val="333333"/>
                </a:solidFill>
                <a:latin typeface="Times New Roman" panose="02020603050405020304" pitchFamily="18" charset="0"/>
                <a:ea typeface="Calibri" panose="020F0502020204030204" pitchFamily="34" charset="0"/>
              </a:rPr>
              <a:t> 15g </a:t>
            </a:r>
            <a:endParaRPr lang="en-US" sz="3200" dirty="0" smtClean="0">
              <a:latin typeface="Times New Roman" panose="02020603050405020304" pitchFamily="18" charset="0"/>
              <a:ea typeface="Calibri" panose="020F0502020204030204" pitchFamily="34" charset="0"/>
            </a:endParaRPr>
          </a:p>
          <a:p>
            <a:pPr algn="just">
              <a:lnSpc>
                <a:spcPct val="120000"/>
              </a:lnSpc>
              <a:spcAft>
                <a:spcPts val="0"/>
              </a:spcAft>
            </a:pPr>
            <a:r>
              <a:rPr lang="en-US" sz="3200" b="1" spc="-30" dirty="0" smtClean="0">
                <a:solidFill>
                  <a:srgbClr val="333333"/>
                </a:solidFill>
                <a:latin typeface="Times New Roman" panose="02020603050405020304" pitchFamily="18" charset="0"/>
                <a:ea typeface="Calibri" panose="020F0502020204030204" pitchFamily="34" charset="0"/>
              </a:rPr>
              <a:t>+</a:t>
            </a:r>
            <a:r>
              <a:rPr lang="en-US" sz="3200" b="1" spc="-30" dirty="0" err="1" smtClean="0">
                <a:solidFill>
                  <a:srgbClr val="333333"/>
                </a:solidFill>
                <a:latin typeface="Times New Roman" panose="02020603050405020304" pitchFamily="18" charset="0"/>
                <a:ea typeface="Calibri" panose="020F0502020204030204" pitchFamily="34" charset="0"/>
              </a:rPr>
              <a:t>Nhóm</a:t>
            </a:r>
            <a:r>
              <a:rPr lang="en-US" sz="3200" b="1" spc="-30" dirty="0" smtClean="0">
                <a:solidFill>
                  <a:srgbClr val="333333"/>
                </a:solidFill>
                <a:latin typeface="Times New Roman" panose="02020603050405020304" pitchFamily="18" charset="0"/>
                <a:ea typeface="Calibri" panose="020F0502020204030204" pitchFamily="34" charset="0"/>
              </a:rPr>
              <a:t> </a:t>
            </a:r>
            <a:r>
              <a:rPr lang="en-US" sz="3200" b="1" spc="-30" dirty="0" err="1" smtClean="0">
                <a:solidFill>
                  <a:srgbClr val="333333"/>
                </a:solidFill>
                <a:latin typeface="Times New Roman" panose="02020603050405020304" pitchFamily="18" charset="0"/>
                <a:ea typeface="Calibri" panose="020F0502020204030204" pitchFamily="34" charset="0"/>
              </a:rPr>
              <a:t>đường</a:t>
            </a:r>
            <a:r>
              <a:rPr lang="en-US" sz="3200" b="1" spc="-30" dirty="0" smtClean="0">
                <a:solidFill>
                  <a:srgbClr val="333333"/>
                </a:solidFill>
                <a:latin typeface="Times New Roman" panose="02020603050405020304" pitchFamily="18" charset="0"/>
                <a:ea typeface="Calibri" panose="020F0502020204030204" pitchFamily="34" charset="0"/>
              </a:rPr>
              <a:t>, </a:t>
            </a:r>
            <a:r>
              <a:rPr lang="en-US" sz="3200" b="1" spc="-30" dirty="0" err="1" smtClean="0">
                <a:solidFill>
                  <a:srgbClr val="333333"/>
                </a:solidFill>
                <a:latin typeface="Times New Roman" panose="02020603050405020304" pitchFamily="18" charset="0"/>
                <a:ea typeface="Calibri" panose="020F0502020204030204" pitchFamily="34" charset="0"/>
              </a:rPr>
              <a:t>muối</a:t>
            </a:r>
            <a:r>
              <a:rPr lang="en-US" sz="3200" b="1" spc="-30" dirty="0" smtClean="0">
                <a:solidFill>
                  <a:srgbClr val="333333"/>
                </a:solidFill>
                <a:latin typeface="Times New Roman" panose="02020603050405020304" pitchFamily="18" charset="0"/>
                <a:ea typeface="Calibri" panose="020F0502020204030204" pitchFamily="34" charset="0"/>
              </a:rPr>
              <a:t>:</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cần</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hạn</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chế</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trong</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khẩu</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phần</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ăn</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hàng</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ngày</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Đường</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dưới</a:t>
            </a:r>
            <a:r>
              <a:rPr lang="en-US" sz="3200" spc="-30" dirty="0" smtClean="0">
                <a:solidFill>
                  <a:srgbClr val="333333"/>
                </a:solidFill>
                <a:latin typeface="Times New Roman" panose="02020603050405020304" pitchFamily="18" charset="0"/>
                <a:ea typeface="Calibri" panose="020F0502020204030204" pitchFamily="34" charset="0"/>
              </a:rPr>
              <a:t> 15g/ </a:t>
            </a:r>
            <a:r>
              <a:rPr lang="en-US" sz="3200" spc="-30" dirty="0" err="1" smtClean="0">
                <a:solidFill>
                  <a:srgbClr val="333333"/>
                </a:solidFill>
                <a:latin typeface="Times New Roman" panose="02020603050405020304" pitchFamily="18" charset="0"/>
                <a:ea typeface="Calibri" panose="020F0502020204030204" pitchFamily="34" charset="0"/>
              </a:rPr>
              <a:t>ngày</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muối</a:t>
            </a:r>
            <a:r>
              <a:rPr lang="en-US" sz="3200" spc="-30" dirty="0" smtClean="0">
                <a:solidFill>
                  <a:srgbClr val="333333"/>
                </a:solidFill>
                <a:latin typeface="Times New Roman" panose="02020603050405020304" pitchFamily="18" charset="0"/>
                <a:ea typeface="Calibri" panose="020F0502020204030204" pitchFamily="34" charset="0"/>
              </a:rPr>
              <a:t> </a:t>
            </a:r>
            <a:r>
              <a:rPr lang="en-US" sz="3200" spc="-30" dirty="0" err="1" smtClean="0">
                <a:solidFill>
                  <a:srgbClr val="333333"/>
                </a:solidFill>
                <a:latin typeface="Times New Roman" panose="02020603050405020304" pitchFamily="18" charset="0"/>
                <a:ea typeface="Calibri" panose="020F0502020204030204" pitchFamily="34" charset="0"/>
              </a:rPr>
              <a:t>dưới</a:t>
            </a:r>
            <a:r>
              <a:rPr lang="en-US" sz="3200" spc="-30" dirty="0" smtClean="0">
                <a:solidFill>
                  <a:srgbClr val="333333"/>
                </a:solidFill>
                <a:latin typeface="Times New Roman" panose="02020603050405020304" pitchFamily="18" charset="0"/>
                <a:ea typeface="Calibri" panose="020F0502020204030204" pitchFamily="34" charset="0"/>
              </a:rPr>
              <a:t> 4g/ </a:t>
            </a:r>
            <a:r>
              <a:rPr lang="en-US" sz="3200" spc="-30" dirty="0" err="1" smtClean="0">
                <a:solidFill>
                  <a:srgbClr val="333333"/>
                </a:solidFill>
                <a:latin typeface="Times New Roman" panose="02020603050405020304" pitchFamily="18" charset="0"/>
                <a:ea typeface="Calibri" panose="020F0502020204030204" pitchFamily="34" charset="0"/>
              </a:rPr>
              <a:t>ngày</a:t>
            </a:r>
            <a:r>
              <a:rPr lang="en-US" sz="3200" spc="-30" dirty="0" smtClean="0">
                <a:solidFill>
                  <a:srgbClr val="333333"/>
                </a:solidFill>
                <a:latin typeface="Times New Roman" panose="02020603050405020304" pitchFamily="18" charset="0"/>
                <a:ea typeface="Calibri" panose="020F0502020204030204" pitchFamily="34" charset="0"/>
              </a:rPr>
              <a:t> </a:t>
            </a:r>
            <a:endParaRPr lang="en-US" sz="3200" dirty="0" smtClean="0">
              <a:latin typeface="Times New Roman" panose="02020603050405020304" pitchFamily="18" charset="0"/>
              <a:ea typeface="Calibri" panose="020F0502020204030204" pitchFamily="34" charset="0"/>
            </a:endParaRPr>
          </a:p>
        </p:txBody>
      </p:sp>
      <p:sp>
        <p:nvSpPr>
          <p:cNvPr id="4" name="Rectangle 3"/>
          <p:cNvSpPr/>
          <p:nvPr/>
        </p:nvSpPr>
        <p:spPr>
          <a:xfrm>
            <a:off x="812852" y="7335100"/>
            <a:ext cx="16179747" cy="2308324"/>
          </a:xfrm>
          <a:prstGeom prst="rect">
            <a:avLst/>
          </a:prstGeom>
        </p:spPr>
        <p:txBody>
          <a:bodyPr wrap="square">
            <a:spAutoFit/>
          </a:bodyPr>
          <a:lstStyle/>
          <a:p>
            <a:pPr algn="just">
              <a:lnSpc>
                <a:spcPct val="120000"/>
              </a:lnSpc>
              <a:spcAft>
                <a:spcPts val="0"/>
              </a:spcAft>
            </a:pPr>
            <a:r>
              <a:rPr lang="nl-NL" sz="2800" i="1" dirty="0">
                <a:latin typeface="Times New Roman" panose="02020603050405020304" pitchFamily="18" charset="0"/>
                <a:ea typeface="Times New Roman" panose="02020603050405020304" pitchFamily="18" charset="0"/>
              </a:rPr>
              <a:t> </a:t>
            </a:r>
            <a:r>
              <a:rPr lang="nl-NL" sz="4000" i="1" dirty="0">
                <a:latin typeface="Times New Roman" panose="02020603050405020304" pitchFamily="18" charset="0"/>
                <a:ea typeface="Times New Roman" panose="02020603050405020304" pitchFamily="18" charset="0"/>
              </a:rPr>
              <a:t>Các loại thực phẩm sẽ được biểu diễn theo hình kim tự tháp với đỉnh tháp tượng trưng cho nhóm thực phẩm cần hạn chế ăn và đáy tháp là nhóm thực phẩm cho phép ăn </a:t>
            </a:r>
            <a:r>
              <a:rPr lang="nl-NL" sz="4000" i="1" dirty="0" smtClean="0">
                <a:latin typeface="Times New Roman" panose="02020603050405020304" pitchFamily="18" charset="0"/>
                <a:ea typeface="Times New Roman" panose="02020603050405020304" pitchFamily="18" charset="0"/>
              </a:rPr>
              <a:t>nhiều</a:t>
            </a:r>
            <a:r>
              <a:rPr lang="vi-VN" sz="4000" i="1" dirty="0" smtClean="0">
                <a:latin typeface="Times New Roman" panose="02020603050405020304" pitchFamily="18" charset="0"/>
                <a:ea typeface="Times New Roman" panose="02020603050405020304" pitchFamily="18" charset="0"/>
              </a:rPr>
              <a:t>.</a:t>
            </a:r>
            <a:endParaRPr lang="en-US" sz="4000" i="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0866475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rot="9766244">
            <a:off x="1722728" y="-4287569"/>
            <a:ext cx="14986754" cy="11877002"/>
          </a:xfrm>
          <a:custGeom>
            <a:avLst/>
            <a:gdLst/>
            <a:ahLst/>
            <a:cxnLst/>
            <a:rect l="l" t="t" r="r" b="b"/>
            <a:pathLst>
              <a:path w="14986754" h="11877002">
                <a:moveTo>
                  <a:pt x="0" y="0"/>
                </a:moveTo>
                <a:lnTo>
                  <a:pt x="14986753" y="0"/>
                </a:lnTo>
                <a:lnTo>
                  <a:pt x="14986753" y="11877002"/>
                </a:lnTo>
                <a:lnTo>
                  <a:pt x="0" y="11877002"/>
                </a:lnTo>
                <a:lnTo>
                  <a:pt x="0" y="0"/>
                </a:lnTo>
                <a:close/>
              </a:path>
            </a:pathLst>
          </a:custGeom>
          <a:blipFill>
            <a:blip r:embed="rId2">
              <a:extLst>
                <a:ext uri="{96DAC541-7B7A-43D3-8B79-37D633B846F1}">
                  <asvg:svgBlip xmlns="" xmlns:asvg="http://schemas.microsoft.com/office/drawing/2016/SVG/main" r:embed="rId6"/>
                </a:ext>
              </a:extLst>
            </a:blip>
            <a:stretch>
              <a:fillRect/>
            </a:stretch>
          </a:blipFill>
        </p:spPr>
      </p:sp>
      <p:sp>
        <p:nvSpPr>
          <p:cNvPr id="9" name="Freeform 9"/>
          <p:cNvSpPr/>
          <p:nvPr/>
        </p:nvSpPr>
        <p:spPr>
          <a:xfrm rot="9766244">
            <a:off x="1640588" y="-4996401"/>
            <a:ext cx="14986754" cy="11877002"/>
          </a:xfrm>
          <a:custGeom>
            <a:avLst/>
            <a:gdLst/>
            <a:ahLst/>
            <a:cxnLst/>
            <a:rect l="l" t="t" r="r" b="b"/>
            <a:pathLst>
              <a:path w="14986754" h="11877002">
                <a:moveTo>
                  <a:pt x="0" y="0"/>
                </a:moveTo>
                <a:lnTo>
                  <a:pt x="14986754" y="0"/>
                </a:lnTo>
                <a:lnTo>
                  <a:pt x="14986754" y="11877002"/>
                </a:lnTo>
                <a:lnTo>
                  <a:pt x="0" y="11877002"/>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0" name="Freeform 10"/>
          <p:cNvSpPr/>
          <p:nvPr/>
        </p:nvSpPr>
        <p:spPr>
          <a:xfrm rot="9766244">
            <a:off x="1866911" y="-4641984"/>
            <a:ext cx="14986754" cy="11877002"/>
          </a:xfrm>
          <a:custGeom>
            <a:avLst/>
            <a:gdLst/>
            <a:ahLst/>
            <a:cxnLst/>
            <a:rect l="l" t="t" r="r" b="b"/>
            <a:pathLst>
              <a:path w="14986754" h="11877002">
                <a:moveTo>
                  <a:pt x="0" y="0"/>
                </a:moveTo>
                <a:lnTo>
                  <a:pt x="14986753" y="0"/>
                </a:lnTo>
                <a:lnTo>
                  <a:pt x="14986753" y="11877002"/>
                </a:lnTo>
                <a:lnTo>
                  <a:pt x="0" y="11877002"/>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2" name="Freeform 12"/>
          <p:cNvSpPr/>
          <p:nvPr/>
        </p:nvSpPr>
        <p:spPr>
          <a:xfrm rot="6590475">
            <a:off x="1566577" y="-3144646"/>
            <a:ext cx="4457149" cy="5263680"/>
          </a:xfrm>
          <a:custGeom>
            <a:avLst/>
            <a:gdLst/>
            <a:ahLst/>
            <a:cxnLst/>
            <a:rect l="l" t="t" r="r" b="b"/>
            <a:pathLst>
              <a:path w="4457149" h="5263680">
                <a:moveTo>
                  <a:pt x="0" y="0"/>
                </a:moveTo>
                <a:lnTo>
                  <a:pt x="4457148" y="0"/>
                </a:lnTo>
                <a:lnTo>
                  <a:pt x="4457148" y="5263681"/>
                </a:lnTo>
                <a:lnTo>
                  <a:pt x="0" y="5263681"/>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4" name="Rectangle 13"/>
          <p:cNvSpPr/>
          <p:nvPr/>
        </p:nvSpPr>
        <p:spPr>
          <a:xfrm>
            <a:off x="3795151" y="1203729"/>
            <a:ext cx="10736497" cy="1999715"/>
          </a:xfrm>
          <a:prstGeom prst="rect">
            <a:avLst/>
          </a:prstGeom>
        </p:spPr>
        <p:txBody>
          <a:bodyPr wrap="square">
            <a:spAutoFit/>
          </a:bodyPr>
          <a:lstStyle/>
          <a:p>
            <a:pPr algn="ctr">
              <a:lnSpc>
                <a:spcPct val="120000"/>
              </a:lnSpc>
              <a:spcAft>
                <a:spcPts val="0"/>
              </a:spcAft>
            </a:pPr>
            <a:r>
              <a:rPr lang="nl-NL" sz="5400" dirty="0" smtClean="0">
                <a:latin typeface="Times New Roman" panose="02020603050405020304" pitchFamily="18" charset="0"/>
                <a:ea typeface="Times New Roman" panose="02020603050405020304" pitchFamily="18" charset="0"/>
              </a:rPr>
              <a:t>Ngoài </a:t>
            </a:r>
            <a:r>
              <a:rPr lang="nl-NL" sz="5400" dirty="0">
                <a:latin typeface="Times New Roman" panose="02020603050405020304" pitchFamily="18" charset="0"/>
                <a:ea typeface="Times New Roman" panose="02020603050405020304" pitchFamily="18" charset="0"/>
              </a:rPr>
              <a:t>việc ăn theo tháp dinh dưỡng </a:t>
            </a:r>
            <a:r>
              <a:rPr lang="vi-VN" sz="5400" dirty="0" smtClean="0">
                <a:latin typeface="Times New Roman" panose="02020603050405020304" pitchFamily="18" charset="0"/>
                <a:ea typeface="Times New Roman" panose="02020603050405020304" pitchFamily="18" charset="0"/>
              </a:rPr>
              <a:t>  </a:t>
            </a:r>
          </a:p>
          <a:p>
            <a:pPr algn="ctr">
              <a:lnSpc>
                <a:spcPct val="120000"/>
              </a:lnSpc>
              <a:spcAft>
                <a:spcPts val="0"/>
              </a:spcAft>
            </a:pPr>
            <a:r>
              <a:rPr lang="nl-NL" sz="5400" dirty="0" smtClean="0">
                <a:latin typeface="Times New Roman" panose="02020603050405020304" pitchFamily="18" charset="0"/>
                <a:ea typeface="Times New Roman" panose="02020603050405020304" pitchFamily="18" charset="0"/>
              </a:rPr>
              <a:t>các </a:t>
            </a:r>
            <a:r>
              <a:rPr lang="nl-NL" sz="5400" dirty="0">
                <a:latin typeface="Times New Roman" panose="02020603050405020304" pitchFamily="18" charset="0"/>
                <a:ea typeface="Times New Roman" panose="02020603050405020304" pitchFamily="18" charset="0"/>
              </a:rPr>
              <a:t>em cần làm gì nữa?</a:t>
            </a:r>
            <a:r>
              <a:rPr lang="nl-NL" sz="5400" b="1" i="1" dirty="0">
                <a:latin typeface="Times New Roman" panose="02020603050405020304" pitchFamily="18" charset="0"/>
                <a:ea typeface="Times New Roman" panose="02020603050405020304" pitchFamily="18" charset="0"/>
              </a:rPr>
              <a:t>  </a:t>
            </a:r>
            <a:endParaRPr lang="en-US" sz="5400" dirty="0">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ách chạy bộ đúng cách để chân thon gọn không to bắp châ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3264" y="4610100"/>
            <a:ext cx="6121401" cy="5727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o Baby: marzo 2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0" y="3314700"/>
            <a:ext cx="6090193" cy="7035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osas que pasan cuando hacés ejercicio (y que te hacen más feliz) - WorkGy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38500"/>
            <a:ext cx="6070599" cy="7086600"/>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8"/>
          <p:cNvSpPr/>
          <p:nvPr/>
        </p:nvSpPr>
        <p:spPr>
          <a:xfrm rot="9766244">
            <a:off x="1722728" y="-4287569"/>
            <a:ext cx="14986754" cy="11877002"/>
          </a:xfrm>
          <a:custGeom>
            <a:avLst/>
            <a:gdLst/>
            <a:ahLst/>
            <a:cxnLst/>
            <a:rect l="l" t="t" r="r" b="b"/>
            <a:pathLst>
              <a:path w="14986754" h="11877002">
                <a:moveTo>
                  <a:pt x="0" y="0"/>
                </a:moveTo>
                <a:lnTo>
                  <a:pt x="14986753" y="0"/>
                </a:lnTo>
                <a:lnTo>
                  <a:pt x="14986753" y="11877002"/>
                </a:lnTo>
                <a:lnTo>
                  <a:pt x="0" y="11877002"/>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9" name="Freeform 9"/>
          <p:cNvSpPr/>
          <p:nvPr/>
        </p:nvSpPr>
        <p:spPr>
          <a:xfrm rot="9766244">
            <a:off x="1640588" y="-4996401"/>
            <a:ext cx="14986754" cy="11877002"/>
          </a:xfrm>
          <a:custGeom>
            <a:avLst/>
            <a:gdLst/>
            <a:ahLst/>
            <a:cxnLst/>
            <a:rect l="l" t="t" r="r" b="b"/>
            <a:pathLst>
              <a:path w="14986754" h="11877002">
                <a:moveTo>
                  <a:pt x="0" y="0"/>
                </a:moveTo>
                <a:lnTo>
                  <a:pt x="14986754" y="0"/>
                </a:lnTo>
                <a:lnTo>
                  <a:pt x="14986754" y="11877002"/>
                </a:lnTo>
                <a:lnTo>
                  <a:pt x="0" y="11877002"/>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0" name="Freeform 10"/>
          <p:cNvSpPr/>
          <p:nvPr/>
        </p:nvSpPr>
        <p:spPr>
          <a:xfrm rot="9766244">
            <a:off x="1578519" y="-5532033"/>
            <a:ext cx="14986754" cy="11877002"/>
          </a:xfrm>
          <a:custGeom>
            <a:avLst/>
            <a:gdLst/>
            <a:ahLst/>
            <a:cxnLst/>
            <a:rect l="l" t="t" r="r" b="b"/>
            <a:pathLst>
              <a:path w="14986754" h="11877002">
                <a:moveTo>
                  <a:pt x="0" y="0"/>
                </a:moveTo>
                <a:lnTo>
                  <a:pt x="14986753" y="0"/>
                </a:lnTo>
                <a:lnTo>
                  <a:pt x="14986753" y="11877002"/>
                </a:lnTo>
                <a:lnTo>
                  <a:pt x="0" y="11877002"/>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2" name="Freeform 12"/>
          <p:cNvSpPr/>
          <p:nvPr/>
        </p:nvSpPr>
        <p:spPr>
          <a:xfrm rot="6590475">
            <a:off x="1566577" y="-3144646"/>
            <a:ext cx="4457149" cy="5263680"/>
          </a:xfrm>
          <a:custGeom>
            <a:avLst/>
            <a:gdLst/>
            <a:ahLst/>
            <a:cxnLst/>
            <a:rect l="l" t="t" r="r" b="b"/>
            <a:pathLst>
              <a:path w="4457149" h="5263680">
                <a:moveTo>
                  <a:pt x="0" y="0"/>
                </a:moveTo>
                <a:lnTo>
                  <a:pt x="4457148" y="0"/>
                </a:lnTo>
                <a:lnTo>
                  <a:pt x="4457148" y="5263681"/>
                </a:lnTo>
                <a:lnTo>
                  <a:pt x="0" y="5263681"/>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3" name="Freeform 13"/>
          <p:cNvSpPr/>
          <p:nvPr/>
        </p:nvSpPr>
        <p:spPr>
          <a:xfrm rot="8269695">
            <a:off x="13915722" y="7140891"/>
            <a:ext cx="7939708" cy="6292218"/>
          </a:xfrm>
          <a:custGeom>
            <a:avLst/>
            <a:gdLst/>
            <a:ahLst/>
            <a:cxnLst/>
            <a:rect l="l" t="t" r="r" b="b"/>
            <a:pathLst>
              <a:path w="7939708" h="6292218">
                <a:moveTo>
                  <a:pt x="0" y="0"/>
                </a:moveTo>
                <a:lnTo>
                  <a:pt x="7939707" y="0"/>
                </a:lnTo>
                <a:lnTo>
                  <a:pt x="7939707" y="6292218"/>
                </a:lnTo>
                <a:lnTo>
                  <a:pt x="0" y="6292218"/>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4" name="Rectangle 13"/>
          <p:cNvSpPr/>
          <p:nvPr/>
        </p:nvSpPr>
        <p:spPr>
          <a:xfrm>
            <a:off x="3399793" y="942100"/>
            <a:ext cx="11468344" cy="1999715"/>
          </a:xfrm>
          <a:prstGeom prst="rect">
            <a:avLst/>
          </a:prstGeom>
        </p:spPr>
        <p:txBody>
          <a:bodyPr wrap="square">
            <a:spAutoFit/>
          </a:bodyPr>
          <a:lstStyle/>
          <a:p>
            <a:pPr algn="ctr">
              <a:lnSpc>
                <a:spcPct val="120000"/>
              </a:lnSpc>
              <a:spcAft>
                <a:spcPts val="0"/>
              </a:spcAft>
            </a:pPr>
            <a:r>
              <a:rPr lang="nl-NL" sz="5400" dirty="0">
                <a:latin typeface="Times New Roman" panose="02020603050405020304" pitchFamily="18" charset="0"/>
                <a:ea typeface="Times New Roman" panose="02020603050405020304" pitchFamily="18" charset="0"/>
              </a:rPr>
              <a:t>Hoạt động thể lực 60 phút/ngày. </a:t>
            </a:r>
            <a:endParaRPr lang="vi-VN" sz="5400" dirty="0" smtClean="0">
              <a:latin typeface="Times New Roman" panose="02020603050405020304" pitchFamily="18" charset="0"/>
              <a:ea typeface="Times New Roman" panose="02020603050405020304" pitchFamily="18" charset="0"/>
            </a:endParaRPr>
          </a:p>
          <a:p>
            <a:pPr algn="ctr">
              <a:lnSpc>
                <a:spcPct val="120000"/>
              </a:lnSpc>
              <a:spcAft>
                <a:spcPts val="0"/>
              </a:spcAft>
            </a:pPr>
            <a:r>
              <a:rPr lang="nl-NL" sz="5400" dirty="0" smtClean="0">
                <a:latin typeface="Times New Roman" panose="02020603050405020304" pitchFamily="18" charset="0"/>
                <a:ea typeface="Times New Roman" panose="02020603050405020304" pitchFamily="18" charset="0"/>
              </a:rPr>
              <a:t>Uống </a:t>
            </a:r>
            <a:r>
              <a:rPr lang="nl-NL" sz="5400" dirty="0">
                <a:latin typeface="Times New Roman" panose="02020603050405020304" pitchFamily="18" charset="0"/>
                <a:ea typeface="Times New Roman" panose="02020603050405020304" pitchFamily="18" charset="0"/>
              </a:rPr>
              <a:t>đủ 1300- 1500ml nước mỗi </a:t>
            </a:r>
            <a:r>
              <a:rPr lang="nl-NL" sz="5400" dirty="0" smtClean="0">
                <a:latin typeface="Times New Roman" panose="02020603050405020304" pitchFamily="18" charset="0"/>
                <a:ea typeface="Times New Roman" panose="02020603050405020304" pitchFamily="18" charset="0"/>
              </a:rPr>
              <a:t>ngày</a:t>
            </a:r>
            <a:r>
              <a:rPr lang="vi-VN" sz="5400" dirty="0" smtClean="0">
                <a:latin typeface="Times New Roman" panose="02020603050405020304" pitchFamily="18" charset="0"/>
                <a:ea typeface="Times New Roman" panose="02020603050405020304" pitchFamily="18" charset="0"/>
              </a:rPr>
              <a:t>.</a:t>
            </a:r>
            <a:endParaRPr lang="en-US" sz="5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65735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EEED"/>
        </a:solidFill>
        <a:effectLst/>
      </p:bgPr>
    </p:bg>
    <p:spTree>
      <p:nvGrpSpPr>
        <p:cNvPr id="1" name=""/>
        <p:cNvGrpSpPr/>
        <p:nvPr/>
      </p:nvGrpSpPr>
      <p:grpSpPr>
        <a:xfrm>
          <a:off x="0" y="0"/>
          <a:ext cx="0" cy="0"/>
          <a:chOff x="0" y="0"/>
          <a:chExt cx="0" cy="0"/>
        </a:xfrm>
      </p:grpSpPr>
      <p:grpSp>
        <p:nvGrpSpPr>
          <p:cNvPr id="2" name="Group 2"/>
          <p:cNvGrpSpPr/>
          <p:nvPr/>
        </p:nvGrpSpPr>
        <p:grpSpPr>
          <a:xfrm>
            <a:off x="6934200" y="-3385184"/>
            <a:ext cx="15228570" cy="15228570"/>
            <a:chOff x="0" y="0"/>
            <a:chExt cx="12700000" cy="12700000"/>
          </a:xfrm>
        </p:grpSpPr>
        <p:sp>
          <p:nvSpPr>
            <p:cNvPr id="3" name="Freeform 3"/>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20" y="11470640"/>
                  </a:cubicBezTo>
                  <a:cubicBezTo>
                    <a:pt x="9123680" y="11334750"/>
                    <a:pt x="10237470" y="10519410"/>
                    <a:pt x="11071860" y="9767570"/>
                  </a:cubicBezTo>
                  <a:cubicBezTo>
                    <a:pt x="11625580" y="9268460"/>
                    <a:pt x="11971020" y="8576310"/>
                    <a:pt x="12202160" y="7867650"/>
                  </a:cubicBezTo>
                  <a:cubicBezTo>
                    <a:pt x="13009880" y="5401310"/>
                    <a:pt x="12348210" y="2322830"/>
                    <a:pt x="10152380" y="938530"/>
                  </a:cubicBezTo>
                  <a:close/>
                </a:path>
              </a:pathLst>
            </a:custGeom>
            <a:solidFill>
              <a:srgbClr val="A0A6A5"/>
            </a:solidFill>
            <a:ln w="12700">
              <a:solidFill>
                <a:srgbClr val="000000"/>
              </a:solidFill>
            </a:ln>
          </p:spPr>
        </p:sp>
      </p:grpSp>
      <p:grpSp>
        <p:nvGrpSpPr>
          <p:cNvPr id="4" name="Group 4"/>
          <p:cNvGrpSpPr/>
          <p:nvPr/>
        </p:nvGrpSpPr>
        <p:grpSpPr>
          <a:xfrm>
            <a:off x="7202355" y="-3385184"/>
            <a:ext cx="15228570" cy="15228570"/>
            <a:chOff x="0" y="0"/>
            <a:chExt cx="12700000" cy="12700000"/>
          </a:xfrm>
        </p:grpSpPr>
        <p:sp>
          <p:nvSpPr>
            <p:cNvPr id="5" name="Freeform 5"/>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20" y="11470640"/>
                  </a:cubicBezTo>
                  <a:cubicBezTo>
                    <a:pt x="9123680" y="11334750"/>
                    <a:pt x="10237470" y="10519410"/>
                    <a:pt x="11071860" y="9767570"/>
                  </a:cubicBezTo>
                  <a:cubicBezTo>
                    <a:pt x="11625580" y="9268460"/>
                    <a:pt x="11971020" y="8576310"/>
                    <a:pt x="12202160" y="7867650"/>
                  </a:cubicBezTo>
                  <a:cubicBezTo>
                    <a:pt x="13009880" y="5401310"/>
                    <a:pt x="12348210" y="2322830"/>
                    <a:pt x="10152380" y="938530"/>
                  </a:cubicBezTo>
                  <a:close/>
                </a:path>
              </a:pathLst>
            </a:custGeom>
            <a:solidFill>
              <a:srgbClr val="BED0CE"/>
            </a:solidFill>
            <a:ln w="12700">
              <a:solidFill>
                <a:srgbClr val="000000"/>
              </a:solidFill>
            </a:ln>
          </p:spPr>
        </p:sp>
      </p:grpSp>
      <p:sp>
        <p:nvSpPr>
          <p:cNvPr id="8" name="Freeform 8"/>
          <p:cNvSpPr/>
          <p:nvPr/>
        </p:nvSpPr>
        <p:spPr>
          <a:xfrm>
            <a:off x="7090559" y="342900"/>
            <a:ext cx="2540750" cy="3047866"/>
          </a:xfrm>
          <a:custGeom>
            <a:avLst/>
            <a:gdLst/>
            <a:ahLst/>
            <a:cxnLst/>
            <a:rect l="l" t="t" r="r" b="b"/>
            <a:pathLst>
              <a:path w="2540750" h="3047866">
                <a:moveTo>
                  <a:pt x="0" y="0"/>
                </a:moveTo>
                <a:lnTo>
                  <a:pt x="2540750" y="0"/>
                </a:lnTo>
                <a:lnTo>
                  <a:pt x="2540750" y="3047865"/>
                </a:lnTo>
                <a:lnTo>
                  <a:pt x="0" y="3047865"/>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sp>
        <p:nvSpPr>
          <p:cNvPr id="10" name="TextBox 10"/>
          <p:cNvSpPr txBox="1"/>
          <p:nvPr/>
        </p:nvSpPr>
        <p:spPr>
          <a:xfrm>
            <a:off x="390470" y="3390766"/>
            <a:ext cx="6530024" cy="6294031"/>
          </a:xfrm>
          <a:prstGeom prst="rect">
            <a:avLst/>
          </a:prstGeom>
        </p:spPr>
        <p:txBody>
          <a:bodyPr wrap="square" lIns="0" tIns="0" rIns="0" bIns="0" rtlCol="0" anchor="t">
            <a:spAutoFit/>
          </a:bodyPr>
          <a:lstStyle/>
          <a:p>
            <a:pPr algn="just">
              <a:lnSpc>
                <a:spcPct val="114000"/>
              </a:lnSpc>
            </a:pPr>
            <a:r>
              <a:rPr lang="vi-VN" sz="4000" dirty="0" smtClean="0">
                <a:latin typeface="Josefin Sans"/>
              </a:rPr>
              <a:t>Dựa vào Tháp dinh dưỡng, hãy cho biết:</a:t>
            </a:r>
          </a:p>
          <a:p>
            <a:pPr marL="457200" indent="-457200" algn="just">
              <a:lnSpc>
                <a:spcPct val="114000"/>
              </a:lnSpc>
              <a:buFontTx/>
              <a:buChar char="-"/>
            </a:pPr>
            <a:r>
              <a:rPr lang="vi-VN" sz="4000" dirty="0" smtClean="0">
                <a:latin typeface="Josefin Sans"/>
              </a:rPr>
              <a:t>Bữa ăn nào trong hình 4 đã cân bằng, lành mạnh? Vì sao?</a:t>
            </a:r>
          </a:p>
          <a:p>
            <a:pPr marL="457200" indent="-457200" algn="just">
              <a:lnSpc>
                <a:spcPct val="114000"/>
              </a:lnSpc>
              <a:buFontTx/>
              <a:buChar char="-"/>
            </a:pPr>
            <a:r>
              <a:rPr lang="vi-VN" sz="4000" dirty="0" smtClean="0">
                <a:latin typeface="Josefin Sans"/>
              </a:rPr>
              <a:t>Cần thêm hoặc bớt thức ăn trong khay như thế nào để có bữa ăn cân bằng, lành mạnh?</a:t>
            </a:r>
            <a:endParaRPr lang="en-US" sz="4000" dirty="0">
              <a:latin typeface="Josefin Sans"/>
            </a:endParaRPr>
          </a:p>
        </p:txBody>
      </p:sp>
      <p:pic>
        <p:nvPicPr>
          <p:cNvPr id="12" name="Picture 11"/>
          <p:cNvPicPr>
            <a:picLocks noChangeAspect="1"/>
          </p:cNvPicPr>
          <p:nvPr/>
        </p:nvPicPr>
        <p:blipFill rotWithShape="1">
          <a:blip r:embed="rId5"/>
          <a:srcRect l="14583" t="9259" r="30417" b="6297"/>
          <a:stretch/>
        </p:blipFill>
        <p:spPr>
          <a:xfrm>
            <a:off x="8153400" y="608644"/>
            <a:ext cx="10058400" cy="10220528"/>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EEED"/>
        </a:solidFill>
        <a:effectLst/>
      </p:bgPr>
    </p:bg>
    <p:spTree>
      <p:nvGrpSpPr>
        <p:cNvPr id="1" name=""/>
        <p:cNvGrpSpPr/>
        <p:nvPr/>
      </p:nvGrpSpPr>
      <p:grpSpPr>
        <a:xfrm>
          <a:off x="0" y="0"/>
          <a:ext cx="0" cy="0"/>
          <a:chOff x="0" y="0"/>
          <a:chExt cx="0" cy="0"/>
        </a:xfrm>
      </p:grpSpPr>
      <p:sp>
        <p:nvSpPr>
          <p:cNvPr id="11" name="Freeform 11"/>
          <p:cNvSpPr/>
          <p:nvPr/>
        </p:nvSpPr>
        <p:spPr>
          <a:xfrm rot="-2237886">
            <a:off x="12522841" y="7960772"/>
            <a:ext cx="1859436" cy="3108480"/>
          </a:xfrm>
          <a:custGeom>
            <a:avLst/>
            <a:gdLst/>
            <a:ahLst/>
            <a:cxnLst/>
            <a:rect l="l" t="t" r="r" b="b"/>
            <a:pathLst>
              <a:path w="1859436" h="3108480">
                <a:moveTo>
                  <a:pt x="0" y="0"/>
                </a:moveTo>
                <a:lnTo>
                  <a:pt x="1859436" y="0"/>
                </a:lnTo>
                <a:lnTo>
                  <a:pt x="1859436" y="3108480"/>
                </a:lnTo>
                <a:lnTo>
                  <a:pt x="0" y="3108480"/>
                </a:lnTo>
                <a:lnTo>
                  <a:pt x="0" y="0"/>
                </a:lnTo>
                <a:close/>
              </a:path>
            </a:pathLst>
          </a:custGeom>
          <a:blipFill>
            <a:blip r:embed="rId2">
              <a:extLst>
                <a:ext uri="{96DAC541-7B7A-43D3-8B79-37D633B846F1}">
                  <asvg:svgBlip xmlns="" xmlns:asvg="http://schemas.microsoft.com/office/drawing/2016/SVG/main" r:embed="rId11"/>
                </a:ext>
              </a:extLst>
            </a:blip>
            <a:stretch>
              <a:fillRect/>
            </a:stretch>
          </a:blipFill>
        </p:spPr>
      </p:sp>
      <p:sp>
        <p:nvSpPr>
          <p:cNvPr id="12" name="Rectangle 11"/>
          <p:cNvSpPr/>
          <p:nvPr/>
        </p:nvSpPr>
        <p:spPr>
          <a:xfrm>
            <a:off x="11330115" y="1753896"/>
            <a:ext cx="6805485" cy="6444841"/>
          </a:xfrm>
          <a:prstGeom prst="rect">
            <a:avLst/>
          </a:prstGeom>
        </p:spPr>
        <p:txBody>
          <a:bodyPr wrap="square">
            <a:spAutoFit/>
          </a:bodyPr>
          <a:lstStyle/>
          <a:p>
            <a:pPr algn="just">
              <a:lnSpc>
                <a:spcPct val="120000"/>
              </a:lnSpc>
              <a:spcAft>
                <a:spcPts val="0"/>
              </a:spcAft>
            </a:pPr>
            <a:r>
              <a:rPr lang="nl-NL" sz="4800" dirty="0">
                <a:latin typeface="Times New Roman" panose="02020603050405020304" pitchFamily="18" charset="0"/>
                <a:ea typeface="Times New Roman" panose="02020603050405020304" pitchFamily="18" charset="0"/>
              </a:rPr>
              <a:t>+ Khay 4a có sự cân bằng, lành mạnh vì đủ 4 nhóm chất dinh dưỡng..</a:t>
            </a:r>
            <a:endParaRPr lang="en-US" sz="4800" dirty="0">
              <a:latin typeface="Times New Roman" panose="02020603050405020304" pitchFamily="18" charset="0"/>
              <a:ea typeface="Calibri" panose="020F0502020204030204" pitchFamily="34" charset="0"/>
            </a:endParaRPr>
          </a:p>
          <a:p>
            <a:pPr algn="just"/>
            <a:r>
              <a:rPr lang="nl-NL" sz="4800" dirty="0">
                <a:latin typeface="Times New Roman" panose="02020603050405020304" pitchFamily="18" charset="0"/>
                <a:ea typeface="Times New Roman" panose="02020603050405020304" pitchFamily="18" charset="0"/>
              </a:rPr>
              <a:t>+ Khay 4b không có rau, củ nên thiếu vitamin, nhiều đồ chiên rán. Khay 4b bớt đồ chiên rán, bổ sung thêm rau, củ quả,..</a:t>
            </a:r>
            <a:endParaRPr lang="en-US" sz="4800" dirty="0"/>
          </a:p>
        </p:txBody>
      </p:sp>
      <p:pic>
        <p:nvPicPr>
          <p:cNvPr id="13" name="Picture 12"/>
          <p:cNvPicPr>
            <a:picLocks noChangeAspect="1"/>
          </p:cNvPicPr>
          <p:nvPr/>
        </p:nvPicPr>
        <p:blipFill rotWithShape="1">
          <a:blip r:embed="rId12"/>
          <a:srcRect l="14583" t="9259" r="30417" b="6297"/>
          <a:stretch/>
        </p:blipFill>
        <p:spPr>
          <a:xfrm>
            <a:off x="533400" y="361284"/>
            <a:ext cx="8718225" cy="91537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389</Words>
  <Application>Microsoft Office PowerPoint</Application>
  <PresentationFormat>Custom</PresentationFormat>
  <Paragraphs>33</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#9Slide03 Cabin Bold</vt:lpstr>
      <vt:lpstr>Josefin Sans</vt:lpstr>
      <vt:lpstr>Calibri</vt:lpstr>
      <vt:lpstr>Times New Roman</vt:lpstr>
      <vt:lpstr>Josefin Sans Bold</vt:lpstr>
      <vt:lpstr>Arial</vt:lpstr>
      <vt:lpstr>#9Slide07 HoneyCream</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MANG NON</dc:title>
  <dc:creator>MANG NON</dc:creator>
  <cp:lastModifiedBy>STD_NHA</cp:lastModifiedBy>
  <cp:revision>23</cp:revision>
  <dcterms:created xsi:type="dcterms:W3CDTF">2006-08-16T00:00:00Z</dcterms:created>
  <dcterms:modified xsi:type="dcterms:W3CDTF">2025-03-05T07:50:38Z</dcterms:modified>
  <dc:identifier>DAF6mWsr4H8</dc:identifier>
</cp:coreProperties>
</file>