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751" r:id="rId4"/>
  </p:sldMasterIdLst>
  <p:notesMasterIdLst>
    <p:notesMasterId r:id="rId19"/>
  </p:notesMasterIdLst>
  <p:sldIdLst>
    <p:sldId id="257" r:id="rId5"/>
    <p:sldId id="293" r:id="rId6"/>
    <p:sldId id="287" r:id="rId7"/>
    <p:sldId id="336" r:id="rId8"/>
    <p:sldId id="339" r:id="rId9"/>
    <p:sldId id="337" r:id="rId10"/>
    <p:sldId id="340" r:id="rId11"/>
    <p:sldId id="268" r:id="rId12"/>
    <p:sldId id="286" r:id="rId13"/>
    <p:sldId id="315" r:id="rId14"/>
    <p:sldId id="297" r:id="rId15"/>
    <p:sldId id="316" r:id="rId16"/>
    <p:sldId id="341" r:id="rId17"/>
    <p:sldId id="338" r:id="rId18"/>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a:srgbClr val="FF3399"/>
    <a:srgbClr val="79DCFF"/>
    <a:srgbClr val="B3EBFF"/>
    <a:srgbClr val="D1F3FF"/>
    <a:srgbClr val="CCFF66"/>
    <a:srgbClr val="FFCC99"/>
    <a:srgbClr val="FFFFFF"/>
    <a:srgbClr val="E1F7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5" autoAdjust="0"/>
    <p:restoredTop sz="94747" autoAdjust="0"/>
  </p:normalViewPr>
  <p:slideViewPr>
    <p:cSldViewPr snapToGrid="0" showGuides="1">
      <p:cViewPr varScale="1">
        <p:scale>
          <a:sx n="81" d="100"/>
          <a:sy n="81" d="100"/>
        </p:scale>
        <p:origin x="764" y="44"/>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 Id="rId56"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3/6/2025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06/03/2025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2" y="-12917"/>
            <a:ext cx="9165771" cy="5290785"/>
            <a:chOff x="-29028" y="0"/>
            <a:chExt cx="12221028" cy="7054380"/>
          </a:xfrm>
        </p:grpSpPr>
        <p:pic>
          <p:nvPicPr>
            <p:cNvPr id="8" name="Picture 7"/>
            <p:cNvPicPr>
              <a:picLocks noChangeAspect="1"/>
            </p:cNvPicPr>
            <p:nvPr/>
          </p:nvPicPr>
          <p:blipFill rotWithShape="1">
            <a:blip r:embed="rId2"/>
            <a:srcRect l="9721"/>
            <a:stretch/>
          </p:blipFill>
          <p:spPr>
            <a:xfrm>
              <a:off x="-29028" y="0"/>
              <a:ext cx="12221028" cy="7054380"/>
            </a:xfrm>
            <a:prstGeom prst="rect">
              <a:avLst/>
            </a:prstGeom>
          </p:spPr>
        </p:pic>
        <p:grpSp>
          <p:nvGrpSpPr>
            <p:cNvPr id="9" name="Group 8"/>
            <p:cNvGrpSpPr/>
            <p:nvPr/>
          </p:nvGrpSpPr>
          <p:grpSpPr>
            <a:xfrm>
              <a:off x="7045160" y="3839994"/>
              <a:ext cx="3270049" cy="647652"/>
              <a:chOff x="7045160" y="3839994"/>
              <a:chExt cx="3270049" cy="647652"/>
            </a:xfrm>
          </p:grpSpPr>
          <p:sp>
            <p:nvSpPr>
              <p:cNvPr id="10" name="Rounded Rectangle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1" name="Rounded Rectangle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2" name="Rounded Rectangle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3" name="Rounded Rectangle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grpSp>
      <p:sp>
        <p:nvSpPr>
          <p:cNvPr id="14" name="Oval 13"/>
          <p:cNvSpPr/>
          <p:nvPr userDrawn="1"/>
        </p:nvSpPr>
        <p:spPr>
          <a:xfrm>
            <a:off x="6719338" y="2140567"/>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Rectangle 14"/>
          <p:cNvSpPr/>
          <p:nvPr userDrawn="1"/>
        </p:nvSpPr>
        <p:spPr>
          <a:xfrm>
            <a:off x="7320219" y="1763720"/>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6" name="Isosceles Triangle 15"/>
          <p:cNvSpPr/>
          <p:nvPr userDrawn="1"/>
        </p:nvSpPr>
        <p:spPr>
          <a:xfrm>
            <a:off x="6310568" y="1635741"/>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7" name="Parallelogram 16"/>
          <p:cNvSpPr/>
          <p:nvPr userDrawn="1"/>
        </p:nvSpPr>
        <p:spPr>
          <a:xfrm>
            <a:off x="5657077" y="1650519"/>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8" name="Heart 17"/>
          <p:cNvSpPr/>
          <p:nvPr userDrawn="1"/>
        </p:nvSpPr>
        <p:spPr>
          <a:xfrm>
            <a:off x="7921099" y="1600009"/>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2738444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3992745" y="1218745"/>
            <a:ext cx="5151257" cy="3819554"/>
          </a:xfrm>
          <a:prstGeom prst="rect">
            <a:avLst/>
          </a:prstGeom>
        </p:spPr>
      </p:pic>
    </p:spTree>
    <p:extLst>
      <p:ext uri="{BB962C8B-B14F-4D97-AF65-F5344CB8AC3E}">
        <p14:creationId xmlns:p14="http://schemas.microsoft.com/office/powerpoint/2010/main" val="734361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06/03/2025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0" y="3"/>
            <a:ext cx="9201150" cy="5165623"/>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sp>
        <p:nvSpPr>
          <p:cNvPr id="11" name="Oval 10"/>
          <p:cNvSpPr/>
          <p:nvPr userDrawn="1"/>
        </p:nvSpPr>
        <p:spPr>
          <a:xfrm>
            <a:off x="7180320" y="1974633"/>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2" name="Rectangle 11"/>
          <p:cNvSpPr/>
          <p:nvPr userDrawn="1"/>
        </p:nvSpPr>
        <p:spPr>
          <a:xfrm>
            <a:off x="7420740" y="1300377"/>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3" name="Isosceles Triangle 12"/>
          <p:cNvSpPr/>
          <p:nvPr userDrawn="1"/>
        </p:nvSpPr>
        <p:spPr>
          <a:xfrm>
            <a:off x="6649981" y="1306095"/>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4" name="Parallelogram 13"/>
          <p:cNvSpPr/>
          <p:nvPr userDrawn="1"/>
        </p:nvSpPr>
        <p:spPr>
          <a:xfrm>
            <a:off x="6471282" y="2098457"/>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Heart 14"/>
          <p:cNvSpPr/>
          <p:nvPr userDrawn="1"/>
        </p:nvSpPr>
        <p:spPr>
          <a:xfrm>
            <a:off x="8040676" y="1712694"/>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371719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06/03/2025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7336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67" indent="0">
              <a:buNone/>
              <a:defRPr sz="1500">
                <a:solidFill>
                  <a:schemeClr val="tx1">
                    <a:tint val="75000"/>
                  </a:schemeClr>
                </a:solidFill>
              </a:defRPr>
            </a:lvl2pPr>
            <a:lvl3pPr marL="685734" indent="0">
              <a:buNone/>
              <a:defRPr sz="1400">
                <a:solidFill>
                  <a:schemeClr val="tx1">
                    <a:tint val="75000"/>
                  </a:schemeClr>
                </a:solidFill>
              </a:defRPr>
            </a:lvl3pPr>
            <a:lvl4pPr marL="1028599" indent="0">
              <a:buNone/>
              <a:defRPr sz="1200">
                <a:solidFill>
                  <a:schemeClr val="tx1">
                    <a:tint val="75000"/>
                  </a:schemeClr>
                </a:solidFill>
              </a:defRPr>
            </a:lvl4pPr>
            <a:lvl5pPr marL="1371466" indent="0">
              <a:buNone/>
              <a:defRPr sz="1200">
                <a:solidFill>
                  <a:schemeClr val="tx1">
                    <a:tint val="75000"/>
                  </a:schemeClr>
                </a:solidFill>
              </a:defRPr>
            </a:lvl5pPr>
            <a:lvl6pPr marL="1714332" indent="0">
              <a:buNone/>
              <a:defRPr sz="1200">
                <a:solidFill>
                  <a:schemeClr val="tx1">
                    <a:tint val="75000"/>
                  </a:schemeClr>
                </a:solidFill>
              </a:defRPr>
            </a:lvl6pPr>
            <a:lvl7pPr marL="2057199" indent="0">
              <a:buNone/>
              <a:defRPr sz="1200">
                <a:solidFill>
                  <a:schemeClr val="tx1">
                    <a:tint val="75000"/>
                  </a:schemeClr>
                </a:solidFill>
              </a:defRPr>
            </a:lvl7pPr>
            <a:lvl8pPr marL="2400066" indent="0">
              <a:buNone/>
              <a:defRPr sz="1200">
                <a:solidFill>
                  <a:schemeClr val="tx1">
                    <a:tint val="75000"/>
                  </a:schemeClr>
                </a:solidFill>
              </a:defRPr>
            </a:lvl8pPr>
            <a:lvl9pPr marL="274293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06/03/2025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807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2025/3/6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06/03/2025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800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4" name="Content Placeholder 3"/>
          <p:cNvSpPr>
            <a:spLocks noGrp="1"/>
          </p:cNvSpPr>
          <p:nvPr>
            <p:ph sz="half" idx="2"/>
          </p:nvPr>
        </p:nvSpPr>
        <p:spPr>
          <a:xfrm>
            <a:off x="629843" y="1878809"/>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9"/>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C69321-35DD-4BC7-953A-DC16A57A483D}" type="datetimeFigureOut">
              <a:rPr lang="en-GB" smtClean="0">
                <a:solidFill>
                  <a:prstClr val="black">
                    <a:tint val="75000"/>
                  </a:prstClr>
                </a:solidFill>
              </a:rPr>
              <a:pPr/>
              <a:t>06/03/2025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9026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C69321-35DD-4BC7-953A-DC16A57A483D}" type="datetimeFigureOut">
              <a:rPr lang="en-GB" smtClean="0">
                <a:solidFill>
                  <a:prstClr val="black">
                    <a:tint val="75000"/>
                  </a:prstClr>
                </a:solidFill>
              </a:rPr>
              <a:pPr/>
              <a:t>06/03/2025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98026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9321-35DD-4BC7-953A-DC16A57A483D}" type="datetimeFigureOut">
              <a:rPr lang="en-GB" smtClean="0">
                <a:solidFill>
                  <a:prstClr val="black">
                    <a:tint val="75000"/>
                  </a:prstClr>
                </a:solidFill>
              </a:rPr>
              <a:pPr/>
              <a:t>06/03/2025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0501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06/03/2025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301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867" indent="0">
              <a:buNone/>
              <a:defRPr sz="2100"/>
            </a:lvl2pPr>
            <a:lvl3pPr marL="685734" indent="0">
              <a:buNone/>
              <a:defRPr sz="1800"/>
            </a:lvl3pPr>
            <a:lvl4pPr marL="1028599" indent="0">
              <a:buNone/>
              <a:defRPr sz="1500"/>
            </a:lvl4pPr>
            <a:lvl5pPr marL="1371466" indent="0">
              <a:buNone/>
              <a:defRPr sz="1500"/>
            </a:lvl5pPr>
            <a:lvl6pPr marL="1714332" indent="0">
              <a:buNone/>
              <a:defRPr sz="1500"/>
            </a:lvl6pPr>
            <a:lvl7pPr marL="2057199" indent="0">
              <a:buNone/>
              <a:defRPr sz="1500"/>
            </a:lvl7pPr>
            <a:lvl8pPr marL="2400066" indent="0">
              <a:buNone/>
              <a:defRPr sz="1500"/>
            </a:lvl8pPr>
            <a:lvl9pPr marL="2742933"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06/03/2025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62750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06/03/2025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0380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7"/>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06/03/2025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511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2025/3/6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2025/3/6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2025/3/6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2025/3/6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2025/3/6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2025/3/6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2025/3/6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68574" tIns="34287" rIns="68574" bIns="3428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369220"/>
            <a:ext cx="7886700" cy="3263504"/>
          </a:xfrm>
          <a:prstGeom prst="rect">
            <a:avLst/>
          </a:prstGeom>
        </p:spPr>
        <p:txBody>
          <a:bodyPr vert="horz" lIns="68574" tIns="34287" rIns="68574" bIns="3428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68574" tIns="34287" rIns="68574" bIns="34287" rtlCol="0" anchor="ctr"/>
          <a:lstStyle>
            <a:lvl1pPr algn="l">
              <a:defRPr sz="900">
                <a:solidFill>
                  <a:schemeClr val="tx1">
                    <a:tint val="75000"/>
                  </a:schemeClr>
                </a:solidFill>
              </a:defRPr>
            </a:lvl1pPr>
          </a:lstStyle>
          <a:p>
            <a:pPr defTabSz="685734"/>
            <a:fld id="{96C69321-35DD-4BC7-953A-DC16A57A483D}" type="datetimeFigureOut">
              <a:rPr lang="en-GB" smtClean="0">
                <a:solidFill>
                  <a:prstClr val="black">
                    <a:tint val="75000"/>
                  </a:prstClr>
                </a:solidFill>
              </a:rPr>
              <a:pPr defTabSz="685734"/>
              <a:t>06/03/2025</a:t>
            </a:fld>
            <a:endParaRPr lang="en-GB">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74" tIns="34287" rIns="68574" bIns="34287" rtlCol="0" anchor="ctr"/>
          <a:lstStyle>
            <a:lvl1pPr algn="ctr">
              <a:defRPr sz="900">
                <a:solidFill>
                  <a:schemeClr val="tx1">
                    <a:tint val="75000"/>
                  </a:schemeClr>
                </a:solidFill>
              </a:defRPr>
            </a:lvl1pPr>
          </a:lstStyle>
          <a:p>
            <a:pPr defTabSz="685734"/>
            <a:endParaRPr lang="en-GB">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74" tIns="34287" rIns="68574" bIns="34287" rtlCol="0" anchor="ctr"/>
          <a:lstStyle>
            <a:lvl1pPr algn="r">
              <a:defRPr sz="900">
                <a:solidFill>
                  <a:schemeClr val="tx1">
                    <a:tint val="75000"/>
                  </a:schemeClr>
                </a:solidFill>
              </a:defRPr>
            </a:lvl1pPr>
          </a:lstStyle>
          <a:p>
            <a:pPr defTabSz="685734"/>
            <a:fld id="{EDF5074B-1D8C-4FBF-B643-29DBF83DE07B}" type="slidenum">
              <a:rPr lang="en-GB" smtClean="0">
                <a:solidFill>
                  <a:prstClr val="black">
                    <a:tint val="75000"/>
                  </a:prstClr>
                </a:solidFill>
              </a:rPr>
              <a:pPr defTabSz="685734"/>
              <a:t>‹#›</a:t>
            </a:fld>
            <a:endParaRPr lang="en-GB">
              <a:solidFill>
                <a:prstClr val="black">
                  <a:tint val="75000"/>
                </a:prstClr>
              </a:solidFill>
            </a:endParaRPr>
          </a:p>
        </p:txBody>
      </p:sp>
    </p:spTree>
    <p:extLst>
      <p:ext uri="{BB962C8B-B14F-4D97-AF65-F5344CB8AC3E}">
        <p14:creationId xmlns:p14="http://schemas.microsoft.com/office/powerpoint/2010/main" val="28854337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68573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2" indent="-171432" algn="l" defTabSz="68573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9" indent="-171432" algn="l" defTabSz="68573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6" indent="-171432" algn="l" defTabSz="68573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7"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5"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4" rtl="0" eaLnBrk="1" latinLnBrk="0" hangingPunct="1">
        <a:defRPr sz="1400" kern="1200">
          <a:solidFill>
            <a:schemeClr val="tx1"/>
          </a:solidFill>
          <a:latin typeface="+mn-lt"/>
          <a:ea typeface="+mn-ea"/>
          <a:cs typeface="+mn-cs"/>
        </a:defRPr>
      </a:lvl1pPr>
      <a:lvl2pPr marL="342867" algn="l" defTabSz="685734" rtl="0" eaLnBrk="1" latinLnBrk="0" hangingPunct="1">
        <a:defRPr sz="1400" kern="1200">
          <a:solidFill>
            <a:schemeClr val="tx1"/>
          </a:solidFill>
          <a:latin typeface="+mn-lt"/>
          <a:ea typeface="+mn-ea"/>
          <a:cs typeface="+mn-cs"/>
        </a:defRPr>
      </a:lvl2pPr>
      <a:lvl3pPr marL="685734" algn="l" defTabSz="685734" rtl="0" eaLnBrk="1" latinLnBrk="0" hangingPunct="1">
        <a:defRPr sz="1400" kern="1200">
          <a:solidFill>
            <a:schemeClr val="tx1"/>
          </a:solidFill>
          <a:latin typeface="+mn-lt"/>
          <a:ea typeface="+mn-ea"/>
          <a:cs typeface="+mn-cs"/>
        </a:defRPr>
      </a:lvl3pPr>
      <a:lvl4pPr marL="1028599" algn="l" defTabSz="685734" rtl="0" eaLnBrk="1" latinLnBrk="0" hangingPunct="1">
        <a:defRPr sz="1400" kern="1200">
          <a:solidFill>
            <a:schemeClr val="tx1"/>
          </a:solidFill>
          <a:latin typeface="+mn-lt"/>
          <a:ea typeface="+mn-ea"/>
          <a:cs typeface="+mn-cs"/>
        </a:defRPr>
      </a:lvl4pPr>
      <a:lvl5pPr marL="1371466" algn="l" defTabSz="685734" rtl="0" eaLnBrk="1" latinLnBrk="0" hangingPunct="1">
        <a:defRPr sz="1400" kern="1200">
          <a:solidFill>
            <a:schemeClr val="tx1"/>
          </a:solidFill>
          <a:latin typeface="+mn-lt"/>
          <a:ea typeface="+mn-ea"/>
          <a:cs typeface="+mn-cs"/>
        </a:defRPr>
      </a:lvl5pPr>
      <a:lvl6pPr marL="1714332" algn="l" defTabSz="685734" rtl="0" eaLnBrk="1" latinLnBrk="0" hangingPunct="1">
        <a:defRPr sz="1400" kern="1200">
          <a:solidFill>
            <a:schemeClr val="tx1"/>
          </a:solidFill>
          <a:latin typeface="+mn-lt"/>
          <a:ea typeface="+mn-ea"/>
          <a:cs typeface="+mn-cs"/>
        </a:defRPr>
      </a:lvl6pPr>
      <a:lvl7pPr marL="2057199" algn="l" defTabSz="685734" rtl="0" eaLnBrk="1" latinLnBrk="0" hangingPunct="1">
        <a:defRPr sz="1400" kern="1200">
          <a:solidFill>
            <a:schemeClr val="tx1"/>
          </a:solidFill>
          <a:latin typeface="+mn-lt"/>
          <a:ea typeface="+mn-ea"/>
          <a:cs typeface="+mn-cs"/>
        </a:defRPr>
      </a:lvl7pPr>
      <a:lvl8pPr marL="2400066" algn="l" defTabSz="685734" rtl="0" eaLnBrk="1" latinLnBrk="0" hangingPunct="1">
        <a:defRPr sz="1400" kern="1200">
          <a:solidFill>
            <a:schemeClr val="tx1"/>
          </a:solidFill>
          <a:latin typeface="+mn-lt"/>
          <a:ea typeface="+mn-ea"/>
          <a:cs typeface="+mn-cs"/>
        </a:defRPr>
      </a:lvl8pPr>
      <a:lvl9pPr marL="2742933" algn="l" defTabSz="68573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4.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audio" Target="../media/audio1.wav"/><Relationship Id="rId4"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3.jpeg"/><Relationship Id="rId2" Type="http://schemas.openxmlformats.org/officeDocument/2006/relationships/video" Target="https://www.youtube.com/embed/srIpWN5TVKc" TargetMode="External"/><Relationship Id="rId1" Type="http://schemas.openxmlformats.org/officeDocument/2006/relationships/themeOverride" Target="../theme/themeOverride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8.xml"/><Relationship Id="rId1" Type="http://schemas.openxmlformats.org/officeDocument/2006/relationships/themeOverride" Target="../theme/themeOverride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1.png"/><Relationship Id="rId4" Type="http://schemas.openxmlformats.org/officeDocument/2006/relationships/audio" Target="../media/audio1.wav"/><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71816"/>
            <a:ext cx="5220858" cy="2677620"/>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MÔN </a:t>
            </a:r>
            <a:r>
              <a:rPr lang="vi-VN" altLang="zh-CN" sz="2800" b="1" dirty="0" smtClean="0">
                <a:solidFill>
                  <a:schemeClr val="bg1"/>
                </a:solidFill>
                <a:latin typeface="Segoe Print" pitchFamily="2" charset="0"/>
                <a:ea typeface="微软雅黑" panose="020B0503020204020204" pitchFamily="34" charset="-122"/>
              </a:rPr>
              <a:t>CÔNG NGHỆ </a:t>
            </a:r>
            <a:r>
              <a:rPr lang="en-US" altLang="zh-CN" sz="2800" b="1" dirty="0" smtClean="0">
                <a:solidFill>
                  <a:schemeClr val="bg1"/>
                </a:solidFill>
                <a:latin typeface="Segoe Print" pitchFamily="2" charset="0"/>
                <a:ea typeface="微软雅黑" panose="020B0503020204020204" pitchFamily="34" charset="-122"/>
              </a:rPr>
              <a:t> </a:t>
            </a:r>
            <a:r>
              <a:rPr lang="en-US" altLang="zh-CN" sz="2800" b="1" dirty="0">
                <a:solidFill>
                  <a:schemeClr val="bg1"/>
                </a:solidFill>
                <a:latin typeface="Segoe Print" pitchFamily="2" charset="0"/>
                <a:ea typeface="微软雅黑" panose="020B0503020204020204" pitchFamily="34" charset="-122"/>
              </a:rPr>
              <a:t>LỚP </a:t>
            </a:r>
            <a:r>
              <a:rPr lang="en-US" altLang="zh-CN" sz="2800" b="1" dirty="0" smtClean="0">
                <a:solidFill>
                  <a:schemeClr val="bg1"/>
                </a:solidFill>
                <a:latin typeface="Segoe Print" pitchFamily="2" charset="0"/>
                <a:ea typeface="微软雅黑" panose="020B0503020204020204" pitchFamily="34" charset="-122"/>
              </a:rPr>
              <a:t>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Rectangle 1"/>
          <p:cNvSpPr/>
          <p:nvPr/>
        </p:nvSpPr>
        <p:spPr>
          <a:xfrm>
            <a:off x="1159500" y="1416415"/>
            <a:ext cx="7195059" cy="2677656"/>
          </a:xfrm>
          <a:prstGeom prst="rect">
            <a:avLst/>
          </a:prstGeom>
        </p:spPr>
        <p:txBody>
          <a:bodyPr wrap="square">
            <a:spAutoFit/>
          </a:bodyPr>
          <a:lstStyle/>
          <a:p>
            <a:pPr algn="just"/>
            <a:r>
              <a:rPr lang="vi-VN" sz="2800" dirty="0">
                <a:solidFill>
                  <a:schemeClr val="accent2">
                    <a:lumMod val="75000"/>
                  </a:schemeClr>
                </a:solidFill>
                <a:effectLst>
                  <a:outerShdw blurRad="38100" dist="38100" dir="2700000" algn="tl">
                    <a:srgbClr val="000000">
                      <a:alpha val="43137"/>
                    </a:srgbClr>
                  </a:outerShdw>
                </a:effectLst>
                <a:latin typeface="Mulish"/>
              </a:rPr>
              <a:t>Robot là một loại máy có thể thực hiện những công việc một cách tự động bằng sự điều khiển của máy tính hoặc các vi mạch điện tử được lập trình. </a:t>
            </a:r>
            <a:r>
              <a:rPr lang="vi-VN" sz="2800" dirty="0" smtClean="0">
                <a:solidFill>
                  <a:schemeClr val="accent2">
                    <a:lumMod val="75000"/>
                  </a:schemeClr>
                </a:solidFill>
                <a:effectLst>
                  <a:outerShdw blurRad="38100" dist="38100" dir="2700000" algn="tl">
                    <a:srgbClr val="000000">
                      <a:alpha val="43137"/>
                    </a:srgbClr>
                  </a:outerShdw>
                </a:effectLst>
                <a:latin typeface="Mulish"/>
              </a:rPr>
              <a:t/>
            </a:r>
            <a:br>
              <a:rPr lang="vi-VN" sz="2800" dirty="0" smtClean="0">
                <a:solidFill>
                  <a:schemeClr val="accent2">
                    <a:lumMod val="75000"/>
                  </a:schemeClr>
                </a:solidFill>
                <a:effectLst>
                  <a:outerShdw blurRad="38100" dist="38100" dir="2700000" algn="tl">
                    <a:srgbClr val="000000">
                      <a:alpha val="43137"/>
                    </a:srgbClr>
                  </a:outerShdw>
                </a:effectLst>
                <a:latin typeface="Mulish"/>
              </a:rPr>
            </a:br>
            <a:r>
              <a:rPr lang="vi-VN" sz="2800" dirty="0" smtClean="0">
                <a:solidFill>
                  <a:schemeClr val="accent2">
                    <a:lumMod val="75000"/>
                  </a:schemeClr>
                </a:solidFill>
                <a:effectLst>
                  <a:outerShdw blurRad="38100" dist="38100" dir="2700000" algn="tl">
                    <a:srgbClr val="000000">
                      <a:alpha val="43137"/>
                    </a:srgbClr>
                  </a:outerShdw>
                </a:effectLst>
                <a:latin typeface="Mulish"/>
              </a:rPr>
              <a:t>Robot </a:t>
            </a:r>
            <a:r>
              <a:rPr lang="vi-VN" sz="2800" dirty="0">
                <a:solidFill>
                  <a:schemeClr val="accent2">
                    <a:lumMod val="75000"/>
                  </a:schemeClr>
                </a:solidFill>
                <a:effectLst>
                  <a:outerShdw blurRad="38100" dist="38100" dir="2700000" algn="tl">
                    <a:srgbClr val="000000">
                      <a:alpha val="43137"/>
                    </a:srgbClr>
                  </a:outerShdw>
                </a:effectLst>
                <a:latin typeface="Mulish"/>
              </a:rPr>
              <a:t>là một tác nhân cơ khí, nhân tạo, ảo, thường là một hệ thống cơ khí-điện tử.</a:t>
            </a:r>
            <a:endParaRPr lang="en-US" sz="28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929196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371034" y="1057117"/>
            <a:ext cx="3573003" cy="33070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3944043" y="-2583"/>
            <a:ext cx="5199961" cy="5146085"/>
          </a:xfrm>
          <a:prstGeom prst="rect">
            <a:avLst/>
          </a:prstGeom>
          <a:noFill/>
          <a:ln w="9525">
            <a:noFill/>
          </a:ln>
        </p:spPr>
      </p:pic>
      <p:sp>
        <p:nvSpPr>
          <p:cNvPr id="39" name="文本框 10247"/>
          <p:cNvSpPr txBox="1"/>
          <p:nvPr/>
        </p:nvSpPr>
        <p:spPr>
          <a:xfrm>
            <a:off x="705836" y="2408377"/>
            <a:ext cx="2941373" cy="665791"/>
          </a:xfrm>
          <a:prstGeom prst="rect">
            <a:avLst/>
          </a:prstGeom>
          <a:noFill/>
          <a:ln w="9525">
            <a:noFill/>
          </a:ln>
        </p:spPr>
        <p:txBody>
          <a:bodyPr wrap="square" lIns="49753" tIns="24876" rIns="49753" bIns="24876">
            <a:spAutoFit/>
          </a:bodyPr>
          <a:lstStyle/>
          <a:p>
            <a:pPr algn="just"/>
            <a:r>
              <a:rPr lang="vi-VN" sz="2000" b="1" dirty="0" smtClean="0">
                <a:solidFill>
                  <a:srgbClr val="C00000"/>
                </a:solidFill>
                <a:latin typeface="Times New Roman" pitchFamily="18" charset="0"/>
                <a:cs typeface="Times New Roman" pitchFamily="18" charset="0"/>
              </a:rPr>
              <a:t>Quan sát tranh và kể các bộ phận của robot?</a:t>
            </a:r>
            <a:endParaRPr lang="en-US" sz="2000" b="1" dirty="0">
              <a:solidFill>
                <a:srgbClr val="0070C0"/>
              </a:solidFill>
              <a:latin typeface="Times New Roman" pitchFamily="18" charset="0"/>
              <a:cs typeface="Times New Roman" pitchFamily="18" charset="0"/>
            </a:endParaRPr>
          </a:p>
        </p:txBody>
      </p:sp>
      <p:sp>
        <p:nvSpPr>
          <p:cNvPr id="40" name="文本框 10248"/>
          <p:cNvSpPr txBox="1"/>
          <p:nvPr/>
        </p:nvSpPr>
        <p:spPr>
          <a:xfrm>
            <a:off x="4938854" y="1057117"/>
            <a:ext cx="2668176" cy="1589131"/>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nhóm</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dirty="0" smtClean="0">
                <a:solidFill>
                  <a:schemeClr val="bg1"/>
                </a:solidFill>
                <a:latin typeface="Segoe Print" pitchFamily="2" charset="0"/>
                <a:ea typeface="宋体" panose="02010600030101010101" pitchFamily="2" charset="-122"/>
              </a:rPr>
              <a:t>(4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144901296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44168" y="139395"/>
            <a:ext cx="1977629" cy="59997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xmlns="" id="{697F8153-8496-4443-A258-B4728722B5C5}"/>
              </a:ext>
            </a:extLst>
          </p:cNvPr>
          <p:cNvSpPr txBox="1"/>
          <p:nvPr/>
        </p:nvSpPr>
        <p:spPr>
          <a:xfrm>
            <a:off x="3218885" y="4607970"/>
            <a:ext cx="3655252" cy="392407"/>
          </a:xfrm>
          <a:prstGeom prst="rect">
            <a:avLst/>
          </a:prstGeom>
          <a:noFill/>
        </p:spPr>
        <p:txBody>
          <a:bodyPr wrap="square" lIns="68573" tIns="34286" rIns="68573" bIns="34286" rtlCol="0">
            <a:spAutoFit/>
          </a:bodyPr>
          <a:lstStyle/>
          <a:p>
            <a:pPr algn="ctr" defTabSz="685716"/>
            <a:r>
              <a:rPr lang="en-GB" sz="2100" b="1" dirty="0" err="1" smtClean="0">
                <a:solidFill>
                  <a:prstClr val="white"/>
                </a:solidFill>
                <a:latin typeface="Times New Roman" pitchFamily="18" charset="0"/>
                <a:cs typeface="Times New Roman" pitchFamily="18" charset="0"/>
              </a:rPr>
              <a:t>Thời</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gian</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thảo</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luận</a:t>
            </a:r>
            <a:r>
              <a:rPr lang="en-GB" sz="2100" b="1" dirty="0" smtClean="0">
                <a:solidFill>
                  <a:prstClr val="white"/>
                </a:solidFill>
                <a:latin typeface="Times New Roman" pitchFamily="18" charset="0"/>
                <a:cs typeface="Times New Roman" pitchFamily="18" charset="0"/>
              </a:rPr>
              <a:t>: 2 </a:t>
            </a:r>
            <a:r>
              <a:rPr lang="en-GB" sz="2100" b="1" dirty="0" err="1" smtClean="0">
                <a:solidFill>
                  <a:prstClr val="white"/>
                </a:solidFill>
                <a:latin typeface="Times New Roman" pitchFamily="18" charset="0"/>
                <a:cs typeface="Times New Roman" pitchFamily="18" charset="0"/>
              </a:rPr>
              <a:t>phút</a:t>
            </a:r>
            <a:endParaRPr lang="en-GB" sz="36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pic>
        <p:nvPicPr>
          <p:cNvPr id="20" name="Picture 19"/>
          <p:cNvPicPr/>
          <p:nvPr/>
        </p:nvPicPr>
        <p:blipFill>
          <a:blip r:embed="rId7"/>
          <a:stretch>
            <a:fillRect/>
          </a:stretch>
        </p:blipFill>
        <p:spPr>
          <a:xfrm>
            <a:off x="3703320" y="331019"/>
            <a:ext cx="3043645" cy="4255273"/>
          </a:xfrm>
          <a:prstGeom prst="rect">
            <a:avLst/>
          </a:prstGeom>
        </p:spPr>
      </p:pic>
    </p:spTree>
    <p:custDataLst>
      <p:tags r:id="rId1"/>
    </p:custDataLst>
    <p:extLst>
      <p:ext uri="{BB962C8B-B14F-4D97-AF65-F5344CB8AC3E}">
        <p14:creationId xmlns:p14="http://schemas.microsoft.com/office/powerpoint/2010/main" val="19169067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120000"/>
                                        <p:tgtEl>
                                          <p:spTgt spid="8"/>
                                        </p:tgtEl>
                                      </p:cBhvr>
                                    </p:animEffect>
                                    <p:set>
                                      <p:cBhvr>
                                        <p:cTn id="10" dur="1" fill="hold">
                                          <p:stCondLst>
                                            <p:cond delay="11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20000"/>
                                        <p:tgtEl>
                                          <p:spTgt spid="9"/>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4180113" y="1835332"/>
            <a:ext cx="4839789" cy="2801982"/>
          </a:xfrm>
          <a:prstGeom prst="rect">
            <a:avLst/>
          </a:prstGeom>
          <a:ln>
            <a:noFill/>
          </a:ln>
          <a:effectLst>
            <a:softEdge rad="112500"/>
          </a:effectLst>
        </p:spPr>
      </p:pic>
      <p:sp>
        <p:nvSpPr>
          <p:cNvPr id="3" name="矩形 1"/>
          <p:cNvSpPr/>
          <p:nvPr/>
        </p:nvSpPr>
        <p:spPr>
          <a:xfrm>
            <a:off x="434874" y="1182188"/>
            <a:ext cx="3340291" cy="2862310"/>
          </a:xfrm>
          <a:prstGeom prst="rect">
            <a:avLst/>
          </a:prstGeom>
        </p:spPr>
        <p:txBody>
          <a:bodyPr wrap="square" lIns="91425" tIns="45714" rIns="91425" bIns="45714">
            <a:spAutoFit/>
          </a:bodyPr>
          <a:lstStyle/>
          <a:p>
            <a:pPr lvl="0" defTabSz="914400"/>
            <a:r>
              <a:rPr lang="vi-VN" sz="1800" kern="0" dirty="0" smtClean="0">
                <a:solidFill>
                  <a:schemeClr val="bg1"/>
                </a:solidFill>
              </a:rPr>
              <a:t>C1:</a:t>
            </a:r>
            <a:r>
              <a:rPr kumimoji="0" lang="vi-VN" sz="1800" b="0" i="0" u="none" strike="noStrike" kern="0" cap="none" spc="0" normalizeH="0" baseline="0" noProof="0" dirty="0" smtClean="0">
                <a:ln>
                  <a:noFill/>
                </a:ln>
                <a:solidFill>
                  <a:schemeClr val="bg1"/>
                </a:solidFill>
                <a:effectLst/>
                <a:uLnTx/>
                <a:uFillTx/>
              </a:rPr>
              <a:t>Nhận  xét  các  bộ  phận  robot  được  liên  kết  như  thế  nào?</a:t>
            </a:r>
          </a:p>
          <a:p>
            <a:pPr lvl="0" defTabSz="914400"/>
            <a:r>
              <a:rPr lang="vi-VN" sz="1800" kern="0" dirty="0" smtClean="0">
                <a:solidFill>
                  <a:srgbClr val="FF0000"/>
                </a:solidFill>
              </a:rPr>
              <a:t>TL: Các bộ phận được liên kết chắc chắn bởi các bộ ốc vít.</a:t>
            </a:r>
            <a:r>
              <a:rPr kumimoji="0" lang="vi-VN" sz="1800" b="0" i="0" u="none" strike="noStrike" kern="0" cap="none" spc="0" normalizeH="0" baseline="0" noProof="0" dirty="0" smtClean="0">
                <a:ln>
                  <a:noFill/>
                </a:ln>
                <a:solidFill>
                  <a:srgbClr val="FF0000"/>
                </a:solidFill>
                <a:effectLst/>
                <a:uLnTx/>
                <a:uFillTx/>
              </a:rPr>
              <a:t/>
            </a:r>
            <a:br>
              <a:rPr kumimoji="0" lang="vi-VN" sz="1800" b="0" i="0" u="none" strike="noStrike" kern="0" cap="none" spc="0" normalizeH="0" baseline="0" noProof="0" dirty="0" smtClean="0">
                <a:ln>
                  <a:noFill/>
                </a:ln>
                <a:solidFill>
                  <a:srgbClr val="FF0000"/>
                </a:solidFill>
                <a:effectLst/>
                <a:uLnTx/>
                <a:uFillTx/>
              </a:rPr>
            </a:br>
            <a:r>
              <a:rPr kumimoji="0" lang="vi-VN" sz="1800" b="0" i="0" u="none" strike="noStrike" kern="0" cap="none" spc="0" normalizeH="0" baseline="0" noProof="0" dirty="0" smtClean="0">
                <a:ln>
                  <a:noFill/>
                </a:ln>
                <a:solidFill>
                  <a:schemeClr val="bg1"/>
                </a:solidFill>
                <a:effectLst/>
                <a:uLnTx/>
                <a:uFillTx/>
              </a:rPr>
              <a:t>C2:</a:t>
            </a:r>
            <a:r>
              <a:rPr kumimoji="0" lang="vi-VN" sz="1800" b="0" i="0" u="none" strike="noStrike" kern="0" cap="none" spc="0" normalizeH="0" noProof="0" dirty="0" smtClean="0">
                <a:ln>
                  <a:noFill/>
                </a:ln>
                <a:solidFill>
                  <a:schemeClr val="bg1"/>
                </a:solidFill>
                <a:effectLst/>
                <a:uLnTx/>
                <a:uFillTx/>
              </a:rPr>
              <a:t> </a:t>
            </a:r>
            <a:r>
              <a:rPr lang="vi-VN" sz="1800" dirty="0">
                <a:solidFill>
                  <a:schemeClr val="bg1"/>
                </a:solidFill>
              </a:rPr>
              <a:t>Để  lắp  được  robot  hoàn  </a:t>
            </a:r>
            <a:r>
              <a:rPr lang="vi-VN" sz="1800" dirty="0">
                <a:solidFill>
                  <a:schemeClr val="bg1"/>
                </a:solidFill>
                <a:latin typeface="+mj-lt"/>
              </a:rPr>
              <a:t>chỉnh  thì  việc  đầu  tiên  các  em  phải  làm  gì</a:t>
            </a:r>
            <a:r>
              <a:rPr lang="vi-VN" sz="1800" dirty="0" smtClean="0">
                <a:solidFill>
                  <a:schemeClr val="bg1"/>
                </a:solidFill>
                <a:latin typeface="+mj-lt"/>
              </a:rPr>
              <a:t>?</a:t>
            </a:r>
          </a:p>
          <a:p>
            <a:pPr lvl="0" defTabSz="914400"/>
            <a:r>
              <a:rPr kumimoji="0" lang="vi-VN" sz="1800" b="0" i="0" u="none" strike="noStrike" kern="0" cap="none" spc="0" normalizeH="0" baseline="0" noProof="0" dirty="0" smtClean="0">
                <a:ln>
                  <a:noFill/>
                </a:ln>
                <a:solidFill>
                  <a:srgbClr val="FF0000"/>
                </a:solidFill>
                <a:effectLst/>
                <a:uLnTx/>
                <a:uFillTx/>
                <a:latin typeface="+mj-lt"/>
              </a:rPr>
              <a:t>Tl:  Chuẩn</a:t>
            </a:r>
            <a:r>
              <a:rPr kumimoji="0" lang="vi-VN" sz="1800" b="0" i="0" u="none" strike="noStrike" kern="0" cap="none" spc="0" normalizeH="0" noProof="0" dirty="0" smtClean="0">
                <a:ln>
                  <a:noFill/>
                </a:ln>
                <a:solidFill>
                  <a:srgbClr val="FF0000"/>
                </a:solidFill>
                <a:effectLst/>
                <a:uLnTx/>
                <a:uFillTx/>
                <a:latin typeface="+mj-lt"/>
              </a:rPr>
              <a:t> bị đầy đủ dụng cụ bộ phận</a:t>
            </a:r>
            <a:endParaRPr kumimoji="0" lang="en-US" sz="1800" b="0" i="0" u="none" strike="noStrike" kern="0" cap="none" spc="0" normalizeH="0" baseline="0" noProof="0" dirty="0" smtClean="0">
              <a:ln>
                <a:noFill/>
              </a:ln>
              <a:solidFill>
                <a:srgbClr val="FF0000"/>
              </a:solidFill>
              <a:effectLst/>
              <a:uLnTx/>
              <a:uFillTx/>
              <a:latin typeface="+mj-lt"/>
            </a:endParaRPr>
          </a:p>
        </p:txBody>
      </p:sp>
    </p:spTree>
    <p:extLst>
      <p:ext uri="{BB962C8B-B14F-4D97-AF65-F5344CB8AC3E}">
        <p14:creationId xmlns:p14="http://schemas.microsoft.com/office/powerpoint/2010/main" val="32421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568742" y="-588725"/>
            <a:ext cx="10477948" cy="5620202"/>
          </a:xfrm>
          <a:prstGeom prst="rect">
            <a:avLst/>
          </a:prstGeom>
          <a:noFill/>
          <a:ln w="9525">
            <a:noFill/>
          </a:ln>
        </p:spPr>
      </p:pic>
      <p:sp>
        <p:nvSpPr>
          <p:cNvPr id="4" name="矩形 20"/>
          <p:cNvSpPr/>
          <p:nvPr/>
        </p:nvSpPr>
        <p:spPr>
          <a:xfrm rot="19532942">
            <a:off x="688372" y="699673"/>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vi-VN"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Kết 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pic>
        <p:nvPicPr>
          <p:cNvPr id="6" name="Picture 5"/>
          <p:cNvPicPr/>
          <p:nvPr/>
        </p:nvPicPr>
        <p:blipFill>
          <a:blip r:embed="rId4"/>
          <a:stretch>
            <a:fillRect/>
          </a:stretch>
        </p:blipFill>
        <p:spPr>
          <a:xfrm>
            <a:off x="2220034" y="1101285"/>
            <a:ext cx="4525279" cy="2836642"/>
          </a:xfrm>
          <a:prstGeom prst="rect">
            <a:avLst/>
          </a:prstGeom>
        </p:spPr>
      </p:pic>
    </p:spTree>
    <p:extLst>
      <p:ext uri="{BB962C8B-B14F-4D97-AF65-F5344CB8AC3E}">
        <p14:creationId xmlns:p14="http://schemas.microsoft.com/office/powerpoint/2010/main" val="9578155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r>
              <a:rPr lang="en-US" sz="900" b="1" dirty="0">
                <a:solidFill>
                  <a:schemeClr val="accent6">
                    <a:lumMod val="50000"/>
                  </a:schemeClr>
                </a:solidFill>
                <a:latin typeface="Comic Sans MS" pitchFamily="66" charset="0"/>
              </a:rPr>
              <a:t/>
            </a:r>
            <a:br>
              <a:rPr lang="en-US" sz="900" b="1" dirty="0">
                <a:solidFill>
                  <a:schemeClr val="accent6">
                    <a:lumMod val="50000"/>
                  </a:schemeClr>
                </a:solidFill>
                <a:latin typeface="Comic Sans MS" pitchFamily="66" charset="0"/>
              </a:rPr>
            </a:br>
            <a:r>
              <a:rPr lang="en-US" sz="2000" b="1" dirty="0" smtClean="0">
                <a:solidFill>
                  <a:srgbClr val="C00000"/>
                </a:solidFill>
                <a:latin typeface="Comic Sans MS" pitchFamily="66" charset="0"/>
                <a:cs typeface="Times New Roman" panose="02020603050405020304" pitchFamily="18" charset="0"/>
              </a:rPr>
              <a:t>CHỦ ĐỀ </a:t>
            </a:r>
            <a:r>
              <a:rPr lang="vi-VN" sz="2000" b="1" dirty="0" smtClean="0">
                <a:solidFill>
                  <a:srgbClr val="C00000"/>
                </a:solidFill>
                <a:latin typeface="Comic Sans MS" pitchFamily="66" charset="0"/>
                <a:cs typeface="Times New Roman" panose="02020603050405020304" pitchFamily="18" charset="0"/>
              </a:rPr>
              <a:t>II</a:t>
            </a:r>
            <a:r>
              <a:rPr lang="en-US" sz="2000" b="1" dirty="0" smtClean="0">
                <a:solidFill>
                  <a:srgbClr val="C00000"/>
                </a:solidFill>
                <a:latin typeface="Comic Sans MS" pitchFamily="66" charset="0"/>
                <a:cs typeface="Times New Roman" panose="02020603050405020304" pitchFamily="18" charset="0"/>
              </a:rPr>
              <a:t>: </a:t>
            </a:r>
            <a:r>
              <a:rPr lang="vi-VN" sz="2000" b="1" dirty="0" smtClean="0">
                <a:solidFill>
                  <a:srgbClr val="C00000"/>
                </a:solidFill>
                <a:latin typeface="Comic Sans MS" pitchFamily="66" charset="0"/>
                <a:cs typeface="Times New Roman" panose="02020603050405020304" pitchFamily="18" charset="0"/>
              </a:rPr>
              <a:t>THỦ CÔNG , KỸ THUẬT</a:t>
            </a:r>
            <a:r>
              <a:rPr lang="en-US" sz="1600" b="1" dirty="0" smtClean="0">
                <a:solidFill>
                  <a:srgbClr val="C00000"/>
                </a:solidFill>
                <a:latin typeface="Comic Sans MS" pitchFamily="66" charset="0"/>
              </a:rPr>
              <a:t/>
            </a:r>
            <a:br>
              <a:rPr lang="en-US" sz="1600" b="1" dirty="0" smtClean="0">
                <a:solidFill>
                  <a:srgbClr val="C00000"/>
                </a:solidFill>
                <a:latin typeface="Comic Sans MS" pitchFamily="66" charset="0"/>
              </a:rPr>
            </a:br>
            <a:r>
              <a:rPr lang="en-US" sz="2000" b="1" dirty="0" err="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Bài</a:t>
            </a:r>
            <a:r>
              <a:rPr lang="en-US" sz="2000" b="1" dirty="0"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1</a:t>
            </a:r>
            <a:r>
              <a:rPr lang="vi-VN" sz="2000" b="1" dirty="0"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1</a:t>
            </a:r>
            <a:r>
              <a:rPr lang="en-US" sz="2000" b="1" dirty="0"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a:t>
            </a:r>
            <a:r>
              <a:rPr lang="vi-VN" sz="2000" b="1" dirty="0"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Lắp ghép mô hình Robot( Tiết 1)</a:t>
            </a:r>
            <a:r>
              <a:rPr lang="en-US" sz="900" b="1" dirty="0" smtClean="0">
                <a:solidFill>
                  <a:schemeClr val="accent6">
                    <a:lumMod val="75000"/>
                  </a:schemeClr>
                </a:solidFill>
                <a:latin typeface="Comic Sans MS" pitchFamily="66" charset="0"/>
                <a:ea typeface="Isadora" panose="02020500000000000000" pitchFamily="18" charset="0"/>
                <a:cs typeface="Isadora" panose="02020500000000000000" pitchFamily="18" charset="0"/>
              </a:rPr>
              <a:t/>
            </a:r>
            <a:br>
              <a:rPr lang="en-US" sz="900" b="1" dirty="0" smtClean="0">
                <a:solidFill>
                  <a:schemeClr val="accent6">
                    <a:lumMod val="75000"/>
                  </a:schemeClr>
                </a:solidFill>
                <a:latin typeface="Comic Sans MS" pitchFamily="66"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Comic Sans MS" pitchFamily="66" charset="0"/>
            </a:endParaRPr>
          </a:p>
        </p:txBody>
      </p:sp>
      <p:pic>
        <p:nvPicPr>
          <p:cNvPr id="2" name="Picture 1"/>
          <p:cNvPicPr>
            <a:picLocks noChangeAspect="1"/>
          </p:cNvPicPr>
          <p:nvPr/>
        </p:nvPicPr>
        <p:blipFill rotWithShape="1">
          <a:blip r:embed="rId3" cstate="email">
            <a:clrChange>
              <a:clrFrom>
                <a:srgbClr val="D6D4C8"/>
              </a:clrFrom>
              <a:clrTo>
                <a:srgbClr val="D6D4C8">
                  <a:alpha val="0"/>
                </a:srgbClr>
              </a:clrTo>
            </a:clrChange>
            <a:extLst>
              <a:ext uri="{28A0092B-C50C-407E-A947-70E740481C1C}">
                <a14:useLocalDpi xmlns:a14="http://schemas.microsoft.com/office/drawing/2010/main"/>
              </a:ext>
            </a:extLst>
          </a:blip>
          <a:srcRect l="14092" r="25315" b="2805"/>
          <a:stretch/>
        </p:blipFill>
        <p:spPr>
          <a:xfrm>
            <a:off x="881742" y="1395841"/>
            <a:ext cx="2848508" cy="2758148"/>
          </a:xfrm>
          <a:prstGeom prst="rect">
            <a:avLst/>
          </a:prstGeom>
          <a:solidFill>
            <a:srgbClr val="00B0F0"/>
          </a:solidFill>
          <a:ln>
            <a:noFill/>
          </a:ln>
          <a:effectLst>
            <a:softEdge rad="112500"/>
          </a:effectLst>
        </p:spPr>
      </p:pic>
    </p:spTree>
    <p:extLst>
      <p:ext uri="{BB962C8B-B14F-4D97-AF65-F5344CB8AC3E}">
        <p14:creationId xmlns:p14="http://schemas.microsoft.com/office/powerpoint/2010/main" val="6871147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8594" y="878681"/>
            <a:ext cx="8801100" cy="132343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just"/>
            <a:r>
              <a:rPr lang="vi-VN" sz="4000" b="1" dirty="0">
                <a:ln/>
                <a:solidFill>
                  <a:schemeClr val="accent4"/>
                </a:solidFill>
              </a:rPr>
              <a:t>Em  hãy  quan  sát  và  cho  biết  đâu  là  mô  hình  Robot?</a:t>
            </a:r>
            <a:endParaRPr lang="en-US" sz="4000" b="1" dirty="0">
              <a:ln/>
              <a:solidFill>
                <a:schemeClr val="accent4"/>
              </a:solidFill>
              <a:latin typeface=".VnCommercial Script" panose="020B7200000000000000" pitchFamily="34" charset="0"/>
            </a:endParaRPr>
          </a:p>
        </p:txBody>
      </p:sp>
      <p:pic>
        <p:nvPicPr>
          <p:cNvPr id="15" name="Picture 14"/>
          <p:cNvPicPr/>
          <p:nvPr/>
        </p:nvPicPr>
        <p:blipFill>
          <a:blip r:embed="rId4"/>
          <a:stretch>
            <a:fillRect/>
          </a:stretch>
        </p:blipFill>
        <p:spPr>
          <a:xfrm>
            <a:off x="624522" y="2673508"/>
            <a:ext cx="3183097" cy="1798480"/>
          </a:xfrm>
          <a:prstGeom prst="rect">
            <a:avLst/>
          </a:prstGeom>
        </p:spPr>
      </p:pic>
    </p:spTree>
    <p:extLst>
      <p:ext uri="{BB962C8B-B14F-4D97-AF65-F5344CB8AC3E}">
        <p14:creationId xmlns:p14="http://schemas.microsoft.com/office/powerpoint/2010/main" val="396535274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8594" y="878681"/>
            <a:ext cx="8801100" cy="126188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just" defTabSz="685514"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solidFill>
                  <a:srgbClr val="FFC000"/>
                </a:solidFill>
                <a:effectLst/>
                <a:uLnTx/>
                <a:uFillTx/>
                <a:latin typeface="Arial" panose="020B0604020202020204" pitchFamily="34" charset="0"/>
                <a:ea typeface="+mn-ea"/>
                <a:cs typeface="+mn-cs"/>
              </a:rPr>
              <a:t>Cả hai đều</a:t>
            </a:r>
            <a:r>
              <a:rPr kumimoji="0" lang="vi-VN" sz="4000" b="1" i="0" u="none" strike="noStrike" kern="1200" cap="none" spc="0" normalizeH="0" noProof="0" dirty="0" smtClean="0">
                <a:ln/>
                <a:solidFill>
                  <a:srgbClr val="FFC000"/>
                </a:solidFill>
                <a:effectLst/>
                <a:uLnTx/>
                <a:uFillTx/>
                <a:latin typeface="Arial" panose="020B0604020202020204" pitchFamily="34" charset="0"/>
                <a:ea typeface="+mn-ea"/>
                <a:cs typeface="+mn-cs"/>
              </a:rPr>
              <a:t> là mô hình robot.</a:t>
            </a:r>
          </a:p>
          <a:p>
            <a:pPr algn="just"/>
            <a:r>
              <a:rPr lang="vi-VN" sz="1800" noProof="0" dirty="0" smtClean="0">
                <a:ln/>
                <a:solidFill>
                  <a:srgbClr val="FFC000"/>
                </a:solidFill>
                <a:latin typeface="Arial" panose="020B0604020202020204" pitchFamily="34" charset="0"/>
              </a:rPr>
              <a:t>Robot 1: </a:t>
            </a:r>
            <a:r>
              <a:rPr lang="vi-VN" sz="1800" noProof="0" dirty="0" smtClean="0"/>
              <a:t>Lắp ráp bằng máy móc hiện đại.</a:t>
            </a:r>
            <a:endParaRPr lang="en-US" sz="1800" dirty="0"/>
          </a:p>
          <a:p>
            <a:pPr lvl="0" algn="just"/>
            <a:r>
              <a:rPr lang="vi-VN" sz="1800" dirty="0">
                <a:ln/>
                <a:solidFill>
                  <a:srgbClr val="FFC000"/>
                </a:solidFill>
              </a:rPr>
              <a:t>Robot </a:t>
            </a:r>
            <a:r>
              <a:rPr lang="vi-VN" sz="1800" dirty="0" smtClean="0">
                <a:ln/>
                <a:solidFill>
                  <a:srgbClr val="FFC000"/>
                </a:solidFill>
              </a:rPr>
              <a:t>2: </a:t>
            </a:r>
            <a:r>
              <a:rPr lang="vi-VN" sz="1800" dirty="0"/>
              <a:t>L</a:t>
            </a:r>
            <a:r>
              <a:rPr lang="vi-VN" sz="1800" dirty="0" smtClean="0"/>
              <a:t>ắp  </a:t>
            </a:r>
            <a:r>
              <a:rPr lang="vi-VN" sz="1800" dirty="0"/>
              <a:t>ráp  bằng  tay  từ  các  bộ  phận  chi  tiết  nhỏ.</a:t>
            </a:r>
            <a:endParaRPr kumimoji="0" lang="en-US" sz="1800" i="0" u="none" strike="noStrike" kern="1200" cap="none" spc="0" normalizeH="0" baseline="0" noProof="0" dirty="0">
              <a:ln/>
              <a:solidFill>
                <a:srgbClr val="FFC000"/>
              </a:solidFill>
              <a:effectLst/>
              <a:uLnTx/>
              <a:uFillTx/>
              <a:latin typeface=".VnCommercial Script" panose="020B7200000000000000" pitchFamily="34" charset="0"/>
            </a:endParaRPr>
          </a:p>
        </p:txBody>
      </p:sp>
      <p:pic>
        <p:nvPicPr>
          <p:cNvPr id="15" name="Picture 14"/>
          <p:cNvPicPr/>
          <p:nvPr/>
        </p:nvPicPr>
        <p:blipFill>
          <a:blip r:embed="rId4"/>
          <a:stretch>
            <a:fillRect/>
          </a:stretch>
        </p:blipFill>
        <p:spPr>
          <a:xfrm>
            <a:off x="624522" y="2673508"/>
            <a:ext cx="3183097" cy="1798480"/>
          </a:xfrm>
          <a:prstGeom prst="rect">
            <a:avLst/>
          </a:prstGeom>
        </p:spPr>
      </p:pic>
      <p:sp>
        <p:nvSpPr>
          <p:cNvPr id="3" name="TextBox 2"/>
          <p:cNvSpPr txBox="1"/>
          <p:nvPr/>
        </p:nvSpPr>
        <p:spPr>
          <a:xfrm>
            <a:off x="535577" y="4722223"/>
            <a:ext cx="5597434" cy="307777"/>
          </a:xfrm>
          <a:prstGeom prst="rect">
            <a:avLst/>
          </a:prstGeom>
          <a:noFill/>
        </p:spPr>
        <p:txBody>
          <a:bodyPr wrap="square" rtlCol="0">
            <a:spAutoFit/>
          </a:bodyPr>
          <a:lstStyle/>
          <a:p>
            <a:r>
              <a:rPr lang="vi-VN" dirty="0" smtClean="0"/>
              <a:t>Robot 2 HS có thể tự lắp ghép được!</a:t>
            </a:r>
          </a:p>
        </p:txBody>
      </p:sp>
    </p:spTree>
    <p:extLst>
      <p:ext uri="{BB962C8B-B14F-4D97-AF65-F5344CB8AC3E}">
        <p14:creationId xmlns:p14="http://schemas.microsoft.com/office/powerpoint/2010/main" val="2227275560"/>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5" cstate="print"/>
          <a:stretch>
            <a:fillRect/>
          </a:stretch>
        </p:blipFill>
        <p:spPr>
          <a:xfrm>
            <a:off x="231354" y="-375705"/>
            <a:ext cx="6026227" cy="5382153"/>
          </a:xfrm>
          <a:prstGeom prst="rect">
            <a:avLst/>
          </a:prstGeom>
        </p:spPr>
      </p:pic>
      <p:pic>
        <p:nvPicPr>
          <p:cNvPr id="12" name="图片 5" descr="未标题-2.png"/>
          <p:cNvPicPr>
            <a:picLocks noChangeAspect="1"/>
          </p:cNvPicPr>
          <p:nvPr/>
        </p:nvPicPr>
        <p:blipFill>
          <a:blip r:embed="rId6" cstate="print"/>
          <a:stretch>
            <a:fillRect/>
          </a:stretch>
        </p:blipFill>
        <p:spPr>
          <a:xfrm>
            <a:off x="5573348" y="1016383"/>
            <a:ext cx="2428892" cy="3237381"/>
          </a:xfrm>
          <a:prstGeom prst="rect">
            <a:avLst/>
          </a:prstGeom>
        </p:spPr>
      </p:pic>
      <p:pic>
        <p:nvPicPr>
          <p:cNvPr id="2" name="srIpWN5TVKc"/>
          <p:cNvPicPr>
            <a:picLocks noRot="1" noChangeAspect="1"/>
          </p:cNvPicPr>
          <p:nvPr>
            <a:videoFile r:link="rId2"/>
          </p:nvPr>
        </p:nvPicPr>
        <p:blipFill>
          <a:blip r:embed="rId7"/>
          <a:stretch>
            <a:fillRect/>
          </a:stretch>
        </p:blipFill>
        <p:spPr>
          <a:xfrm>
            <a:off x="1164431" y="1364456"/>
            <a:ext cx="3971925" cy="2889308"/>
          </a:xfrm>
          <a:prstGeom prst="rect">
            <a:avLst/>
          </a:prstGeom>
        </p:spPr>
      </p:pic>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4096" y="340786"/>
            <a:ext cx="4559252" cy="4071966"/>
          </a:xfrm>
          <a:prstGeom prst="rect">
            <a:avLst/>
          </a:prstGeom>
        </p:spPr>
      </p:pic>
      <p:sp>
        <p:nvSpPr>
          <p:cNvPr id="11" name="Text Box 18"/>
          <p:cNvSpPr txBox="1">
            <a:spLocks noChangeArrowheads="1"/>
          </p:cNvSpPr>
          <p:nvPr/>
        </p:nvSpPr>
        <p:spPr bwMode="auto">
          <a:xfrm>
            <a:off x="1683536" y="1703824"/>
            <a:ext cx="3064812" cy="2314468"/>
          </a:xfrm>
          <a:prstGeom prst="rect">
            <a:avLst/>
          </a:prstGeom>
          <a:noFill/>
          <a:ln w="9525">
            <a:noFill/>
            <a:miter lim="800000"/>
            <a:headEnd/>
            <a:tailEnd/>
          </a:ln>
        </p:spPr>
        <p:txBody>
          <a:bodyPr wrap="square" lIns="91427" tIns="45714" rIns="91427" bIns="45714">
            <a:spAutoFit/>
          </a:bodyPr>
          <a:lstStyle/>
          <a:p>
            <a:pPr marL="0" marR="0" lvl="0" indent="0" algn="ctr" defTabSz="685800" rtl="0" eaLnBrk="1" fontAlgn="auto" latinLnBrk="0" hangingPunct="1">
              <a:lnSpc>
                <a:spcPct val="130000"/>
              </a:lnSpc>
              <a:spcBef>
                <a:spcPts val="0"/>
              </a:spcBef>
              <a:spcAft>
                <a:spcPts val="0"/>
              </a:spcAft>
              <a:buClrTx/>
              <a:buSzTx/>
              <a:buFontTx/>
              <a:buNone/>
              <a:tabLst/>
              <a:defRPr/>
            </a:pPr>
            <a:r>
              <a:rPr lang="vi-VN" altLang="zh-CN" sz="1600" b="1" kern="0" dirty="0" smtClean="0">
                <a:solidFill>
                  <a:srgbClr val="4472C4">
                    <a:lumMod val="75000"/>
                  </a:srgbClr>
                </a:solidFill>
                <a:latin typeface="Segoe Print" pitchFamily="2" charset="0"/>
              </a:rPr>
              <a:t>Hoạt động Nhóm !</a:t>
            </a:r>
          </a:p>
          <a:p>
            <a:pPr marL="0" marR="0" lvl="0" indent="0" algn="ctr" defTabSz="685800" rtl="0" eaLnBrk="1" fontAlgn="auto" latinLnBrk="0" hangingPunct="1">
              <a:lnSpc>
                <a:spcPct val="130000"/>
              </a:lnSpc>
              <a:spcBef>
                <a:spcPts val="0"/>
              </a:spcBef>
              <a:spcAft>
                <a:spcPts val="0"/>
              </a:spcAft>
              <a:buClrTx/>
              <a:buSzTx/>
              <a:buFontTx/>
              <a:buNone/>
              <a:tabLst/>
              <a:defRPr/>
            </a:pPr>
            <a:r>
              <a:rPr lang="vi-VN" altLang="zh-CN" sz="1600" b="1" kern="0" dirty="0" smtClean="0">
                <a:solidFill>
                  <a:srgbClr val="4472C4">
                    <a:lumMod val="75000"/>
                  </a:srgbClr>
                </a:solidFill>
                <a:latin typeface="Segoe Print" pitchFamily="2" charset="0"/>
              </a:rPr>
              <a:t>HS quan sát video trả lời câu hỏi:</a:t>
            </a:r>
            <a:br>
              <a:rPr lang="vi-VN" altLang="zh-CN" sz="1600" b="1" kern="0" dirty="0" smtClean="0">
                <a:solidFill>
                  <a:srgbClr val="4472C4">
                    <a:lumMod val="75000"/>
                  </a:srgbClr>
                </a:solidFill>
                <a:latin typeface="Segoe Print" pitchFamily="2" charset="0"/>
              </a:rPr>
            </a:br>
            <a:r>
              <a:rPr lang="vi-VN" altLang="zh-CN" sz="1600" b="1" kern="0" dirty="0" smtClean="0">
                <a:solidFill>
                  <a:srgbClr val="4472C4">
                    <a:lumMod val="75000"/>
                  </a:srgbClr>
                </a:solidFill>
                <a:latin typeface="Segoe Print" pitchFamily="2" charset="0"/>
              </a:rPr>
              <a:t>Thấy được bao nhiêu loại robot? các loại robot xuất hiện trên video?</a:t>
            </a:r>
          </a:p>
          <a:p>
            <a:pPr marL="0" marR="0" lvl="0" indent="0" algn="ctr" defTabSz="685800" rtl="0" eaLnBrk="1" fontAlgn="auto" latinLnBrk="0" hangingPunct="1">
              <a:lnSpc>
                <a:spcPct val="130000"/>
              </a:lnSpc>
              <a:spcBef>
                <a:spcPts val="0"/>
              </a:spcBef>
              <a:spcAft>
                <a:spcPts val="0"/>
              </a:spcAft>
              <a:buClrTx/>
              <a:buSzTx/>
              <a:buFontTx/>
              <a:buNone/>
              <a:tabLst/>
              <a:defRPr/>
            </a:pPr>
            <a:endParaRPr kumimoji="0" lang="en-US" altLang="zh-CN" sz="1600" b="1" i="0" u="none" strike="noStrike" kern="0" cap="none" spc="0" normalizeH="0" baseline="0" noProof="0" dirty="0">
              <a:ln>
                <a:noFill/>
              </a:ln>
              <a:solidFill>
                <a:srgbClr val="4472C4">
                  <a:lumMod val="75000"/>
                </a:srgbClr>
              </a:solidFill>
              <a:effectLst/>
              <a:uLnTx/>
              <a:uFillTx/>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713435053"/>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438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224375" y="388796"/>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082143" y="-365760"/>
            <a:ext cx="5069006" cy="5437825"/>
          </a:xfrm>
          <a:prstGeom prst="rect">
            <a:avLst/>
          </a:prstGeom>
          <a:noFill/>
          <a:ln w="9525">
            <a:noFill/>
          </a:ln>
        </p:spPr>
      </p:pic>
      <p:sp>
        <p:nvSpPr>
          <p:cNvPr id="40" name="文本框 10248"/>
          <p:cNvSpPr txBox="1"/>
          <p:nvPr/>
        </p:nvSpPr>
        <p:spPr>
          <a:xfrm>
            <a:off x="4637315" y="675845"/>
            <a:ext cx="3984172" cy="481125"/>
          </a:xfrm>
          <a:prstGeom prst="rect">
            <a:avLst/>
          </a:prstGeom>
          <a:noFill/>
          <a:ln w="9525">
            <a:noFill/>
          </a:ln>
        </p:spPr>
        <p:txBody>
          <a:bodyPr wrap="square" lIns="49753" tIns="24876" rIns="49753" bIns="24876">
            <a:spAutoFit/>
          </a:bodyPr>
          <a:lstStyle/>
          <a:p>
            <a:pPr defTabSz="816443">
              <a:spcBef>
                <a:spcPct val="50000"/>
              </a:spcBef>
            </a:pPr>
            <a:r>
              <a:rPr lang="vi-VN" altLang="zh-CN" sz="2800" dirty="0" smtClean="0">
                <a:solidFill>
                  <a:schemeClr val="bg1"/>
                </a:solidFill>
                <a:latin typeface="Segoe Print" pitchFamily="2" charset="0"/>
                <a:ea typeface="宋体" panose="02010600030101010101" pitchFamily="2" charset="-122"/>
              </a:rPr>
              <a:t>Hoạt động chia nhóm!</a:t>
            </a:r>
            <a:endParaRPr lang="zh-CN" altLang="en-US" sz="2800" dirty="0">
              <a:solidFill>
                <a:schemeClr val="bg1"/>
              </a:solidFill>
              <a:latin typeface="Segoe Print" pitchFamily="2" charset="0"/>
              <a:ea typeface="宋体" panose="02010600030101010101" pitchFamily="2" charset="-122"/>
            </a:endParaRPr>
          </a:p>
        </p:txBody>
      </p:sp>
      <p:pic>
        <p:nvPicPr>
          <p:cNvPr id="2" name="Picture 1"/>
          <p:cNvPicPr>
            <a:picLocks noChangeAspect="1"/>
          </p:cNvPicPr>
          <p:nvPr/>
        </p:nvPicPr>
        <p:blipFill>
          <a:blip r:embed="rId6"/>
          <a:stretch>
            <a:fillRect/>
          </a:stretch>
        </p:blipFill>
        <p:spPr>
          <a:xfrm>
            <a:off x="4891722" y="1156970"/>
            <a:ext cx="3516308" cy="1951990"/>
          </a:xfrm>
          <a:prstGeom prst="rect">
            <a:avLst/>
          </a:prstGeom>
          <a:ln>
            <a:noFill/>
          </a:ln>
          <a:effectLst>
            <a:softEdge rad="112500"/>
          </a:effectLst>
        </p:spPr>
      </p:pic>
      <p:sp>
        <p:nvSpPr>
          <p:cNvPr id="3" name="Rectangle 2"/>
          <p:cNvSpPr/>
          <p:nvPr/>
        </p:nvSpPr>
        <p:spPr>
          <a:xfrm>
            <a:off x="463730" y="1499584"/>
            <a:ext cx="3533503" cy="2184701"/>
          </a:xfrm>
          <a:prstGeom prst="rect">
            <a:avLst/>
          </a:prstGeom>
        </p:spPr>
        <p:txBody>
          <a:bodyPr wrap="square">
            <a:spAutoFit/>
          </a:bodyPr>
          <a:lstStyle/>
          <a:p>
            <a:pPr algn="just">
              <a:lnSpc>
                <a:spcPct val="115000"/>
              </a:lnSpc>
              <a:spcAft>
                <a:spcPts val="1000"/>
              </a:spcAft>
              <a:tabLst>
                <a:tab pos="514350" algn="l"/>
              </a:tabLst>
            </a:pP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Tiêu chí hoạt động nhóm:</a:t>
            </a:r>
            <a:b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vi-VN" sz="1600"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+Trả </a:t>
            </a: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lời câu hỏi đúng.</a:t>
            </a:r>
            <a:b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Đảm bảo tấc cả thành viên trong </a:t>
            </a:r>
            <a:r>
              <a:rPr lang="vi-VN" sz="1600"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nhóm điều </a:t>
            </a: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vi-VN" sz="1600"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trả </a:t>
            </a: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lời được câu hỏi </a:t>
            </a:r>
            <a:r>
              <a:rPr lang="vi-VN" sz="1600"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giáo viên</a:t>
            </a: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b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Nhóm làm việc trật tự, không gây ồn.</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514350" algn="l"/>
              </a:tabLst>
            </a:pP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Dụng cụ để gọn gàng.</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72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矩形 20"/>
          <p:cNvSpPr/>
          <p:nvPr/>
        </p:nvSpPr>
        <p:spPr>
          <a:xfrm>
            <a:off x="3257547" y="4520006"/>
            <a:ext cx="6600825" cy="438555"/>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just"/>
            <a:r>
              <a:rPr lang="en-US" sz="2400" b="1" i="1" dirty="0" err="1">
                <a:solidFill>
                  <a:srgbClr val="FF0000"/>
                </a:solidFill>
                <a:latin typeface="Times New Roman" pitchFamily="18" charset="0"/>
                <a:cs typeface="Times New Roman" pitchFamily="18" charset="0"/>
              </a:rPr>
              <a:t>Em</a:t>
            </a:r>
            <a:r>
              <a:rPr lang="en-US" sz="2400" b="1" i="1" dirty="0">
                <a:solidFill>
                  <a:srgbClr val="FF0000"/>
                </a:solidFill>
                <a:latin typeface="Times New Roman" pitchFamily="18" charset="0"/>
                <a:cs typeface="Times New Roman" pitchFamily="18" charset="0"/>
              </a:rPr>
              <a:t> </a:t>
            </a:r>
            <a:r>
              <a:rPr lang="vi-VN" sz="2400" b="1" i="1" dirty="0" smtClean="0">
                <a:solidFill>
                  <a:srgbClr val="FF0000"/>
                </a:solidFill>
                <a:latin typeface="Times New Roman" pitchFamily="18" charset="0"/>
                <a:cs typeface="Times New Roman" pitchFamily="18" charset="0"/>
              </a:rPr>
              <a:t>có thể</a:t>
            </a:r>
            <a:r>
              <a:rPr lang="en-US" sz="2400" b="1" i="1" dirty="0" smtClean="0">
                <a:solidFill>
                  <a:srgbClr val="FF0000"/>
                </a:solidFill>
                <a:latin typeface="Times New Roman" pitchFamily="18" charset="0"/>
                <a:cs typeface="Times New Roman" pitchFamily="18" charset="0"/>
              </a:rPr>
              <a:t> </a:t>
            </a:r>
            <a:r>
              <a:rPr lang="vi-VN" sz="2400" b="1" i="1" dirty="0" smtClean="0">
                <a:solidFill>
                  <a:srgbClr val="FF0000"/>
                </a:solidFill>
                <a:latin typeface="Times New Roman" pitchFamily="18" charset="0"/>
                <a:cs typeface="Times New Roman" pitchFamily="18" charset="0"/>
              </a:rPr>
              <a:t>nêu thêm các loại robot mà em biết?</a:t>
            </a:r>
            <a:endParaRPr lang="en-US" sz="2400" b="1" i="1" dirty="0">
              <a:solidFill>
                <a:srgbClr val="FF0000"/>
              </a:solidFill>
              <a:latin typeface="Times New Roman" pitchFamily="18" charset="0"/>
              <a:cs typeface="Times New Roman" pitchFamily="18" charset="0"/>
            </a:endParaRPr>
          </a:p>
        </p:txBody>
      </p:sp>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a:t>
              </a:r>
            </a:p>
            <a:p>
              <a:pPr algn="ctr" defTabSz="685716"/>
              <a:r>
                <a:rPr lang="en-GB" sz="1900" b="1" smtClean="0">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3" name="TextBox 22">
            <a:extLst>
              <a:ext uri="{FF2B5EF4-FFF2-40B4-BE49-F238E27FC236}">
                <a16:creationId xmlns:a16="http://schemas.microsoft.com/office/drawing/2014/main" xmlns="" id="{697F8153-8496-4443-A258-B4728722B5C5}"/>
              </a:ext>
            </a:extLst>
          </p:cNvPr>
          <p:cNvSpPr txBox="1"/>
          <p:nvPr/>
        </p:nvSpPr>
        <p:spPr>
          <a:xfrm>
            <a:off x="3649410" y="216197"/>
            <a:ext cx="4883727" cy="377018"/>
          </a:xfrm>
          <a:prstGeom prst="rect">
            <a:avLst/>
          </a:prstGeom>
          <a:noFill/>
        </p:spPr>
        <p:txBody>
          <a:bodyPr wrap="square" lIns="68573" tIns="34286" rIns="68573" bIns="34286" rtlCol="0">
            <a:spAutoFit/>
          </a:bodyPr>
          <a:lstStyle/>
          <a:p>
            <a:pPr algn="ctr" defTabSz="685716"/>
            <a:r>
              <a:rPr lang="en-GB" sz="2000" b="1" i="1" dirty="0" err="1" smtClean="0">
                <a:solidFill>
                  <a:srgbClr val="FF0000"/>
                </a:solidFill>
                <a:latin typeface="Times New Roman" pitchFamily="18" charset="0"/>
                <a:cs typeface="Times New Roman" pitchFamily="18" charset="0"/>
              </a:rPr>
              <a:t>Thời</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gian</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thảo</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luận</a:t>
            </a:r>
            <a:r>
              <a:rPr lang="en-GB" sz="2000" b="1" i="1" dirty="0" smtClean="0">
                <a:solidFill>
                  <a:srgbClr val="FF0000"/>
                </a:solidFill>
                <a:latin typeface="Times New Roman" pitchFamily="18" charset="0"/>
                <a:cs typeface="Times New Roman" pitchFamily="18" charset="0"/>
              </a:rPr>
              <a:t>: 2 </a:t>
            </a:r>
            <a:r>
              <a:rPr lang="en-GB" sz="2000" b="1" i="1" dirty="0" err="1" smtClean="0">
                <a:solidFill>
                  <a:srgbClr val="FF0000"/>
                </a:solidFill>
                <a:latin typeface="Times New Roman" pitchFamily="18" charset="0"/>
                <a:cs typeface="Times New Roman" pitchFamily="18" charset="0"/>
              </a:rPr>
              <a:t>phút</a:t>
            </a:r>
            <a:endParaRPr lang="en-GB" sz="3600" b="1" i="1" dirty="0">
              <a:solidFill>
                <a:srgbClr val="FF0000"/>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9524" b="89881" l="0" r="97638"/>
                    </a14:imgEffect>
                  </a14:imgLayer>
                </a14:imgProps>
              </a:ext>
            </a:extLst>
          </a:blip>
          <a:stretch>
            <a:fillRect/>
          </a:stretch>
        </p:blipFill>
        <p:spPr>
          <a:xfrm>
            <a:off x="3788715" y="415782"/>
            <a:ext cx="1013084" cy="1340143"/>
          </a:xfrm>
          <a:prstGeom prst="rect">
            <a:avLst/>
          </a:prstGeom>
        </p:spPr>
      </p:pic>
      <p:sp>
        <p:nvSpPr>
          <p:cNvPr id="5" name="Flowchart: Decision 4"/>
          <p:cNvSpPr/>
          <p:nvPr/>
        </p:nvSpPr>
        <p:spPr>
          <a:xfrm>
            <a:off x="5626574" y="990233"/>
            <a:ext cx="1685925" cy="521494"/>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dirty="0" smtClean="0"/>
              <a:t>Robot hút bụi</a:t>
            </a:r>
            <a:endParaRPr lang="en-US" dirty="0"/>
          </a:p>
        </p:txBody>
      </p:sp>
      <p:pic>
        <p:nvPicPr>
          <p:cNvPr id="6" name="Picture 5"/>
          <p:cNvPicPr>
            <a:picLocks noChangeAspect="1"/>
          </p:cNvPicPr>
          <p:nvPr/>
        </p:nvPicPr>
        <p:blipFill>
          <a:blip r:embed="rId9"/>
          <a:stretch>
            <a:fillRect/>
          </a:stretch>
        </p:blipFill>
        <p:spPr>
          <a:xfrm>
            <a:off x="3598826" y="1738515"/>
            <a:ext cx="1455174" cy="1205512"/>
          </a:xfrm>
          <a:prstGeom prst="rect">
            <a:avLst/>
          </a:prstGeom>
          <a:ln>
            <a:noFill/>
          </a:ln>
          <a:effectLst>
            <a:softEdge rad="112500"/>
          </a:effectLst>
        </p:spPr>
      </p:pic>
      <p:sp>
        <p:nvSpPr>
          <p:cNvPr id="24" name="Flowchart: Decision 23"/>
          <p:cNvSpPr/>
          <p:nvPr/>
        </p:nvSpPr>
        <p:spPr>
          <a:xfrm>
            <a:off x="5395274" y="2031185"/>
            <a:ext cx="2148526" cy="521494"/>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dirty="0" smtClean="0"/>
              <a:t>Robot vận chuyển</a:t>
            </a:r>
            <a:endParaRPr lang="en-US" dirty="0"/>
          </a:p>
        </p:txBody>
      </p:sp>
      <p:pic>
        <p:nvPicPr>
          <p:cNvPr id="7" name="Picture 6"/>
          <p:cNvPicPr>
            <a:picLocks noChangeAspect="1"/>
          </p:cNvPicPr>
          <p:nvPr/>
        </p:nvPicPr>
        <p:blipFill>
          <a:blip r:embed="rId10"/>
          <a:stretch>
            <a:fillRect/>
          </a:stretch>
        </p:blipFill>
        <p:spPr>
          <a:xfrm>
            <a:off x="3649410" y="3216980"/>
            <a:ext cx="1287945" cy="1152711"/>
          </a:xfrm>
          <a:prstGeom prst="rect">
            <a:avLst/>
          </a:prstGeom>
          <a:ln>
            <a:noFill/>
          </a:ln>
          <a:effectLst>
            <a:softEdge rad="112500"/>
          </a:effectLst>
        </p:spPr>
      </p:pic>
      <p:sp>
        <p:nvSpPr>
          <p:cNvPr id="25" name="Flowchart: Decision 24"/>
          <p:cNvSpPr/>
          <p:nvPr/>
        </p:nvSpPr>
        <p:spPr>
          <a:xfrm>
            <a:off x="4900604" y="3729902"/>
            <a:ext cx="3137863" cy="521494"/>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dirty="0" smtClean="0"/>
              <a:t>Robot giúp người qua đường</a:t>
            </a:r>
            <a:endParaRPr lang="en-US" dirty="0"/>
          </a:p>
        </p:txBody>
      </p:sp>
    </p:spTree>
    <p:extLst>
      <p:ext uri="{BB962C8B-B14F-4D97-AF65-F5344CB8AC3E}">
        <p14:creationId xmlns:p14="http://schemas.microsoft.com/office/powerpoint/2010/main" val="3353339018"/>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rglass.potx" id="{820BC192-032F-4D2E-8CBE-6B86AC3BA891}" vid="{ED01FC07-4CA7-4AC7-944B-AE335C346F8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5950</TotalTime>
  <Words>235</Words>
  <Application>Microsoft Office PowerPoint</Application>
  <PresentationFormat>On-screen Show (16:9)</PresentationFormat>
  <Paragraphs>33</Paragraphs>
  <Slides>14</Slides>
  <Notes>0</Notes>
  <HiddenSlides>0</HiddenSlides>
  <MMClips>3</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14</vt:i4>
      </vt:variant>
    </vt:vector>
  </HeadingPairs>
  <TitlesOfParts>
    <vt:vector size="31" baseType="lpstr">
      <vt:lpstr>微软雅黑</vt:lpstr>
      <vt:lpstr>宋体</vt:lpstr>
      <vt:lpstr>.VnCommercial Script</vt:lpstr>
      <vt:lpstr>Arial</vt:lpstr>
      <vt:lpstr>Calibri</vt:lpstr>
      <vt:lpstr>Calibri Light</vt:lpstr>
      <vt:lpstr>Comic Sans MS</vt:lpstr>
      <vt:lpstr>Isadora</vt:lpstr>
      <vt:lpstr>Mulish</vt:lpstr>
      <vt:lpstr>Segoe Print</vt:lpstr>
      <vt:lpstr>Times New Roman</vt:lpstr>
      <vt:lpstr>等线</vt:lpstr>
      <vt:lpstr>等线 Light</vt:lpstr>
      <vt:lpstr>Office 主题​​</vt:lpstr>
      <vt:lpstr>1_Office 主题​​</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cp:lastModifiedBy>
  <cp:revision>277</cp:revision>
  <dcterms:created xsi:type="dcterms:W3CDTF">2017-06-11T12:45:34Z</dcterms:created>
  <dcterms:modified xsi:type="dcterms:W3CDTF">2025-03-06T13:56:31Z</dcterms:modified>
</cp:coreProperties>
</file>