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53" r:id="rId2"/>
    <p:sldId id="259" r:id="rId3"/>
    <p:sldId id="335" r:id="rId4"/>
    <p:sldId id="258" r:id="rId5"/>
    <p:sldId id="260" r:id="rId6"/>
    <p:sldId id="326" r:id="rId7"/>
    <p:sldId id="343" r:id="rId8"/>
    <p:sldId id="344" r:id="rId9"/>
    <p:sldId id="345" r:id="rId10"/>
    <p:sldId id="346" r:id="rId11"/>
    <p:sldId id="347" r:id="rId12"/>
    <p:sldId id="348" r:id="rId13"/>
    <p:sldId id="349" r:id="rId14"/>
    <p:sldId id="350" r:id="rId15"/>
    <p:sldId id="351" r:id="rId16"/>
    <p:sldId id="352" r:id="rId17"/>
    <p:sldId id="290"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8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595FC-C596-4688-B709-34FA25EF2DCA}"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CEE62-932D-4231-A0CE-4D6FA0021B97}" type="slidenum">
              <a:rPr lang="en-US" smtClean="0"/>
              <a:t>‹#›</a:t>
            </a:fld>
            <a:endParaRPr lang="en-US"/>
          </a:p>
        </p:txBody>
      </p:sp>
    </p:spTree>
    <p:extLst>
      <p:ext uri="{BB962C8B-B14F-4D97-AF65-F5344CB8AC3E}">
        <p14:creationId xmlns:p14="http://schemas.microsoft.com/office/powerpoint/2010/main" val="284469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t>1</a:t>
            </a:fld>
            <a:endParaRPr lang="zh-CN" altLang="en-US"/>
          </a:p>
        </p:txBody>
      </p:sp>
    </p:spTree>
    <p:extLst>
      <p:ext uri="{BB962C8B-B14F-4D97-AF65-F5344CB8AC3E}">
        <p14:creationId xmlns:p14="http://schemas.microsoft.com/office/powerpoint/2010/main" val="121278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0024-B8A4-2B2F-8C39-635BE1D0CC2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6BC52207-7BFD-8AD7-7466-7CAB85992B0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56E187A-E6E8-EE56-4750-0C1C0E9EE73A}"/>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05/03/2025</a:t>
            </a:fld>
            <a:endParaRPr lang="vi-VN"/>
          </a:p>
        </p:txBody>
      </p:sp>
      <p:sp>
        <p:nvSpPr>
          <p:cNvPr id="5" name="Footer Placeholder 4">
            <a:extLst>
              <a:ext uri="{FF2B5EF4-FFF2-40B4-BE49-F238E27FC236}">
                <a16:creationId xmlns:a16="http://schemas.microsoft.com/office/drawing/2014/main" id="{B680CCFB-E327-81A5-0D14-861E2CB977D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EDDF49E-7F5E-53DA-EF1B-71A75BD067D1}"/>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34875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919B-B347-C9D5-0E40-B1FB42265C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7255C47-9118-7572-0888-E637AADF2A9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9ED801C-9A1F-F690-7761-865E4B92B690}"/>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05/03/2025</a:t>
            </a:fld>
            <a:endParaRPr lang="vi-VN"/>
          </a:p>
        </p:txBody>
      </p:sp>
      <p:sp>
        <p:nvSpPr>
          <p:cNvPr id="5" name="Footer Placeholder 4">
            <a:extLst>
              <a:ext uri="{FF2B5EF4-FFF2-40B4-BE49-F238E27FC236}">
                <a16:creationId xmlns:a16="http://schemas.microsoft.com/office/drawing/2014/main" id="{F4A20CE8-4FE0-8CCA-5687-B331F8A9774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B3240CC-C567-A228-C835-4E8D8EE020FE}"/>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26769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BE7021-6BD4-540C-B453-37A132C063C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E9AB9EC-E4CC-5D94-4D2F-1689702B33C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0B9A85-A3CE-C5B4-E825-5F977A9E1E12}"/>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05/03/2025</a:t>
            </a:fld>
            <a:endParaRPr lang="vi-VN"/>
          </a:p>
        </p:txBody>
      </p:sp>
      <p:sp>
        <p:nvSpPr>
          <p:cNvPr id="5" name="Footer Placeholder 4">
            <a:extLst>
              <a:ext uri="{FF2B5EF4-FFF2-40B4-BE49-F238E27FC236}">
                <a16:creationId xmlns:a16="http://schemas.microsoft.com/office/drawing/2014/main" id="{5C09026F-365B-5257-E9CA-A30628EAB6C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03DD13F6-0E53-022E-41E6-F430C558A91E}"/>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86946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A5D38-07E2-0AEF-C381-FA3D8A8F3C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8F7CA3-F0F0-649C-B890-00A7F7AE7BD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764A4D2-B25E-5B0D-B87A-739C51A9A010}"/>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05/03/2025</a:t>
            </a:fld>
            <a:endParaRPr lang="vi-VN"/>
          </a:p>
        </p:txBody>
      </p:sp>
      <p:sp>
        <p:nvSpPr>
          <p:cNvPr id="5" name="Footer Placeholder 4">
            <a:extLst>
              <a:ext uri="{FF2B5EF4-FFF2-40B4-BE49-F238E27FC236}">
                <a16:creationId xmlns:a16="http://schemas.microsoft.com/office/drawing/2014/main" id="{B2EE887F-7DA8-AC4B-0DDB-BD0F3CFAF61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E9B0D13-3AF5-EFA8-25B2-242CC09466FF}"/>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208634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86BD-CB98-4304-04FB-B442FC7EAC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1E4675A-AB7B-37FC-8F29-F4225D4978A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8EBA17-414B-5C0E-6A6D-F82CE9ACCB0E}"/>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05/03/2025</a:t>
            </a:fld>
            <a:endParaRPr lang="vi-VN"/>
          </a:p>
        </p:txBody>
      </p:sp>
      <p:sp>
        <p:nvSpPr>
          <p:cNvPr id="5" name="Footer Placeholder 4">
            <a:extLst>
              <a:ext uri="{FF2B5EF4-FFF2-40B4-BE49-F238E27FC236}">
                <a16:creationId xmlns:a16="http://schemas.microsoft.com/office/drawing/2014/main" id="{A3923AB7-87B4-0EED-F875-9446865D444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A0E4791-F84C-6ED4-C8DB-32E750CEF975}"/>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124507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6D40B-F945-4756-3D7C-86F3AC60F0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8185D7-0E97-9C7F-8318-7F559263822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6088144-106A-D39F-4F18-9D6A837693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C94944A-EE6E-63C1-F3D8-60C5F1EB401C}"/>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05/03/2025</a:t>
            </a:fld>
            <a:endParaRPr lang="vi-VN"/>
          </a:p>
        </p:txBody>
      </p:sp>
      <p:sp>
        <p:nvSpPr>
          <p:cNvPr id="6" name="Footer Placeholder 5">
            <a:extLst>
              <a:ext uri="{FF2B5EF4-FFF2-40B4-BE49-F238E27FC236}">
                <a16:creationId xmlns:a16="http://schemas.microsoft.com/office/drawing/2014/main" id="{F13CBA37-47CA-6B13-A47B-63C6244CAF4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B787B8B8-D24A-AA5A-1261-CBDF25850472}"/>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495203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D387-E608-AEF1-597B-A87C6B47BF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D7CC407-E233-5DC2-F1D3-76608A502A0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E2D13B-2A98-87BF-E201-B23C6BD4F57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EDECCA6-8BF6-3844-06C4-EFB0DB0740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EA1E4-CFB5-1109-0C19-788BABF050E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EE45E4A-2A94-B876-6FA0-EBA90DC9F862}"/>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05/03/2025</a:t>
            </a:fld>
            <a:endParaRPr lang="vi-VN"/>
          </a:p>
        </p:txBody>
      </p:sp>
      <p:sp>
        <p:nvSpPr>
          <p:cNvPr id="8" name="Footer Placeholder 7">
            <a:extLst>
              <a:ext uri="{FF2B5EF4-FFF2-40B4-BE49-F238E27FC236}">
                <a16:creationId xmlns:a16="http://schemas.microsoft.com/office/drawing/2014/main" id="{E1AA8AFD-84F9-98D7-D070-0810464DC5C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A62EB750-A7ED-7CBF-6580-5721AF58D960}"/>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83055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DD9E-3957-65E8-9677-D64A3ECF394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541B62C-81DE-EE1E-8B21-EC38E994E5D9}"/>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05/03/2025</a:t>
            </a:fld>
            <a:endParaRPr lang="vi-VN"/>
          </a:p>
        </p:txBody>
      </p:sp>
      <p:sp>
        <p:nvSpPr>
          <p:cNvPr id="4" name="Footer Placeholder 3">
            <a:extLst>
              <a:ext uri="{FF2B5EF4-FFF2-40B4-BE49-F238E27FC236}">
                <a16:creationId xmlns:a16="http://schemas.microsoft.com/office/drawing/2014/main" id="{77C6D16E-F065-C6BE-1FE2-95682D4E076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4A0ED144-7095-AF85-06E1-16E15EBEF7A2}"/>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196478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6508F-6763-2FDA-00FA-67DA1E72782A}"/>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05/03/2025</a:t>
            </a:fld>
            <a:endParaRPr lang="vi-VN"/>
          </a:p>
        </p:txBody>
      </p:sp>
      <p:sp>
        <p:nvSpPr>
          <p:cNvPr id="3" name="Footer Placeholder 2">
            <a:extLst>
              <a:ext uri="{FF2B5EF4-FFF2-40B4-BE49-F238E27FC236}">
                <a16:creationId xmlns:a16="http://schemas.microsoft.com/office/drawing/2014/main" id="{6441B927-A04D-D80D-E6E7-80356D47B5D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72EE69FE-E460-C54C-BD01-2D36BF644DBE}"/>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320467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432AF-4D48-91BA-E1C1-C4A39FD8DF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572998D-19FC-E986-1E53-6DCED977A6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526E1D7-AF4F-4B8A-0208-EB5DAC9132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2F3C2-5CE2-420C-A48C-BDD2EBA91097}"/>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05/03/2025</a:t>
            </a:fld>
            <a:endParaRPr lang="vi-VN"/>
          </a:p>
        </p:txBody>
      </p:sp>
      <p:sp>
        <p:nvSpPr>
          <p:cNvPr id="6" name="Footer Placeholder 5">
            <a:extLst>
              <a:ext uri="{FF2B5EF4-FFF2-40B4-BE49-F238E27FC236}">
                <a16:creationId xmlns:a16="http://schemas.microsoft.com/office/drawing/2014/main" id="{69D8CE61-CE0F-A427-FCA9-FDFB43C244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548DB32-8EF6-C620-37D4-457302E5A689}"/>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12335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98DEC-BECA-B0DD-67FD-554FFEADA0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A5F0848-37D3-4668-D21E-82021E84B7B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531DD65-98AC-C5FA-633F-549D2AAA22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27F362-F41F-150A-EFAC-8D6036FCD0B2}"/>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05/03/2025</a:t>
            </a:fld>
            <a:endParaRPr lang="vi-VN"/>
          </a:p>
        </p:txBody>
      </p:sp>
      <p:sp>
        <p:nvSpPr>
          <p:cNvPr id="6" name="Footer Placeholder 5">
            <a:extLst>
              <a:ext uri="{FF2B5EF4-FFF2-40B4-BE49-F238E27FC236}">
                <a16:creationId xmlns:a16="http://schemas.microsoft.com/office/drawing/2014/main" id="{1030B408-B681-8F85-9C8F-F3A1FD4AD40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9A109A8B-C536-5454-EFF4-F0FBB768AA5B}"/>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284727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F73BAFAD-6E58-2D28-899E-8EC541BEA24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26909" y="133350"/>
            <a:ext cx="1299524" cy="1299524"/>
          </a:xfrm>
          <a:prstGeom prst="rect">
            <a:avLst/>
          </a:prstGeom>
        </p:spPr>
      </p:pic>
    </p:spTree>
    <p:extLst>
      <p:ext uri="{BB962C8B-B14F-4D97-AF65-F5344CB8AC3E}">
        <p14:creationId xmlns:p14="http://schemas.microsoft.com/office/powerpoint/2010/main" val="2224535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1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730" y="8485"/>
            <a:ext cx="13937023" cy="734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3241861" y="2095113"/>
            <a:ext cx="5989378" cy="67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615" tIns="60807" rIns="121615" bIns="60807">
            <a:spAutoFit/>
          </a:bodyPr>
          <a:lstStyle>
            <a:lvl1pPr defTabSz="913130">
              <a:spcBef>
                <a:spcPct val="20000"/>
              </a:spcBef>
              <a:buChar char="•"/>
              <a:defRPr sz="4200">
                <a:solidFill>
                  <a:schemeClr val="tx1"/>
                </a:solidFill>
                <a:latin typeface="Arial" panose="020B0604020202020204" pitchFamily="34" charset="0"/>
              </a:defRPr>
            </a:lvl1pPr>
            <a:lvl2pPr marL="742950" indent="-285750" defTabSz="913130">
              <a:spcBef>
                <a:spcPct val="20000"/>
              </a:spcBef>
              <a:buChar char="–"/>
              <a:defRPr sz="3700">
                <a:solidFill>
                  <a:schemeClr val="tx1"/>
                </a:solidFill>
                <a:latin typeface="Arial" panose="020B0604020202020204" pitchFamily="34" charset="0"/>
              </a:defRPr>
            </a:lvl2pPr>
            <a:lvl3pPr marL="1143000" indent="-228600" defTabSz="913130">
              <a:spcBef>
                <a:spcPct val="20000"/>
              </a:spcBef>
              <a:buChar char="•"/>
              <a:defRPr sz="3200">
                <a:solidFill>
                  <a:schemeClr val="tx1"/>
                </a:solidFill>
                <a:latin typeface="Arial" panose="020B0604020202020204" pitchFamily="34" charset="0"/>
              </a:defRPr>
            </a:lvl3pPr>
            <a:lvl4pPr marL="1600200" indent="-228600" defTabSz="913130">
              <a:spcBef>
                <a:spcPct val="20000"/>
              </a:spcBef>
              <a:buChar char="–"/>
              <a:defRPr sz="2600">
                <a:solidFill>
                  <a:schemeClr val="tx1"/>
                </a:solidFill>
                <a:latin typeface="Arial" panose="020B0604020202020204" pitchFamily="34" charset="0"/>
              </a:defRPr>
            </a:lvl4pPr>
            <a:lvl5pPr marL="2057400" indent="-228600" defTabSz="913130">
              <a:spcBef>
                <a:spcPct val="20000"/>
              </a:spcBef>
              <a:buChar char="»"/>
              <a:defRPr sz="2600">
                <a:solidFill>
                  <a:schemeClr val="tx1"/>
                </a:solidFill>
                <a:latin typeface="Arial" panose="020B0604020202020204" pitchFamily="34" charset="0"/>
              </a:defRPr>
            </a:lvl5pPr>
            <a:lvl6pPr marL="25146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9pPr>
          </a:lstStyle>
          <a:p>
            <a:pPr algn="ctr" defTabSz="910214" fontAlgn="base">
              <a:spcBef>
                <a:spcPct val="50000"/>
              </a:spcBef>
              <a:spcAft>
                <a:spcPct val="0"/>
              </a:spcAft>
              <a:buNone/>
              <a:defRPr/>
            </a:pPr>
            <a:r>
              <a:rPr lang="en-US" altLang="vi-VN" sz="3591" b="1"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TOÁN </a:t>
            </a:r>
            <a:r>
              <a:rPr lang="vi-VN" altLang="vi-VN" sz="3591"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a:t>
            </a:r>
            <a:endParaRPr lang="en-US" altLang="vi-VN" sz="3591"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819387" y="1321992"/>
            <a:ext cx="11205457" cy="6226612"/>
          </a:xfrm>
          <a:prstGeom prst="rect">
            <a:avLst/>
          </a:prstGeom>
          <a:noFill/>
        </p:spPr>
        <p:txBody>
          <a:bodyPr spcFirstLastPara="1" wrap="none" lIns="121615" tIns="60807" rIns="121615" bIns="60807" numCol="1">
            <a:prstTxWarp prst="textArchUp">
              <a:avLst>
                <a:gd name="adj" fmla="val 10800000"/>
              </a:avLst>
            </a:prstTxWarp>
            <a:spAutoFit/>
          </a:bodyPr>
          <a:lstStyle/>
          <a:p>
            <a:pPr algn="ctr" defTabSz="912114">
              <a:defRPr/>
            </a:pPr>
            <a:r>
              <a:rPr lang="en-US" sz="320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SÁCH KẾT NỐI TRI THỨC VỚI CUỘC SỐNG – NĂM HỌC 2024 - 2025</a:t>
            </a:r>
          </a:p>
        </p:txBody>
      </p:sp>
      <p:sp>
        <p:nvSpPr>
          <p:cNvPr id="9" name="Rectangle 8"/>
          <p:cNvSpPr/>
          <p:nvPr/>
        </p:nvSpPr>
        <p:spPr>
          <a:xfrm>
            <a:off x="1588468" y="215937"/>
            <a:ext cx="9296164" cy="736837"/>
          </a:xfrm>
          <a:prstGeom prst="rect">
            <a:avLst/>
          </a:prstGeom>
          <a:noFill/>
        </p:spPr>
        <p:txBody>
          <a:bodyPr wrap="none" lIns="121615" tIns="60807" rIns="121615" bIns="60807">
            <a:spAutoFit/>
            <a:scene3d>
              <a:camera prst="orthographicFront"/>
              <a:lightRig rig="harsh" dir="t"/>
            </a:scene3d>
            <a:sp3d extrusionH="57150" prstMaterial="matte">
              <a:bevelT w="63500" h="12700" prst="angle"/>
              <a:contourClr>
                <a:schemeClr val="bg1">
                  <a:lumMod val="65000"/>
                </a:schemeClr>
              </a:contourClr>
            </a:sp3d>
          </a:bodyPr>
          <a:lstStyle/>
          <a:p>
            <a:pPr algn="ctr" defTabSz="912114">
              <a:defRPr/>
            </a:pPr>
            <a:r>
              <a:rPr lang="en-US" sz="3990" b="1" dirty="0">
                <a:solidFill>
                  <a:srgbClr val="FF0000"/>
                </a:solidFill>
                <a:latin typeface="Time nes New Roman"/>
                <a:cs typeface="Arial" panose="020B0604020202020204" pitchFamily="34" charset="0"/>
              </a:rPr>
              <a:t>TRƯỜNG TIỂU HỌC QUANG TRUNG </a:t>
            </a:r>
            <a:endParaRPr lang="en-US" sz="3990" b="1" dirty="0">
              <a:solidFill>
                <a:srgbClr val="FF0000"/>
              </a:solidFill>
              <a:latin typeface="Calibri" panose="020F0502020204030204"/>
              <a:cs typeface="Arial" panose="020B0604020202020204" pitchFamily="34" charset="0"/>
            </a:endParaRPr>
          </a:p>
        </p:txBody>
      </p:sp>
      <p:sp>
        <p:nvSpPr>
          <p:cNvPr id="12" name="Rectangle 11"/>
          <p:cNvSpPr/>
          <p:nvPr/>
        </p:nvSpPr>
        <p:spPr>
          <a:xfrm>
            <a:off x="1513409" y="2928423"/>
            <a:ext cx="9233209" cy="615244"/>
          </a:xfrm>
          <a:prstGeom prst="rect">
            <a:avLst/>
          </a:prstGeom>
        </p:spPr>
        <p:txBody>
          <a:bodyPr wrap="square" lIns="121615" tIns="60807" rIns="121615" bIns="60807">
            <a:spAutoFit/>
          </a:bodyPr>
          <a:lst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a:lstStyle>
          <a:p>
            <a:pPr algn="ctr" defTabSz="1448614">
              <a:defRPr/>
            </a:pP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52: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chung</a:t>
            </a:r>
            <a:endParaRPr 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2177299" y="4540955"/>
            <a:ext cx="12161838" cy="598421"/>
          </a:xfrm>
          <a:prstGeom prst="rect">
            <a:avLst/>
          </a:prstGeom>
        </p:spPr>
        <p:txBody>
          <a:bodyPr lIns="106158" tIns="53079" rIns="106158" bIns="53079">
            <a:spAutoFit/>
          </a:bodyPr>
          <a:lstStyle/>
          <a:p>
            <a:pPr algn="ctr">
              <a:buFont typeface="Arial" panose="020B0604020202020204" pitchFamily="34" charset="0"/>
              <a:buNone/>
              <a:defRPr/>
            </a:pP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viên</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Đỗ</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Hường</a:t>
            </a:r>
            <a:endPar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88470465"/>
      </p:ext>
    </p:extLst>
  </p:cSld>
  <p:clrMapOvr>
    <a:masterClrMapping/>
  </p:clrMapOvr>
  <mc:AlternateContent xmlns:mc="http://schemas.openxmlformats.org/markup-compatibility/2006" xmlns:p14="http://schemas.microsoft.com/office/powerpoint/2010/main">
    <mc:Choice Requires="p14">
      <p:transition spd="slow" p14:dur="175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4"/>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1079470" y="3466207"/>
            <a:ext cx="103304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lvl="0"/>
            <a:r>
              <a:rPr lang="vi-VN" sz="3200" dirty="0">
                <a:solidFill>
                  <a:srgbClr val="002060"/>
                </a:solidFill>
                <a:latin typeface="Calibri" panose="020F0502020204030204"/>
              </a:rPr>
              <a:t>c) Trung bình mỗi bạn giải được bao nhiêu câu đố?</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1905000" y="4657725"/>
            <a:ext cx="8248649"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Trung bình mỗi bạn giải được số câu đố là:</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(7 + 6 + 3 + 6 + 9 + 5) : 6 = 6 (câu đố)</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4291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384995"/>
          </a:xfrm>
          <a:prstGeom prst="rect">
            <a:avLst/>
          </a:prstGeom>
          <a:noFill/>
        </p:spPr>
        <p:txBody>
          <a:bodyPr wrap="square" rtlCol="0">
            <a:spAutoFit/>
          </a:bodyPr>
          <a:lstStyle/>
          <a:p>
            <a:pPr lvl="0"/>
            <a:r>
              <a:rPr lang="vi-VN" sz="2800" b="1" dirty="0">
                <a:solidFill>
                  <a:srgbClr val="002060"/>
                </a:solidFill>
                <a:latin typeface="Calibri" panose="020F0502020204030204"/>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3" name="Picture 2">
            <a:extLst>
              <a:ext uri="{FF2B5EF4-FFF2-40B4-BE49-F238E27FC236}">
                <a16:creationId xmlns:a16="http://schemas.microsoft.com/office/drawing/2014/main" id="{38323DE6-A4CB-DDA4-3CC5-77C9E0C84239}"/>
              </a:ext>
            </a:extLst>
          </p:cNvPr>
          <p:cNvPicPr>
            <a:picLocks noChangeAspect="1"/>
          </p:cNvPicPr>
          <p:nvPr/>
        </p:nvPicPr>
        <p:blipFill>
          <a:blip r:embed="rId4"/>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id="{3067F1BA-10DE-5416-A3F7-5B023ABDAFF6}"/>
              </a:ext>
            </a:extLst>
          </p:cNvPr>
          <p:cNvSpPr txBox="1"/>
          <p:nvPr/>
        </p:nvSpPr>
        <p:spPr>
          <a:xfrm>
            <a:off x="676276" y="3694610"/>
            <a:ext cx="11029950" cy="2062103"/>
          </a:xfrm>
          <a:prstGeom prst="rect">
            <a:avLst/>
          </a:prstGeom>
          <a:noFill/>
        </p:spPr>
        <p:txBody>
          <a:bodyPr wrap="square" rtlCol="0">
            <a:spAutoFit/>
          </a:bodyPr>
          <a:lstStyle/>
          <a:p>
            <a:pPr lvl="0" algn="just"/>
            <a:r>
              <a:rPr lang="vi-VN" sz="3200" b="1" dirty="0">
                <a:solidFill>
                  <a:srgbClr val="002060"/>
                </a:solidFill>
                <a:latin typeface="Calibri" panose="020F0502020204030204"/>
              </a:rPr>
              <a:t>Dựa vào dãy số liệu và trả lời câu hỏi.</a:t>
            </a:r>
          </a:p>
          <a:p>
            <a:pPr lvl="0" algn="just"/>
            <a:r>
              <a:rPr lang="vi-VN" sz="3200" dirty="0">
                <a:solidFill>
                  <a:srgbClr val="002060"/>
                </a:solidFill>
                <a:latin typeface="Calibri" panose="020F0502020204030204"/>
              </a:rPr>
              <a:t>a) Trong một ngày, Mai và Mi làm được nhiều nhất bao nhiêu chậu cây?</a:t>
            </a:r>
          </a:p>
          <a:p>
            <a:pPr lvl="0" algn="just"/>
            <a:r>
              <a:rPr lang="vi-VN" sz="3200" dirty="0">
                <a:solidFill>
                  <a:srgbClr val="002060"/>
                </a:solidFill>
                <a:latin typeface="Calibri" panose="020F0502020204030204"/>
              </a:rPr>
              <a:t>b) Trung bình mỗi ngày hai chị em làm được bao nhiêu chậu cây?</a:t>
            </a:r>
          </a:p>
        </p:txBody>
      </p:sp>
      <p:grpSp>
        <p:nvGrpSpPr>
          <p:cNvPr id="10" name="Group 9">
            <a:extLst>
              <a:ext uri="{FF2B5EF4-FFF2-40B4-BE49-F238E27FC236}">
                <a16:creationId xmlns:a16="http://schemas.microsoft.com/office/drawing/2014/main" id="{3514C542-4FEE-169B-AB2D-78F10EC525B5}"/>
              </a:ext>
            </a:extLst>
          </p:cNvPr>
          <p:cNvGrpSpPr/>
          <p:nvPr/>
        </p:nvGrpSpPr>
        <p:grpSpPr>
          <a:xfrm>
            <a:off x="966432" y="531505"/>
            <a:ext cx="587427" cy="1495880"/>
            <a:chOff x="759165" y="671162"/>
            <a:chExt cx="587427" cy="1495880"/>
          </a:xfrm>
        </p:grpSpPr>
        <p:sp>
          <p:nvSpPr>
            <p:cNvPr id="11" name="Oval 10">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F6B4ABB9-53A6-A410-FEC7-41D0226A8144}"/>
                </a:ext>
              </a:extLst>
            </p:cNvPr>
            <p:cNvSpPr txBox="1"/>
            <p:nvPr/>
          </p:nvSpPr>
          <p:spPr>
            <a:xfrm>
              <a:off x="822809" y="1520711"/>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1" name="Oval 20">
              <a:extLst>
                <a:ext uri="{FF2B5EF4-FFF2-40B4-BE49-F238E27FC236}">
                  <a16:creationId xmlns:a16="http://schemas.microsoft.com/office/drawing/2014/main" id="{D445852F-EC9D-5594-1F88-9B9A42F52239}"/>
                </a:ext>
              </a:extLst>
            </p:cNvPr>
            <p:cNvSpPr/>
            <p:nvPr/>
          </p:nvSpPr>
          <p:spPr>
            <a:xfrm>
              <a:off x="759165" y="739000"/>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2" name="TextBox 21">
              <a:extLst>
                <a:ext uri="{FF2B5EF4-FFF2-40B4-BE49-F238E27FC236}">
                  <a16:creationId xmlns:a16="http://schemas.microsoft.com/office/drawing/2014/main" id="{F6B4ABB9-53A6-A410-FEC7-41D0226A8144}"/>
                </a:ext>
              </a:extLst>
            </p:cNvPr>
            <p:cNvSpPr txBox="1"/>
            <p:nvPr/>
          </p:nvSpPr>
          <p:spPr>
            <a:xfrm>
              <a:off x="794326" y="671162"/>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19" name="Picture 18">
            <a:extLst>
              <a:ext uri="{FF2B5EF4-FFF2-40B4-BE49-F238E27FC236}">
                <a16:creationId xmlns:a16="http://schemas.microsoft.com/office/drawing/2014/main" id="{38323DE6-A4CB-DDA4-3CC5-77C9E0C84239}"/>
              </a:ext>
            </a:extLst>
          </p:cNvPr>
          <p:cNvPicPr>
            <a:picLocks noChangeAspect="1"/>
          </p:cNvPicPr>
          <p:nvPr/>
        </p:nvPicPr>
        <p:blipFill>
          <a:blip r:embed="rId4"/>
          <a:stretch>
            <a:fillRect/>
          </a:stretch>
        </p:blipFill>
        <p:spPr>
          <a:xfrm>
            <a:off x="2871492" y="1957387"/>
            <a:ext cx="6467475" cy="1666875"/>
          </a:xfrm>
          <a:prstGeom prst="rect">
            <a:avLst/>
          </a:prstGeom>
        </p:spPr>
      </p:pic>
    </p:spTree>
    <p:custDataLst>
      <p:tags r:id="rId1"/>
    </p:custDataLst>
    <p:extLst>
      <p:ext uri="{BB962C8B-B14F-4D97-AF65-F5344CB8AC3E}">
        <p14:creationId xmlns:p14="http://schemas.microsoft.com/office/powerpoint/2010/main" val="18796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a:ea typeface="+mn-ea"/>
                <a:cs typeface="+mn-cs"/>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8323DE6-A4CB-DDA4-3CC5-77C9E0C84239}"/>
              </a:ext>
            </a:extLst>
          </p:cNvPr>
          <p:cNvPicPr>
            <a:picLocks noChangeAspect="1"/>
          </p:cNvPicPr>
          <p:nvPr/>
        </p:nvPicPr>
        <p:blipFill>
          <a:blip r:embed="rId4"/>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id="{3067F1BA-10DE-5416-A3F7-5B023ABDAFF6}"/>
              </a:ext>
            </a:extLst>
          </p:cNvPr>
          <p:cNvSpPr txBox="1"/>
          <p:nvPr/>
        </p:nvSpPr>
        <p:spPr>
          <a:xfrm>
            <a:off x="676276" y="3694610"/>
            <a:ext cx="1102995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dãy số liệu và trả lời câu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rPr>
              <a:t>a) Trong một ngày, Mai và Mi làm được nhiều nhất bao nhiêu chậu cây?</a:t>
            </a:r>
          </a:p>
        </p:txBody>
      </p:sp>
      <p:sp>
        <p:nvSpPr>
          <p:cNvPr id="2" name="Rectangle: Rounded Corners 1">
            <a:extLst>
              <a:ext uri="{FF2B5EF4-FFF2-40B4-BE49-F238E27FC236}">
                <a16:creationId xmlns:a16="http://schemas.microsoft.com/office/drawing/2014/main" id="{F78AF6C6-321F-B118-DAD4-D923A614F088}"/>
              </a:ext>
            </a:extLst>
          </p:cNvPr>
          <p:cNvSpPr/>
          <p:nvPr/>
        </p:nvSpPr>
        <p:spPr>
          <a:xfrm>
            <a:off x="2933250" y="4972050"/>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Trong một ngày, Mai và Mi làm được nhiều nhất 12 chậu cây.</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68211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a:ea typeface="+mn-ea"/>
                <a:cs typeface="+mn-cs"/>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8323DE6-A4CB-DDA4-3CC5-77C9E0C84239}"/>
              </a:ext>
            </a:extLst>
          </p:cNvPr>
          <p:cNvPicPr>
            <a:picLocks noChangeAspect="1"/>
          </p:cNvPicPr>
          <p:nvPr/>
        </p:nvPicPr>
        <p:blipFill>
          <a:blip r:embed="rId4"/>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id="{3067F1BA-10DE-5416-A3F7-5B023ABDAFF6}"/>
              </a:ext>
            </a:extLst>
          </p:cNvPr>
          <p:cNvSpPr txBox="1"/>
          <p:nvPr/>
        </p:nvSpPr>
        <p:spPr>
          <a:xfrm>
            <a:off x="676276" y="3599360"/>
            <a:ext cx="110299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dãy số liệu và trả lời câu hỏi.</a:t>
            </a:r>
          </a:p>
          <a:p>
            <a:pPr lvl="0" algn="just"/>
            <a:r>
              <a:rPr lang="vi-VN" sz="3200" dirty="0">
                <a:solidFill>
                  <a:srgbClr val="002060"/>
                </a:solidFill>
                <a:latin typeface="Calibri" panose="020F0502020204030204"/>
              </a:rPr>
              <a:t>b) Trung bình mỗi ngày hai chị em làm được bao nhiêu chậu cây?</a:t>
            </a:r>
          </a:p>
        </p:txBody>
      </p:sp>
      <p:sp>
        <p:nvSpPr>
          <p:cNvPr id="2" name="Rectangle: Rounded Corners 1">
            <a:extLst>
              <a:ext uri="{FF2B5EF4-FFF2-40B4-BE49-F238E27FC236}">
                <a16:creationId xmlns:a16="http://schemas.microsoft.com/office/drawing/2014/main" id="{F78AF6C6-321F-B118-DAD4-D923A614F088}"/>
              </a:ext>
            </a:extLst>
          </p:cNvPr>
          <p:cNvSpPr/>
          <p:nvPr/>
        </p:nvSpPr>
        <p:spPr>
          <a:xfrm>
            <a:off x="1095375" y="4972050"/>
            <a:ext cx="9963149"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Trung bình mỗi ngày hai chị em làm được số chậu cây là:</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(2 + 3 + 5 + 5 + 5 + 8 + 8 + 10 + 12 + 12) : 10 = 7 (chậu cây)</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2346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id="{16B0A24A-7546-FC11-1CDF-9D4F26D637A6}"/>
              </a:ext>
            </a:extLst>
          </p:cNvPr>
          <p:cNvPicPr>
            <a:picLocks noChangeAspect="1"/>
          </p:cNvPicPr>
          <p:nvPr/>
        </p:nvPicPr>
        <p:blipFill>
          <a:blip r:embed="rId4"/>
          <a:stretch>
            <a:fillRect/>
          </a:stretch>
        </p:blipFill>
        <p:spPr>
          <a:xfrm>
            <a:off x="3643312" y="1457325"/>
            <a:ext cx="4848225" cy="1390650"/>
          </a:xfrm>
          <a:prstGeom prst="rect">
            <a:avLst/>
          </a:prstGeom>
        </p:spPr>
      </p:pic>
      <p:sp>
        <p:nvSpPr>
          <p:cNvPr id="8" name="TextBox 7">
            <a:extLst>
              <a:ext uri="{FF2B5EF4-FFF2-40B4-BE49-F238E27FC236}">
                <a16:creationId xmlns:a16="http://schemas.microsoft.com/office/drawing/2014/main" id="{838E3316-12DE-9F6B-E6F4-CB7198822931}"/>
              </a:ext>
            </a:extLst>
          </p:cNvPr>
          <p:cNvSpPr txBox="1"/>
          <p:nvPr/>
        </p:nvSpPr>
        <p:spPr>
          <a:xfrm>
            <a:off x="676276" y="3104060"/>
            <a:ext cx="11058524" cy="1077218"/>
          </a:xfrm>
          <a:prstGeom prst="rect">
            <a:avLst/>
          </a:prstGeom>
          <a:noFill/>
        </p:spPr>
        <p:txBody>
          <a:bodyPr wrap="square" rtlCol="0">
            <a:spAutoFit/>
          </a:bodyPr>
          <a:lstStyle/>
          <a:p>
            <a:pPr lvl="0" algn="just"/>
            <a:r>
              <a:rPr lang="vi-VN" sz="3200" dirty="0">
                <a:solidFill>
                  <a:srgbClr val="002060"/>
                </a:solidFill>
                <a:latin typeface="Calibri" panose="020F0502020204030204"/>
              </a:rPr>
              <a:t>a) Chọn 1 trong 4 hộp đó, mở hộp và quan sát đồ vật bên trong hộp. Nêu các sự kiện có thể xảy ra.</a:t>
            </a:r>
            <a:endParaRPr kumimoji="0" lang="vi-VN" sz="3200" i="0" u="none" strike="noStrike" kern="1200" cap="none" spc="0" normalizeH="0" baseline="0" noProof="0" dirty="0">
              <a:ln>
                <a:noFill/>
              </a:ln>
              <a:solidFill>
                <a:srgbClr val="002060"/>
              </a:solidFill>
              <a:effectLst/>
              <a:uLnTx/>
              <a:uFillTx/>
              <a:latin typeface="Calibri" panose="020F0502020204030204"/>
            </a:endParaRPr>
          </a:p>
        </p:txBody>
      </p:sp>
      <p:sp>
        <p:nvSpPr>
          <p:cNvPr id="9" name="Rectangle: Rounded Corners 8">
            <a:extLst>
              <a:ext uri="{FF2B5EF4-FFF2-40B4-BE49-F238E27FC236}">
                <a16:creationId xmlns:a16="http://schemas.microsoft.com/office/drawing/2014/main" id="{BCA175A2-28A6-E0A4-DE71-2B066BAD2EB8}"/>
              </a:ext>
            </a:extLst>
          </p:cNvPr>
          <p:cNvSpPr/>
          <p:nvPr/>
        </p:nvSpPr>
        <p:spPr>
          <a:xfrm>
            <a:off x="1704975" y="4391025"/>
            <a:ext cx="8585835" cy="1878965"/>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FF0000"/>
                </a:solidFill>
                <a:latin typeface="Calibri" panose="020F0502020204030204"/>
              </a:rPr>
              <a:t>Các sự kiện có thể xảy ra là:</a:t>
            </a: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Việt lấy được chiếc hộp đựng kẹo</a:t>
            </a: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Việt lấy được chiếc hộp đựng tẩy bút chì.</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10638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id="{16B0A24A-7546-FC11-1CDF-9D4F26D637A6}"/>
              </a:ext>
            </a:extLst>
          </p:cNvPr>
          <p:cNvPicPr>
            <a:picLocks noChangeAspect="1"/>
          </p:cNvPicPr>
          <p:nvPr/>
        </p:nvPicPr>
        <p:blipFill>
          <a:blip r:embed="rId4"/>
          <a:stretch>
            <a:fillRect/>
          </a:stretch>
        </p:blipFill>
        <p:spPr>
          <a:xfrm>
            <a:off x="4433887" y="1504950"/>
            <a:ext cx="4848225" cy="1390650"/>
          </a:xfrm>
          <a:prstGeom prst="rect">
            <a:avLst/>
          </a:prstGeom>
        </p:spPr>
      </p:pic>
      <p:sp>
        <p:nvSpPr>
          <p:cNvPr id="8" name="TextBox 7">
            <a:extLst>
              <a:ext uri="{FF2B5EF4-FFF2-40B4-BE49-F238E27FC236}">
                <a16:creationId xmlns:a16="http://schemas.microsoft.com/office/drawing/2014/main" id="{838E3316-12DE-9F6B-E6F4-CB7198822931}"/>
              </a:ext>
            </a:extLst>
          </p:cNvPr>
          <p:cNvSpPr txBox="1"/>
          <p:nvPr/>
        </p:nvSpPr>
        <p:spPr>
          <a:xfrm>
            <a:off x="628651" y="3332660"/>
            <a:ext cx="11058524" cy="1569660"/>
          </a:xfrm>
          <a:prstGeom prst="rect">
            <a:avLst/>
          </a:prstGeom>
          <a:noFill/>
        </p:spPr>
        <p:txBody>
          <a:bodyPr wrap="square" rtlCol="0">
            <a:spAutoFit/>
          </a:bodyPr>
          <a:lstStyle/>
          <a:p>
            <a:pPr lvl="0" algn="just"/>
            <a:r>
              <a:rPr lang="vi-VN" sz="3200" dirty="0">
                <a:solidFill>
                  <a:srgbClr val="002060"/>
                </a:solidFill>
                <a:latin typeface="Calibri" panose="020F0502020204030204"/>
              </a:rPr>
              <a:t>b) Chọn 1 hộp bất kì trong số 4 hộp, quan sát đồ vật trong hộp, ghi lại kết quả vào bảng kiểm đếm (theo mẫu). Sau đó, đóng hộp lại và đảo vị trí các hộp đó. Thực hiện 10 lần như vậy.</a:t>
            </a:r>
            <a:endPar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BC6B9A55-9C19-067A-3A2A-62C3761FEC6F}"/>
              </a:ext>
            </a:extLst>
          </p:cNvPr>
          <p:cNvGrpSpPr/>
          <p:nvPr/>
        </p:nvGrpSpPr>
        <p:grpSpPr>
          <a:xfrm>
            <a:off x="3570573" y="4973041"/>
            <a:ext cx="5626478" cy="1193356"/>
            <a:chOff x="3570573" y="4973041"/>
            <a:chExt cx="5626478" cy="1193356"/>
          </a:xfrm>
        </p:grpSpPr>
        <p:pic>
          <p:nvPicPr>
            <p:cNvPr id="2" name="Picture 4">
              <a:extLst>
                <a:ext uri="{FF2B5EF4-FFF2-40B4-BE49-F238E27FC236}">
                  <a16:creationId xmlns:a16="http://schemas.microsoft.com/office/drawing/2014/main" id="{1262E297-72D1-FED1-0B5C-F5B7C2EC90A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570573" y="5049116"/>
              <a:ext cx="1057359" cy="1117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E28BAEE5-8A56-EAED-F168-1F57D66A1577}"/>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062692" y="4973041"/>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6FA9F508-3207-348F-7649-72BEE3B2E9BF}"/>
                </a:ext>
              </a:extLst>
            </p:cNvPr>
            <p:cNvSpPr/>
            <p:nvPr/>
          </p:nvSpPr>
          <p:spPr>
            <a:xfrm>
              <a:off x="4680012" y="5129039"/>
              <a:ext cx="3354105" cy="938952"/>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schemeClr val="tx1"/>
                  </a:solidFill>
                </a:rPr>
                <a:t>Các nhóm thực hành</a:t>
              </a:r>
              <a:endParaRPr lang="vi-VN" sz="2800" dirty="0">
                <a:solidFill>
                  <a:schemeClr val="tx1"/>
                </a:solidFill>
              </a:endParaRPr>
            </a:p>
          </p:txBody>
        </p:sp>
      </p:grpSp>
    </p:spTree>
    <p:custDataLst>
      <p:tags r:id="rId1"/>
    </p:custDataLst>
    <p:extLst>
      <p:ext uri="{BB962C8B-B14F-4D97-AF65-F5344CB8AC3E}">
        <p14:creationId xmlns:p14="http://schemas.microsoft.com/office/powerpoint/2010/main" val="202928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id="{16B0A24A-7546-FC11-1CDF-9D4F26D637A6}"/>
              </a:ext>
            </a:extLst>
          </p:cNvPr>
          <p:cNvPicPr>
            <a:picLocks noChangeAspect="1"/>
          </p:cNvPicPr>
          <p:nvPr/>
        </p:nvPicPr>
        <p:blipFill>
          <a:blip r:embed="rId4"/>
          <a:stretch>
            <a:fillRect/>
          </a:stretch>
        </p:blipFill>
        <p:spPr>
          <a:xfrm>
            <a:off x="4433887" y="1504950"/>
            <a:ext cx="4848225" cy="1390650"/>
          </a:xfrm>
          <a:prstGeom prst="rect">
            <a:avLst/>
          </a:prstGeom>
        </p:spPr>
      </p:pic>
      <p:sp>
        <p:nvSpPr>
          <p:cNvPr id="8" name="TextBox 7">
            <a:extLst>
              <a:ext uri="{FF2B5EF4-FFF2-40B4-BE49-F238E27FC236}">
                <a16:creationId xmlns:a16="http://schemas.microsoft.com/office/drawing/2014/main" id="{838E3316-12DE-9F6B-E6F4-CB7198822931}"/>
              </a:ext>
            </a:extLst>
          </p:cNvPr>
          <p:cNvSpPr txBox="1"/>
          <p:nvPr/>
        </p:nvSpPr>
        <p:spPr>
          <a:xfrm>
            <a:off x="628651" y="3332660"/>
            <a:ext cx="11058524" cy="1077218"/>
          </a:xfrm>
          <a:prstGeom prst="rect">
            <a:avLst/>
          </a:prstGeom>
          <a:noFill/>
        </p:spPr>
        <p:txBody>
          <a:bodyPr wrap="square" rtlCol="0">
            <a:spAutoFit/>
          </a:bodyPr>
          <a:lstStyle/>
          <a:p>
            <a:pPr lvl="0" algn="just"/>
            <a:r>
              <a:rPr lang="vi-VN" sz="3200" dirty="0">
                <a:solidFill>
                  <a:srgbClr val="002060"/>
                </a:solidFill>
                <a:latin typeface="Calibri" panose="020F0502020204030204"/>
              </a:rPr>
              <a:t>c) Dựa vào kết quả kiểm đếm, hãy so sánh số lần xuất hiện của hai sự kiện đó.</a:t>
            </a:r>
            <a:endPar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BC6B9A55-9C19-067A-3A2A-62C3761FEC6F}"/>
              </a:ext>
            </a:extLst>
          </p:cNvPr>
          <p:cNvGrpSpPr/>
          <p:nvPr/>
        </p:nvGrpSpPr>
        <p:grpSpPr>
          <a:xfrm>
            <a:off x="3570573" y="4973041"/>
            <a:ext cx="5626478" cy="1193356"/>
            <a:chOff x="3570573" y="4973041"/>
            <a:chExt cx="5626478" cy="1193356"/>
          </a:xfrm>
        </p:grpSpPr>
        <p:pic>
          <p:nvPicPr>
            <p:cNvPr id="2" name="Picture 4">
              <a:extLst>
                <a:ext uri="{FF2B5EF4-FFF2-40B4-BE49-F238E27FC236}">
                  <a16:creationId xmlns:a16="http://schemas.microsoft.com/office/drawing/2014/main" id="{1262E297-72D1-FED1-0B5C-F5B7C2EC90A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570573" y="5049116"/>
              <a:ext cx="1057359" cy="1117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E28BAEE5-8A56-EAED-F168-1F57D66A1577}"/>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062692" y="4973041"/>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6FA9F508-3207-348F-7649-72BEE3B2E9BF}"/>
                </a:ext>
              </a:extLst>
            </p:cNvPr>
            <p:cNvSpPr/>
            <p:nvPr/>
          </p:nvSpPr>
          <p:spPr>
            <a:xfrm>
              <a:off x="4680012" y="5129039"/>
              <a:ext cx="3354105" cy="938952"/>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panose="020F0502020204030204"/>
                  <a:ea typeface="+mn-ea"/>
                  <a:cs typeface="+mn-cs"/>
                </a:rPr>
                <a:t>Các nhóm nêu kết quả và so sánh</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custDataLst>
      <p:tags r:id="rId1"/>
    </p:custDataLst>
    <p:extLst>
      <p:ext uri="{BB962C8B-B14F-4D97-AF65-F5344CB8AC3E}">
        <p14:creationId xmlns:p14="http://schemas.microsoft.com/office/powerpoint/2010/main" val="23205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3B31B70-13B2-299F-5F0B-E31387EE838D}"/>
              </a:ext>
            </a:extLst>
          </p:cNvPr>
          <p:cNvPicPr>
            <a:picLocks noChangeAspect="1"/>
          </p:cNvPicPr>
          <p:nvPr/>
        </p:nvPicPr>
        <p:blipFill>
          <a:blip r:embed="rId5"/>
          <a:stretch>
            <a:fillRect/>
          </a:stretch>
        </p:blipFill>
        <p:spPr>
          <a:xfrm>
            <a:off x="0" y="2550352"/>
            <a:ext cx="11760203" cy="1414395"/>
          </a:xfrm>
          <a:prstGeom prst="rect">
            <a:avLst/>
          </a:prstGeom>
        </p:spPr>
      </p:pic>
    </p:spTree>
    <p:custDataLst>
      <p:tags r:id="rId1"/>
    </p:custDataLst>
    <p:extLst>
      <p:ext uri="{BB962C8B-B14F-4D97-AF65-F5344CB8AC3E}">
        <p14:creationId xmlns:p14="http://schemas.microsoft.com/office/powerpoint/2010/main" val="162583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A3AF0E-6A0F-E746-01DF-90BCD70F7C48}"/>
              </a:ext>
            </a:extLst>
          </p:cNvPr>
          <p:cNvPicPr>
            <a:picLocks noChangeAspect="1"/>
          </p:cNvPicPr>
          <p:nvPr/>
        </p:nvPicPr>
        <p:blipFill rotWithShape="1">
          <a:blip r:embed="rId3"/>
          <a:srcRect t="809" r="679" b="-1"/>
          <a:stretch/>
        </p:blipFill>
        <p:spPr>
          <a:xfrm>
            <a:off x="103694" y="0"/>
            <a:ext cx="12192000" cy="6858000"/>
          </a:xfrm>
          <a:prstGeom prst="rect">
            <a:avLst/>
          </a:prstGeom>
        </p:spPr>
      </p:pic>
      <p:pic>
        <p:nvPicPr>
          <p:cNvPr id="2" name="Picture 1">
            <a:extLst>
              <a:ext uri="{FF2B5EF4-FFF2-40B4-BE49-F238E27FC236}">
                <a16:creationId xmlns:a16="http://schemas.microsoft.com/office/drawing/2014/main" id="{F6906E4A-3C60-85E5-CE78-2828CC51A1D9}"/>
              </a:ext>
            </a:extLst>
          </p:cNvPr>
          <p:cNvPicPr>
            <a:picLocks noChangeAspect="1"/>
          </p:cNvPicPr>
          <p:nvPr/>
        </p:nvPicPr>
        <p:blipFill>
          <a:blip r:embed="rId4"/>
          <a:stretch>
            <a:fillRect/>
          </a:stretch>
        </p:blipFill>
        <p:spPr>
          <a:xfrm>
            <a:off x="3971760" y="964941"/>
            <a:ext cx="3810330" cy="3042168"/>
          </a:xfrm>
          <a:prstGeom prst="rect">
            <a:avLst/>
          </a:prstGeom>
        </p:spPr>
      </p:pic>
    </p:spTree>
    <p:custDataLst>
      <p:tags r:id="rId1"/>
    </p:custDataLst>
    <p:extLst>
      <p:ext uri="{BB962C8B-B14F-4D97-AF65-F5344CB8AC3E}">
        <p14:creationId xmlns:p14="http://schemas.microsoft.com/office/powerpoint/2010/main" val="4033941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56BFFD-6D1F-01B1-DA49-0125BDB708D7}"/>
              </a:ext>
            </a:extLst>
          </p:cNvPr>
          <p:cNvPicPr>
            <a:picLocks noChangeAspect="1"/>
          </p:cNvPicPr>
          <p:nvPr/>
        </p:nvPicPr>
        <p:blipFill>
          <a:blip r:embed="rId3"/>
          <a:stretch>
            <a:fillRect/>
          </a:stretch>
        </p:blipFill>
        <p:spPr>
          <a:xfrm>
            <a:off x="0" y="0"/>
            <a:ext cx="12192000" cy="6858000"/>
          </a:xfrm>
          <a:prstGeom prst="rect">
            <a:avLst/>
          </a:prstGeom>
        </p:spPr>
      </p:pic>
      <p:sp>
        <p:nvSpPr>
          <p:cNvPr id="6" name="Speech Bubble: Rectangle with Corners Rounded 5">
            <a:extLst>
              <a:ext uri="{FF2B5EF4-FFF2-40B4-BE49-F238E27FC236}">
                <a16:creationId xmlns:a16="http://schemas.microsoft.com/office/drawing/2014/main" id="{1ED6F361-E93B-0032-5784-9800FB39C6B8}"/>
              </a:ext>
            </a:extLst>
          </p:cNvPr>
          <p:cNvSpPr/>
          <p:nvPr/>
        </p:nvSpPr>
        <p:spPr>
          <a:xfrm>
            <a:off x="3764703" y="138156"/>
            <a:ext cx="7671582" cy="1623996"/>
          </a:xfrm>
          <a:prstGeom prst="wedgeRoundRectCallout">
            <a:avLst>
              <a:gd name="adj1" fmla="val -45638"/>
              <a:gd name="adj2" fmla="val 84481"/>
              <a:gd name="adj3" fmla="val 16667"/>
            </a:avLst>
          </a:prstGeom>
          <a:solidFill>
            <a:srgbClr val="CC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prstClr val="black"/>
                </a:solidFill>
                <a:latin typeface="Calibri" panose="020F0502020204030204" pitchFamily="34" charset="0"/>
                <a:cs typeface="Calibri" panose="020F0502020204030204" pitchFamily="34" charset="0"/>
              </a:rPr>
              <a:t>Chia </a:t>
            </a:r>
            <a:r>
              <a:rPr lang="en-US" sz="2800" b="1" dirty="0" err="1">
                <a:solidFill>
                  <a:prstClr val="black"/>
                </a:solidFill>
                <a:latin typeface="Calibri" panose="020F0502020204030204" pitchFamily="34" charset="0"/>
                <a:cs typeface="Calibri" panose="020F0502020204030204" pitchFamily="34" charset="0"/>
              </a:rPr>
              <a:t>sẻ</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về</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kết</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quả</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thực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hiện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kiểm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đếm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số</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lần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đạt</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các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số</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trong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học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tập</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của</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cá</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nhân</a:t>
            </a:r>
            <a:r>
              <a:rPr lang="en-US" sz="2800" b="1" dirty="0">
                <a:solidFill>
                  <a:prstClr val="black"/>
                </a:solidFill>
                <a:latin typeface="Calibri" panose="020F0502020204030204" pitchFamily="34" charset="0"/>
                <a:cs typeface="Calibri" panose="020F0502020204030204" pitchFamily="34" charset="0"/>
              </a:rPr>
              <a:t> ở </a:t>
            </a:r>
            <a:r>
              <a:rPr lang="en-US" sz="2800" b="1" dirty="0" err="1">
                <a:solidFill>
                  <a:prstClr val="black"/>
                </a:solidFill>
                <a:latin typeface="Calibri" panose="020F0502020204030204" pitchFamily="34" charset="0"/>
                <a:cs typeface="Calibri" panose="020F0502020204030204" pitchFamily="34" charset="0"/>
              </a:rPr>
              <a:t>các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môn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học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trong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tuần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trả</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lời</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các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câu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3" name="Speech Bubble: Rectangle with Corners Rounded 2">
            <a:extLst>
              <a:ext uri="{FF2B5EF4-FFF2-40B4-BE49-F238E27FC236}">
                <a16:creationId xmlns:a16="http://schemas.microsoft.com/office/drawing/2014/main" id="{A345ACA9-A521-F205-421B-B840F7D238D3}"/>
              </a:ext>
            </a:extLst>
          </p:cNvPr>
          <p:cNvSpPr/>
          <p:nvPr/>
        </p:nvSpPr>
        <p:spPr>
          <a:xfrm>
            <a:off x="5391151" y="2514599"/>
            <a:ext cx="5033742" cy="1095941"/>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3600" dirty="0">
                <a:solidFill>
                  <a:prstClr val="black"/>
                </a:solidFill>
              </a:rPr>
              <a:t>Số điểm nào xuất hiện nhiều nhất?</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2D098111-3E66-B9B2-B8E5-7F736FD450F1}"/>
              </a:ext>
            </a:extLst>
          </p:cNvPr>
          <p:cNvSpPr/>
          <p:nvPr/>
        </p:nvSpPr>
        <p:spPr>
          <a:xfrm>
            <a:off x="5410201" y="3876675"/>
            <a:ext cx="5033742" cy="1076325"/>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3600" dirty="0">
                <a:solidFill>
                  <a:prstClr val="black"/>
                </a:solidFill>
              </a:rPr>
              <a:t>Số điểm nào xuất hiện ít nhất?</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10" name="Speech Bubble: Rectangle with Corners Rounded 9">
            <a:extLst>
              <a:ext uri="{FF2B5EF4-FFF2-40B4-BE49-F238E27FC236}">
                <a16:creationId xmlns:a16="http://schemas.microsoft.com/office/drawing/2014/main" id="{9A7B82C3-0CF8-824A-566F-F76A82C00F81}"/>
              </a:ext>
            </a:extLst>
          </p:cNvPr>
          <p:cNvSpPr/>
          <p:nvPr/>
        </p:nvSpPr>
        <p:spPr>
          <a:xfrm>
            <a:off x="5000625" y="5353050"/>
            <a:ext cx="5462368" cy="1076325"/>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800" dirty="0">
                <a:solidFill>
                  <a:prstClr val="black"/>
                </a:solidFill>
              </a:rPr>
              <a:t>Hãy tự đánh giá kết quả học tập của em qua kết quả kiểm đếm trên.</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ndParaRPr>
          </a:p>
        </p:txBody>
      </p:sp>
    </p:spTree>
    <p:custDataLst>
      <p:tags r:id="rId1"/>
    </p:custDataLst>
    <p:extLst>
      <p:ext uri="{BB962C8B-B14F-4D97-AF65-F5344CB8AC3E}">
        <p14:creationId xmlns:p14="http://schemas.microsoft.com/office/powerpoint/2010/main" val="1899506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5"/>
          <a:stretch>
            <a:fillRect/>
          </a:stretch>
        </p:blipFill>
        <p:spPr>
          <a:xfrm>
            <a:off x="2259850" y="932471"/>
            <a:ext cx="7672300" cy="4993057"/>
          </a:xfrm>
          <a:prstGeom prst="rect">
            <a:avLst/>
          </a:prstGeom>
        </p:spPr>
      </p:pic>
      <p:pic>
        <p:nvPicPr>
          <p:cNvPr id="2" name="Picture 1">
            <a:extLst>
              <a:ext uri="{FF2B5EF4-FFF2-40B4-BE49-F238E27FC236}">
                <a16:creationId xmlns:a16="http://schemas.microsoft.com/office/drawing/2014/main" id="{77D84672-C8E1-7613-DBDF-C586769DA2E2}"/>
              </a:ext>
            </a:extLst>
          </p:cNvPr>
          <p:cNvPicPr>
            <a:picLocks noChangeAspect="1"/>
          </p:cNvPicPr>
          <p:nvPr/>
        </p:nvPicPr>
        <p:blipFill>
          <a:blip r:embed="rId6"/>
          <a:stretch>
            <a:fillRect/>
          </a:stretch>
        </p:blipFill>
        <p:spPr>
          <a:xfrm>
            <a:off x="3050784" y="1179522"/>
            <a:ext cx="6090432" cy="1997519"/>
          </a:xfrm>
          <a:prstGeom prst="rect">
            <a:avLst/>
          </a:prstGeom>
        </p:spPr>
      </p:pic>
      <p:pic>
        <p:nvPicPr>
          <p:cNvPr id="3" name="Picture 2">
            <a:extLst>
              <a:ext uri="{FF2B5EF4-FFF2-40B4-BE49-F238E27FC236}">
                <a16:creationId xmlns:a16="http://schemas.microsoft.com/office/drawing/2014/main" id="{FC4E59E7-066C-4915-2F1E-A6F13F1951BB}"/>
              </a:ext>
            </a:extLst>
          </p:cNvPr>
          <p:cNvPicPr>
            <a:picLocks noChangeAspect="1"/>
          </p:cNvPicPr>
          <p:nvPr/>
        </p:nvPicPr>
        <p:blipFill>
          <a:blip r:embed="rId7"/>
          <a:stretch>
            <a:fillRect/>
          </a:stretch>
        </p:blipFill>
        <p:spPr>
          <a:xfrm>
            <a:off x="2951885" y="2644517"/>
            <a:ext cx="6480610" cy="2280102"/>
          </a:xfrm>
          <a:prstGeom prst="rect">
            <a:avLst/>
          </a:prstGeom>
        </p:spPr>
      </p:pic>
    </p:spTree>
    <p:custDataLst>
      <p:tags r:id="rId1"/>
    </p:custDataLst>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E670FB-3F5A-8785-6D40-ECC5F6AAFAA1}"/>
              </a:ext>
            </a:extLst>
          </p:cNvPr>
          <p:cNvPicPr>
            <a:picLocks noChangeAspect="1"/>
          </p:cNvPicPr>
          <p:nvPr/>
        </p:nvPicPr>
        <p:blipFill rotWithShape="1">
          <a:blip r:embed="rId3"/>
          <a:srcRect t="809" r="679" b="-1"/>
          <a:stretch/>
        </p:blipFill>
        <p:spPr>
          <a:xfrm>
            <a:off x="0" y="0"/>
            <a:ext cx="12192000" cy="6858000"/>
          </a:xfrm>
          <a:prstGeom prst="rect">
            <a:avLst/>
          </a:prstGeom>
        </p:spPr>
      </p:pic>
      <p:pic>
        <p:nvPicPr>
          <p:cNvPr id="2" name="Picture 1">
            <a:extLst>
              <a:ext uri="{FF2B5EF4-FFF2-40B4-BE49-F238E27FC236}">
                <a16:creationId xmlns:a16="http://schemas.microsoft.com/office/drawing/2014/main" id="{E2955D00-F95A-326B-57D6-FCBEA5877F30}"/>
              </a:ext>
            </a:extLst>
          </p:cNvPr>
          <p:cNvPicPr>
            <a:picLocks noChangeAspect="1"/>
          </p:cNvPicPr>
          <p:nvPr/>
        </p:nvPicPr>
        <p:blipFill>
          <a:blip r:embed="rId4"/>
          <a:stretch>
            <a:fillRect/>
          </a:stretch>
        </p:blipFill>
        <p:spPr>
          <a:xfrm>
            <a:off x="3857460" y="799968"/>
            <a:ext cx="3810330" cy="3048264"/>
          </a:xfrm>
          <a:prstGeom prst="rect">
            <a:avLst/>
          </a:prstGeom>
        </p:spPr>
      </p:pic>
    </p:spTree>
    <p:custDataLst>
      <p:tags r:id="rId1"/>
    </p:custDataLst>
    <p:extLst>
      <p:ext uri="{BB962C8B-B14F-4D97-AF65-F5344CB8AC3E}">
        <p14:creationId xmlns:p14="http://schemas.microsoft.com/office/powerpoint/2010/main" val="225560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mn-cs"/>
                </a:rPr>
                <a:t>1</a:t>
              </a:r>
              <a:endParaRPr kumimoji="0" lang="vi-VN" sz="3600" b="0" i="0" u="none" strike="noStrike" kern="1200" cap="none" spc="0" normalizeH="0" baseline="0" noProof="0" dirty="0">
                <a:ln>
                  <a:noFill/>
                </a:ln>
                <a:solidFill>
                  <a:prstClr val="white"/>
                </a:solidFill>
                <a:effectLst/>
                <a:uLnTx/>
                <a:uFillTx/>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6644322" cy="769441"/>
          </a:xfrm>
          <a:prstGeom prst="rect">
            <a:avLst/>
          </a:prstGeom>
          <a:noFill/>
        </p:spPr>
        <p:txBody>
          <a:bodyPr wrap="square" rtlCol="0">
            <a:spAutoFit/>
          </a:bodyPr>
          <a:lstStyle/>
          <a:p>
            <a:pPr lvl="0"/>
            <a:r>
              <a:rPr lang="en-US" sz="4400" b="1" dirty="0" err="1">
                <a:solidFill>
                  <a:srgbClr val="FF5050"/>
                </a:solidFill>
              </a:rPr>
              <a:t>Chọn</a:t>
            </a:r>
            <a:r>
              <a:rPr lang="en-US" sz="4400" b="1" dirty="0">
                <a:solidFill>
                  <a:srgbClr val="FF5050"/>
                </a:solidFill>
              </a:rPr>
              <a:t> </a:t>
            </a:r>
            <a:r>
              <a:rPr lang="en-US" sz="4400" b="1" dirty="0" err="1">
                <a:solidFill>
                  <a:srgbClr val="FF5050"/>
                </a:solidFill>
              </a:rPr>
              <a:t>câu</a:t>
            </a:r>
            <a:r>
              <a:rPr lang="en-US" sz="4400" b="1" dirty="0">
                <a:solidFill>
                  <a:srgbClr val="FF5050"/>
                </a:solidFill>
              </a:rPr>
              <a:t> </a:t>
            </a:r>
            <a:r>
              <a:rPr lang="en-US" sz="4400" b="1" dirty="0" err="1">
                <a:solidFill>
                  <a:srgbClr val="FF5050"/>
                </a:solidFill>
              </a:rPr>
              <a:t>trả</a:t>
            </a:r>
            <a:r>
              <a:rPr lang="en-US" sz="4400" b="1" dirty="0">
                <a:solidFill>
                  <a:srgbClr val="FF5050"/>
                </a:solidFill>
              </a:rPr>
              <a:t> </a:t>
            </a:r>
            <a:r>
              <a:rPr lang="en-US" sz="4400" b="1" dirty="0" err="1">
                <a:solidFill>
                  <a:srgbClr val="FF5050"/>
                </a:solidFill>
              </a:rPr>
              <a:t>lời</a:t>
            </a:r>
            <a:r>
              <a:rPr lang="en-US" sz="4400" b="1" dirty="0">
                <a:solidFill>
                  <a:srgbClr val="FF5050"/>
                </a:solidFill>
              </a:rPr>
              <a:t> </a:t>
            </a:r>
            <a:r>
              <a:rPr lang="en-US" sz="4400" b="1" dirty="0" err="1">
                <a:solidFill>
                  <a:srgbClr val="FF5050"/>
                </a:solidFill>
              </a:rPr>
              <a:t>đúng</a:t>
            </a:r>
            <a:r>
              <a:rPr lang="en-US" sz="4400" b="1" dirty="0">
                <a:solidFill>
                  <a:srgbClr val="FF5050"/>
                </a:solidFill>
              </a:rPr>
              <a:t>.</a:t>
            </a:r>
            <a:endParaRPr kumimoji="0" lang="vi-VN" sz="4400" b="0" i="0" u="none" strike="noStrike" kern="1200" cap="none" spc="0" normalizeH="0" baseline="0" noProof="0" dirty="0">
              <a:ln>
                <a:noFill/>
              </a:ln>
              <a:solidFill>
                <a:srgbClr val="FF5050"/>
              </a:solidFill>
              <a:effectLst/>
              <a:uLnTx/>
              <a:uFillTx/>
            </a:endParaRPr>
          </a:p>
        </p:txBody>
      </p:sp>
      <p:sp>
        <p:nvSpPr>
          <p:cNvPr id="2" name="TextBox 1">
            <a:extLst>
              <a:ext uri="{FF2B5EF4-FFF2-40B4-BE49-F238E27FC236}">
                <a16:creationId xmlns:a16="http://schemas.microsoft.com/office/drawing/2014/main" id="{4CD0A6ED-34EF-A97E-D7B7-A7DD9D640FE8}"/>
              </a:ext>
            </a:extLst>
          </p:cNvPr>
          <p:cNvSpPr txBox="1"/>
          <p:nvPr/>
        </p:nvSpPr>
        <p:spPr>
          <a:xfrm>
            <a:off x="647700" y="1381125"/>
            <a:ext cx="11191875" cy="3539430"/>
          </a:xfrm>
          <a:prstGeom prst="rect">
            <a:avLst/>
          </a:prstGeom>
          <a:noFill/>
        </p:spPr>
        <p:txBody>
          <a:bodyPr wrap="square" rtlCol="0">
            <a:spAutoFit/>
          </a:bodyPr>
          <a:lstStyle/>
          <a:p>
            <a:r>
              <a:rPr lang="vi-VN" sz="2800" dirty="0">
                <a:latin typeface="Calibri" panose="020F0502020204030204" pitchFamily="34" charset="0"/>
                <a:cs typeface="Calibri" panose="020F0502020204030204" pitchFamily="34" charset="0"/>
              </a:rPr>
              <a:t>Rô-bốt cùng các bạn làm những món đồ chơi tái chế để bán lấy tiền ủng hộ đồng bào lũ lụt.</a:t>
            </a:r>
          </a:p>
          <a:p>
            <a:r>
              <a:rPr lang="vi-VN" sz="2800" dirty="0">
                <a:latin typeface="Calibri" panose="020F0502020204030204" pitchFamily="34" charset="0"/>
                <a:cs typeface="Calibri" panose="020F0502020204030204" pitchFamily="34" charset="0"/>
              </a:rPr>
              <a:t>Rô-bốt đã ghi lại số tiền thu được trong mỗi ngày thành dãy số liệu như sau: 180 000 đồng, 70 000 đồng, 125 000 đồng, 80 000 đồng, 100 000 đồng.</a:t>
            </a:r>
          </a:p>
          <a:p>
            <a:r>
              <a:rPr lang="vi-VN" sz="2800" b="1" dirty="0">
                <a:latin typeface="Calibri" panose="020F0502020204030204" pitchFamily="34" charset="0"/>
                <a:cs typeface="Calibri" panose="020F0502020204030204" pitchFamily="34" charset="0"/>
              </a:rPr>
              <a:t>Hỏi có bao nhiêu ngày nhóm bạn thu được nhiều hơn 100 000 đồng từ hoạt động đó?</a:t>
            </a:r>
          </a:p>
          <a:p>
            <a:r>
              <a:rPr lang="en-US" sz="2800" dirty="0">
                <a:latin typeface="Calibri" panose="020F0502020204030204" pitchFamily="34" charset="0"/>
                <a:cs typeface="Calibri" panose="020F0502020204030204" pitchFamily="34" charset="0"/>
              </a:rPr>
              <a:t>A. </a:t>
            </a:r>
            <a:r>
              <a:rPr lang="vi-VN" sz="2800" dirty="0">
                <a:latin typeface="Calibri" panose="020F0502020204030204" pitchFamily="34" charset="0"/>
                <a:cs typeface="Calibri" panose="020F0502020204030204" pitchFamily="34" charset="0"/>
              </a:rPr>
              <a:t>1 ngày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B. 2 ngày                                </a:t>
            </a:r>
            <a:endParaRPr lang="en-US" sz="2800" dirty="0">
              <a:latin typeface="Calibri" panose="020F0502020204030204" pitchFamily="34" charset="0"/>
              <a:cs typeface="Calibri" panose="020F0502020204030204" pitchFamily="34" charset="0"/>
            </a:endParaRPr>
          </a:p>
          <a:p>
            <a:r>
              <a:rPr lang="vi-VN" sz="2800" dirty="0">
                <a:latin typeface="Calibri" panose="020F0502020204030204" pitchFamily="34" charset="0"/>
                <a:cs typeface="Calibri" panose="020F0502020204030204" pitchFamily="34" charset="0"/>
              </a:rPr>
              <a:t>C. 3 ngày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D. 4 ngày</a:t>
            </a:r>
            <a:endParaRPr lang="en-US" sz="2800" dirty="0">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8E9FE325-AE54-E40C-7FFF-3984D8ADC7D3}"/>
              </a:ext>
            </a:extLst>
          </p:cNvPr>
          <p:cNvSpPr/>
          <p:nvPr/>
        </p:nvSpPr>
        <p:spPr>
          <a:xfrm>
            <a:off x="4600575" y="3990975"/>
            <a:ext cx="447675" cy="4476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7429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200329"/>
          </a:xfrm>
          <a:prstGeom prst="rect">
            <a:avLst/>
          </a:prstGeom>
          <a:noFill/>
        </p:spPr>
        <p:txBody>
          <a:bodyPr wrap="square" rtlCol="0">
            <a:spAutoFit/>
          </a:bodyPr>
          <a:lstStyle/>
          <a:p>
            <a:pPr lvl="0"/>
            <a:r>
              <a:rPr lang="vi-VN" sz="3600" b="1" dirty="0">
                <a:solidFill>
                  <a:srgbClr val="002060"/>
                </a:solidFill>
                <a:latin typeface="Calibri" panose="020F0502020204030204"/>
              </a:rPr>
              <a:t>Rô-bốt đã thu thập, phân loại và ghi chép số câu đố mỗi bạn giải được rồi vẽ biểu đồ dưới đây.</a:t>
            </a:r>
            <a:endParaRPr kumimoji="0" lang="vi-VN" sz="36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4"/>
          <a:stretch>
            <a:fillRect/>
          </a:stretch>
        </p:blipFill>
        <p:spPr>
          <a:xfrm>
            <a:off x="2900362" y="1562099"/>
            <a:ext cx="6462207" cy="2505075"/>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1128077" y="4123235"/>
            <a:ext cx="10330497" cy="2308324"/>
          </a:xfrm>
          <a:prstGeom prst="rect">
            <a:avLst/>
          </a:prstGeom>
          <a:noFill/>
        </p:spPr>
        <p:txBody>
          <a:bodyPr wrap="square" rtlCol="0">
            <a:spAutoFit/>
          </a:bodyPr>
          <a:lstStyle/>
          <a:p>
            <a:pPr lvl="0"/>
            <a:r>
              <a:rPr lang="vi-VN" sz="2400" b="1" dirty="0">
                <a:solidFill>
                  <a:srgbClr val="002060"/>
                </a:solidFill>
                <a:latin typeface="Calibri" panose="020F0502020204030204"/>
              </a:rPr>
              <a:t>Dựa vào biểu đồ và trả lời câu hỏi.</a:t>
            </a:r>
          </a:p>
          <a:p>
            <a:pPr lvl="0"/>
            <a:r>
              <a:rPr lang="vi-VN" sz="2400" dirty="0">
                <a:solidFill>
                  <a:srgbClr val="002060"/>
                </a:solidFill>
                <a:latin typeface="Calibri" panose="020F0502020204030204"/>
              </a:rPr>
              <a:t>a) Trong số 6 bạn, bạn nào giải được nhiều câu đố nhất? Bạn nào giải được ít câu đố nhất?</a:t>
            </a:r>
          </a:p>
          <a:p>
            <a:pPr lvl="0"/>
            <a:r>
              <a:rPr lang="vi-VN" sz="2400" dirty="0">
                <a:solidFill>
                  <a:srgbClr val="002060"/>
                </a:solidFill>
                <a:latin typeface="Calibri" panose="020F0502020204030204"/>
              </a:rPr>
              <a:t>b) Biết các bạn đã giải các câu đố khác nhau. Hỏi 6 bạn đã giải được tất cả bao nhiêu câu đố?</a:t>
            </a:r>
          </a:p>
          <a:p>
            <a:pPr lvl="0"/>
            <a:r>
              <a:rPr lang="vi-VN" sz="2400" dirty="0">
                <a:solidFill>
                  <a:srgbClr val="002060"/>
                </a:solidFill>
                <a:latin typeface="Calibri" panose="020F0502020204030204"/>
              </a:rPr>
              <a:t>c) Trung bình mỗi bạn giải được bao nhiêu câu đố?</a:t>
            </a:r>
            <a:endParaRPr kumimoji="0" lang="vi-VN" sz="2400" i="0" u="none" strike="noStrike" kern="1200" cap="none" spc="0" normalizeH="0" baseline="0" noProof="0" dirty="0">
              <a:ln>
                <a:noFill/>
              </a:ln>
              <a:solidFill>
                <a:srgbClr val="002060"/>
              </a:solidFill>
              <a:effectLst/>
              <a:uLnTx/>
              <a:uFillTx/>
              <a:latin typeface="Arial" panose="020B0604020202020204" pitchFamily="34" charset="0"/>
            </a:endParaRPr>
          </a:p>
        </p:txBody>
      </p:sp>
    </p:spTree>
    <p:custDataLst>
      <p:tags r:id="rId1"/>
    </p:custDataLst>
    <p:extLst>
      <p:ext uri="{BB962C8B-B14F-4D97-AF65-F5344CB8AC3E}">
        <p14:creationId xmlns:p14="http://schemas.microsoft.com/office/powerpoint/2010/main" val="651990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4"/>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985202" y="3437435"/>
            <a:ext cx="103304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rPr>
              <a:t>a) Trong số 6 bạn, bạn nào giải được nhiều câu đố nhất? Bạn nào giải được ít câu đố nhất?</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2542725" y="5114925"/>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US" sz="3200" b="1" dirty="0">
                <a:solidFill>
                  <a:srgbClr val="FF0000"/>
                </a:solidFill>
                <a:latin typeface="Calibri" panose="020F0502020204030204"/>
              </a:rPr>
              <a:t>B</a:t>
            </a:r>
            <a:r>
              <a:rPr lang="vi-VN" sz="3200" b="1" dirty="0">
                <a:solidFill>
                  <a:srgbClr val="FF0000"/>
                </a:solidFill>
                <a:latin typeface="Calibri" panose="020F0502020204030204"/>
              </a:rPr>
              <a:t>ạn Mai giải được nhiều câu đố nhất.</a:t>
            </a:r>
            <a:endParaRPr lang="en-US" sz="3200" b="1" dirty="0">
              <a:solidFill>
                <a:srgbClr val="FF0000"/>
              </a:solidFill>
              <a:latin typeface="Calibri" panose="020F0502020204030204"/>
            </a:endParaRP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Bạn Việt giải được ít câu đố nhất.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60247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4"/>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985202" y="3437435"/>
            <a:ext cx="103304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lvl="0"/>
            <a:r>
              <a:rPr lang="vi-VN" sz="3200" dirty="0">
                <a:solidFill>
                  <a:srgbClr val="002060"/>
                </a:solidFill>
                <a:latin typeface="Calibri" panose="020F0502020204030204"/>
              </a:rPr>
              <a:t>b) Biết các bạn đã giải các câu đố khác nhau. Hỏi 6 bạn đã giải được tất cả bao nhiêu câu đố?</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2542725" y="5114925"/>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6 bạn đã giải được tất cả số câu đố là: </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7 + 6 + 3 + 6 + 9 + 5 = 36 (câu đố)</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5318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439C872-592D-4296-828C-3E9707790E6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Կ\uFFFD{8075FA74-6F99-4896-A9B9-AF60649E70A0}&quot;,&quot;D:\\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Đỗ Hường - Toán-Tuần 25- Bài 52-Luyện tập chung"/>
</p:tagLst>
</file>

<file path=ppt/tags/tag10.xml><?xml version="1.0" encoding="utf-8"?>
<p:tagLst xmlns:a="http://schemas.openxmlformats.org/drawingml/2006/main" xmlns:r="http://schemas.openxmlformats.org/officeDocument/2006/relationships" xmlns:p="http://schemas.openxmlformats.org/presentationml/2006/main">
  <p:tag name="GENSWF_SLIDE_UID" val="{692EC2E3-A7DD-49C1-9850-4F2CAF528F3C}:345"/>
</p:tagLst>
</file>

<file path=ppt/tags/tag11.xml><?xml version="1.0" encoding="utf-8"?>
<p:tagLst xmlns:a="http://schemas.openxmlformats.org/drawingml/2006/main" xmlns:r="http://schemas.openxmlformats.org/officeDocument/2006/relationships" xmlns:p="http://schemas.openxmlformats.org/presentationml/2006/main">
  <p:tag name="GENSWF_SLIDE_UID" val="{2636E8AC-53B1-4D91-B147-1ED4E40D62B7}:346"/>
</p:tagLst>
</file>

<file path=ppt/tags/tag12.xml><?xml version="1.0" encoding="utf-8"?>
<p:tagLst xmlns:a="http://schemas.openxmlformats.org/drawingml/2006/main" xmlns:r="http://schemas.openxmlformats.org/officeDocument/2006/relationships" xmlns:p="http://schemas.openxmlformats.org/presentationml/2006/main">
  <p:tag name="GENSWF_SLIDE_UID" val="{788C741B-5D54-41E4-82EE-5114A5605B2E}:347"/>
</p:tagLst>
</file>

<file path=ppt/tags/tag13.xml><?xml version="1.0" encoding="utf-8"?>
<p:tagLst xmlns:a="http://schemas.openxmlformats.org/drawingml/2006/main" xmlns:r="http://schemas.openxmlformats.org/officeDocument/2006/relationships" xmlns:p="http://schemas.openxmlformats.org/presentationml/2006/main">
  <p:tag name="GENSWF_SLIDE_UID" val="{ECD62C4E-0EED-4A34-A176-13B509FE771F}:348"/>
</p:tagLst>
</file>

<file path=ppt/tags/tag14.xml><?xml version="1.0" encoding="utf-8"?>
<p:tagLst xmlns:a="http://schemas.openxmlformats.org/drawingml/2006/main" xmlns:r="http://schemas.openxmlformats.org/officeDocument/2006/relationships" xmlns:p="http://schemas.openxmlformats.org/presentationml/2006/main">
  <p:tag name="GENSWF_SLIDE_UID" val="{DF10A27A-ACCF-4C40-8D1D-AF34FD7D6EE3}:349"/>
</p:tagLst>
</file>

<file path=ppt/tags/tag15.xml><?xml version="1.0" encoding="utf-8"?>
<p:tagLst xmlns:a="http://schemas.openxmlformats.org/drawingml/2006/main" xmlns:r="http://schemas.openxmlformats.org/officeDocument/2006/relationships" xmlns:p="http://schemas.openxmlformats.org/presentationml/2006/main">
  <p:tag name="GENSWF_SLIDE_UID" val="{7C8508AD-80B4-49E2-BC50-B5E9ECD1339B}:350"/>
</p:tagLst>
</file>

<file path=ppt/tags/tag16.xml><?xml version="1.0" encoding="utf-8"?>
<p:tagLst xmlns:a="http://schemas.openxmlformats.org/drawingml/2006/main" xmlns:r="http://schemas.openxmlformats.org/officeDocument/2006/relationships" xmlns:p="http://schemas.openxmlformats.org/presentationml/2006/main">
  <p:tag name="GENSWF_SLIDE_UID" val="{8339967B-56B7-4CDF-A618-90D96A0CC746}:351"/>
</p:tagLst>
</file>

<file path=ppt/tags/tag17.xml><?xml version="1.0" encoding="utf-8"?>
<p:tagLst xmlns:a="http://schemas.openxmlformats.org/drawingml/2006/main" xmlns:r="http://schemas.openxmlformats.org/officeDocument/2006/relationships" xmlns:p="http://schemas.openxmlformats.org/presentationml/2006/main">
  <p:tag name="GENSWF_SLIDE_UID" val="{AE0D0281-6588-4F80-AA41-37AF7F77908D}:352"/>
</p:tagLst>
</file>

<file path=ppt/tags/tag18.xml><?xml version="1.0" encoding="utf-8"?>
<p:tagLst xmlns:a="http://schemas.openxmlformats.org/drawingml/2006/main" xmlns:r="http://schemas.openxmlformats.org/officeDocument/2006/relationships" xmlns:p="http://schemas.openxmlformats.org/presentationml/2006/main">
  <p:tag name="GENSWF_SLIDE_UID" val="{7E1BF295-B2B8-4AA5-9E9A-48C3822B3141}:290"/>
</p:tagLst>
</file>

<file path=ppt/tags/tag2.xml><?xml version="1.0" encoding="utf-8"?>
<p:tagLst xmlns:a="http://schemas.openxmlformats.org/drawingml/2006/main" xmlns:r="http://schemas.openxmlformats.org/officeDocument/2006/relationships" xmlns:p="http://schemas.openxmlformats.org/presentationml/2006/main">
  <p:tag name="GENSWF_SLIDE_UID" val="{CB66DD10-6570-4EA3-B2FC-9D7994E0A9DA}:353"/>
</p:tagLst>
</file>

<file path=ppt/tags/tag3.xml><?xml version="1.0" encoding="utf-8"?>
<p:tagLst xmlns:a="http://schemas.openxmlformats.org/drawingml/2006/main" xmlns:r="http://schemas.openxmlformats.org/officeDocument/2006/relationships" xmlns:p="http://schemas.openxmlformats.org/presentationml/2006/main">
  <p:tag name="GENSWF_SLIDE_UID" val="{FE357B5A-D5EE-4EAA-AF58-0507B8671918}:259"/>
</p:tagLst>
</file>

<file path=ppt/tags/tag4.xml><?xml version="1.0" encoding="utf-8"?>
<p:tagLst xmlns:a="http://schemas.openxmlformats.org/drawingml/2006/main" xmlns:r="http://schemas.openxmlformats.org/officeDocument/2006/relationships" xmlns:p="http://schemas.openxmlformats.org/presentationml/2006/main">
  <p:tag name="GENSWF_SLIDE_UID" val="{2CBE0147-0AF2-465E-91C6-2185D3BC272B}:335"/>
</p:tagLst>
</file>

<file path=ppt/tags/tag5.xml><?xml version="1.0" encoding="utf-8"?>
<p:tagLst xmlns:a="http://schemas.openxmlformats.org/drawingml/2006/main" xmlns:r="http://schemas.openxmlformats.org/officeDocument/2006/relationships" xmlns:p="http://schemas.openxmlformats.org/presentationml/2006/main">
  <p:tag name="GENSWF_SLIDE_UID" val="{A099DF84-4C7F-4690-8ABD-3B1F66797581}:258"/>
</p:tagLst>
</file>

<file path=ppt/tags/tag6.xml><?xml version="1.0" encoding="utf-8"?>
<p:tagLst xmlns:a="http://schemas.openxmlformats.org/drawingml/2006/main" xmlns:r="http://schemas.openxmlformats.org/officeDocument/2006/relationships" xmlns:p="http://schemas.openxmlformats.org/presentationml/2006/main">
  <p:tag name="GENSWF_SLIDE_UID" val="{0C39FA63-5FDB-4B89-8EB9-06DD5FBD7F4C}:260"/>
</p:tagLst>
</file>

<file path=ppt/tags/tag7.xml><?xml version="1.0" encoding="utf-8"?>
<p:tagLst xmlns:a="http://schemas.openxmlformats.org/drawingml/2006/main" xmlns:r="http://schemas.openxmlformats.org/officeDocument/2006/relationships" xmlns:p="http://schemas.openxmlformats.org/presentationml/2006/main">
  <p:tag name="GENSWF_SLIDE_UID" val="{EBD18A0F-C533-4748-B10D-7E80134092BA}:326"/>
</p:tagLst>
</file>

<file path=ppt/tags/tag8.xml><?xml version="1.0" encoding="utf-8"?>
<p:tagLst xmlns:a="http://schemas.openxmlformats.org/drawingml/2006/main" xmlns:r="http://schemas.openxmlformats.org/officeDocument/2006/relationships" xmlns:p="http://schemas.openxmlformats.org/presentationml/2006/main">
  <p:tag name="GENSWF_SLIDE_UID" val="{EEE09A55-F284-4DFC-B477-B5D546E35D3F}:343"/>
</p:tagLst>
</file>

<file path=ppt/tags/tag9.xml><?xml version="1.0" encoding="utf-8"?>
<p:tagLst xmlns:a="http://schemas.openxmlformats.org/drawingml/2006/main" xmlns:r="http://schemas.openxmlformats.org/officeDocument/2006/relationships" xmlns:p="http://schemas.openxmlformats.org/presentationml/2006/main">
  <p:tag name="GENSWF_SLIDE_UID" val="{EF368955-4DA1-4C31-84F3-84C971A04FF5}:34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1015</Words>
  <Application>Microsoft Office PowerPoint</Application>
  <PresentationFormat>Widescreen</PresentationFormat>
  <Paragraphs>66</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等线</vt:lpstr>
      <vt:lpstr>Time nes New Roman</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Đỗ Hường - Toán-Tuần 25- Bài 52-Luyện tập chung</dc:title>
  <dc:creator>Thao Tran</dc:creator>
  <cp:lastModifiedBy>HaiPhong</cp:lastModifiedBy>
  <cp:revision>32</cp:revision>
  <dcterms:created xsi:type="dcterms:W3CDTF">2023-12-06T07:00:02Z</dcterms:created>
  <dcterms:modified xsi:type="dcterms:W3CDTF">2025-03-05T09:13:03Z</dcterms:modified>
</cp:coreProperties>
</file>