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E742-EED4-4B50-B7A6-D91D362DA17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7115-865F-46D9-B1C7-6BACC810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2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F17E-4DAD-4ACC-9B15-BBA614F2050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B9F1-45CA-4BBC-849A-7BE7CB8C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21367" y="2310388"/>
            <a:ext cx="6096000" cy="1307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 – Tiết 3: Viết chữ A hoa kiểu 2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1" y="3906936"/>
            <a:ext cx="12192000" cy="2951064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672065" y="2241158"/>
            <a:ext cx="250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chữ hoa A kiểu 2</a:t>
            </a:r>
            <a:endParaRPr lang="vi-VN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6451" y="26619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2.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ứng dụng: </a:t>
            </a:r>
          </a:p>
          <a:p>
            <a:pPr algn="just"/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          </a:t>
            </a:r>
            <a:r>
              <a:rPr lang="en-US" b="1" smtClean="0">
                <a:solidFill>
                  <a:srgbClr val="002060"/>
                </a:solidFill>
                <a:latin typeface="UTM Avo" pitchFamily="18" charset="0"/>
              </a:rPr>
              <a:t>Anh em bốn biển cùng chung một  nhà</a:t>
            </a:r>
            <a:endParaRPr lang="vi-VN" b="1">
              <a:solidFill>
                <a:srgbClr val="002060"/>
              </a:solidFill>
              <a:latin typeface="UTM Avo" pitchFamily="18" charset="0"/>
            </a:endParaRPr>
          </a:p>
        </p:txBody>
      </p:sp>
      <p:grpSp>
        <p:nvGrpSpPr>
          <p:cNvPr id="8" name="14"/>
          <p:cNvGrpSpPr/>
          <p:nvPr/>
        </p:nvGrpSpPr>
        <p:grpSpPr>
          <a:xfrm>
            <a:off x="4103153" y="247765"/>
            <a:ext cx="4147754" cy="1368078"/>
            <a:chOff x="2118480" y="1316166"/>
            <a:chExt cx="1512168" cy="1512168"/>
          </a:xfrm>
        </p:grpSpPr>
        <p:sp>
          <p:nvSpPr>
            <p:cNvPr id="9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0">
                <a:defRPr/>
              </a:pPr>
              <a:endParaRPr lang="zh-CN" altLang="en-US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0" name="TextBox 67"/>
            <p:cNvSpPr txBox="1"/>
            <p:nvPr/>
          </p:nvSpPr>
          <p:spPr>
            <a:xfrm>
              <a:off x="2534460" y="1556684"/>
              <a:ext cx="1052202" cy="112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914310">
                <a:defRPr/>
              </a:pPr>
              <a:r>
                <a:rPr lang="en-US" altLang="zh-CN" sz="6000" spc="225" dirty="0">
                  <a:solidFill>
                    <a:srgbClr val="FFFFFF"/>
                  </a:solidFill>
                  <a:latin typeface="Arial (Body)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6000" spc="225" dirty="0">
                <a:solidFill>
                  <a:srgbClr val="FFFFFF"/>
                </a:solidFill>
                <a:latin typeface="Arial (Body)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3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22" y="776342"/>
            <a:ext cx="250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chữ hoa A kiểu 2</a:t>
            </a:r>
            <a:endParaRPr lang="vi-VN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355676" y="1267494"/>
            <a:ext cx="2736304" cy="28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30" y="2662717"/>
            <a:ext cx="2682875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" y="585113"/>
            <a:ext cx="1016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89698" y="683709"/>
            <a:ext cx="6722527" cy="574443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algn="just"/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en-US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chữ hoa A kiểu 2</a:t>
            </a:r>
            <a:endParaRPr lang="vi-VN" sz="2933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1029918" y="5105313"/>
            <a:ext cx="110045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latin typeface="Arial (Body)"/>
              </a:rPr>
              <a:t>Chữ </a:t>
            </a:r>
            <a:r>
              <a:rPr lang="en-US" altLang="en-US" sz="3200" b="1">
                <a:latin typeface="Arial (Body)"/>
              </a:rPr>
              <a:t>A viết hoa kiểu 2</a:t>
            </a:r>
            <a:r>
              <a:rPr lang="en-US" altLang="en-US" sz="3200">
                <a:latin typeface="Arial (Body)"/>
              </a:rPr>
              <a:t> viết hoa cỡ vừa cao mấy li, gồm mấy đường kẻ ngang?</a:t>
            </a:r>
          </a:p>
        </p:txBody>
      </p:sp>
      <p:sp>
        <p:nvSpPr>
          <p:cNvPr id="15" name="AutoShape 155"/>
          <p:cNvSpPr>
            <a:spLocks/>
          </p:cNvSpPr>
          <p:nvPr/>
        </p:nvSpPr>
        <p:spPr bwMode="auto">
          <a:xfrm>
            <a:off x="7109987" y="1311778"/>
            <a:ext cx="609600" cy="3356841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Text Box 156"/>
          <p:cNvSpPr txBox="1">
            <a:spLocks noChangeArrowheads="1"/>
          </p:cNvSpPr>
          <p:nvPr/>
        </p:nvSpPr>
        <p:spPr bwMode="auto">
          <a:xfrm>
            <a:off x="6427365" y="2743977"/>
            <a:ext cx="71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Arial (Body)"/>
              </a:rPr>
              <a:t>5 li</a:t>
            </a:r>
          </a:p>
        </p:txBody>
      </p:sp>
      <p:grpSp>
        <p:nvGrpSpPr>
          <p:cNvPr id="19" name="Group 173"/>
          <p:cNvGrpSpPr>
            <a:grpSpLocks/>
          </p:cNvGrpSpPr>
          <p:nvPr/>
        </p:nvGrpSpPr>
        <p:grpSpPr bwMode="auto">
          <a:xfrm>
            <a:off x="4271797" y="2513678"/>
            <a:ext cx="3291816" cy="500063"/>
            <a:chOff x="1604" y="885"/>
            <a:chExt cx="1396" cy="315"/>
          </a:xfrm>
        </p:grpSpPr>
        <p:sp>
          <p:nvSpPr>
            <p:cNvPr id="22" name="Line 157"/>
            <p:cNvSpPr>
              <a:spLocks noChangeShapeType="1"/>
            </p:cNvSpPr>
            <p:nvPr/>
          </p:nvSpPr>
          <p:spPr bwMode="auto">
            <a:xfrm>
              <a:off x="1752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060"/>
                </a:solidFill>
                <a:latin typeface="Arial (Body)"/>
              </a:endParaRPr>
            </a:p>
          </p:txBody>
        </p:sp>
        <p:sp>
          <p:nvSpPr>
            <p:cNvPr id="23" name="Text Box 158"/>
            <p:cNvSpPr txBox="1">
              <a:spLocks noChangeArrowheads="1"/>
            </p:cNvSpPr>
            <p:nvPr/>
          </p:nvSpPr>
          <p:spPr bwMode="auto">
            <a:xfrm>
              <a:off x="1604" y="885"/>
              <a:ext cx="13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Arial (Body)"/>
                </a:rPr>
                <a:t>Đường kẻ ngang 4</a:t>
              </a:r>
            </a:p>
          </p:txBody>
        </p:sp>
      </p:grpSp>
      <p:grpSp>
        <p:nvGrpSpPr>
          <p:cNvPr id="24" name="Group 172"/>
          <p:cNvGrpSpPr>
            <a:grpSpLocks/>
          </p:cNvGrpSpPr>
          <p:nvPr/>
        </p:nvGrpSpPr>
        <p:grpSpPr bwMode="auto">
          <a:xfrm>
            <a:off x="4307317" y="3673254"/>
            <a:ext cx="3373968" cy="461964"/>
            <a:chOff x="1344" y="2544"/>
            <a:chExt cx="1594" cy="291"/>
          </a:xfrm>
        </p:grpSpPr>
        <p:sp>
          <p:nvSpPr>
            <p:cNvPr id="25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Arial (Body)"/>
                </a:rPr>
                <a:t>Đường kẻ ngang 2</a:t>
              </a:r>
            </a:p>
          </p:txBody>
        </p:sp>
        <p:sp>
          <p:nvSpPr>
            <p:cNvPr id="26" name="Line 164"/>
            <p:cNvSpPr>
              <a:spLocks noChangeShapeType="1"/>
            </p:cNvSpPr>
            <p:nvPr/>
          </p:nvSpPr>
          <p:spPr bwMode="auto">
            <a:xfrm>
              <a:off x="1690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060"/>
                </a:solidFill>
                <a:latin typeface="Arial (Body)"/>
              </a:endParaRPr>
            </a:p>
          </p:txBody>
        </p:sp>
      </p:grpSp>
      <p:grpSp>
        <p:nvGrpSpPr>
          <p:cNvPr id="27" name="Group 174"/>
          <p:cNvGrpSpPr>
            <a:grpSpLocks/>
          </p:cNvGrpSpPr>
          <p:nvPr/>
        </p:nvGrpSpPr>
        <p:grpSpPr bwMode="auto">
          <a:xfrm>
            <a:off x="4397739" y="1426498"/>
            <a:ext cx="3234268" cy="461964"/>
            <a:chOff x="1352" y="1536"/>
            <a:chExt cx="1528" cy="291"/>
          </a:xfrm>
        </p:grpSpPr>
        <p:sp>
          <p:nvSpPr>
            <p:cNvPr id="28" name="Text Box 162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Arial (Body)"/>
                </a:rPr>
                <a:t>Đường kẻ ngang 6</a:t>
              </a:r>
            </a:p>
          </p:txBody>
        </p:sp>
        <p:sp>
          <p:nvSpPr>
            <p:cNvPr id="29" name="Line 165"/>
            <p:cNvSpPr>
              <a:spLocks noChangeShapeType="1"/>
            </p:cNvSpPr>
            <p:nvPr/>
          </p:nvSpPr>
          <p:spPr bwMode="auto">
            <a:xfrm>
              <a:off x="163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060"/>
                </a:solidFill>
                <a:latin typeface="Arial (Body)"/>
              </a:endParaRPr>
            </a:p>
          </p:txBody>
        </p:sp>
      </p:grpSp>
      <p:grpSp>
        <p:nvGrpSpPr>
          <p:cNvPr id="30" name="Group 171"/>
          <p:cNvGrpSpPr>
            <a:grpSpLocks/>
          </p:cNvGrpSpPr>
          <p:nvPr/>
        </p:nvGrpSpPr>
        <p:grpSpPr bwMode="auto">
          <a:xfrm>
            <a:off x="4392283" y="2002562"/>
            <a:ext cx="3335100" cy="461964"/>
            <a:chOff x="1440" y="2448"/>
            <a:chExt cx="1483" cy="291"/>
          </a:xfrm>
        </p:grpSpPr>
        <p:sp>
          <p:nvSpPr>
            <p:cNvPr id="31" name="Text Box 161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Arial (Body)"/>
                </a:rPr>
                <a:t>Đường kẻ ngang 5</a:t>
              </a:r>
            </a:p>
          </p:txBody>
        </p:sp>
        <p:sp>
          <p:nvSpPr>
            <p:cNvPr id="32" name="Line 166"/>
            <p:cNvSpPr>
              <a:spLocks noChangeShapeType="1"/>
            </p:cNvSpPr>
            <p:nvPr/>
          </p:nvSpPr>
          <p:spPr bwMode="auto">
            <a:xfrm>
              <a:off x="1675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060"/>
                </a:solidFill>
                <a:latin typeface="Arial (Body)"/>
              </a:endParaRPr>
            </a:p>
          </p:txBody>
        </p:sp>
      </p:grpSp>
      <p:grpSp>
        <p:nvGrpSpPr>
          <p:cNvPr id="33" name="Group 170"/>
          <p:cNvGrpSpPr>
            <a:grpSpLocks/>
          </p:cNvGrpSpPr>
          <p:nvPr/>
        </p:nvGrpSpPr>
        <p:grpSpPr bwMode="auto">
          <a:xfrm>
            <a:off x="4283439" y="2984567"/>
            <a:ext cx="3443819" cy="474664"/>
            <a:chOff x="1442" y="2677"/>
            <a:chExt cx="1627" cy="299"/>
          </a:xfrm>
        </p:grpSpPr>
        <p:sp>
          <p:nvSpPr>
            <p:cNvPr id="34" name="Text Box 160"/>
            <p:cNvSpPr txBox="1">
              <a:spLocks noChangeArrowheads="1"/>
            </p:cNvSpPr>
            <p:nvPr/>
          </p:nvSpPr>
          <p:spPr bwMode="auto">
            <a:xfrm>
              <a:off x="1442" y="2677"/>
              <a:ext cx="13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Arial (Body)"/>
                </a:rPr>
                <a:t>Đường kẻ ngang 3</a:t>
              </a:r>
            </a:p>
          </p:txBody>
        </p:sp>
        <p:sp>
          <p:nvSpPr>
            <p:cNvPr id="35" name="Line 167"/>
            <p:cNvSpPr>
              <a:spLocks noChangeShapeType="1"/>
            </p:cNvSpPr>
            <p:nvPr/>
          </p:nvSpPr>
          <p:spPr bwMode="auto">
            <a:xfrm>
              <a:off x="1821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060"/>
                </a:solidFill>
                <a:latin typeface="Arial (Body)"/>
              </a:endParaRPr>
            </a:p>
          </p:txBody>
        </p:sp>
      </p:grpSp>
      <p:grpSp>
        <p:nvGrpSpPr>
          <p:cNvPr id="36" name="Group 169"/>
          <p:cNvGrpSpPr>
            <a:grpSpLocks/>
          </p:cNvGrpSpPr>
          <p:nvPr/>
        </p:nvGrpSpPr>
        <p:grpSpPr bwMode="auto">
          <a:xfrm>
            <a:off x="4397739" y="4286029"/>
            <a:ext cx="3329519" cy="461964"/>
            <a:chOff x="1356" y="2783"/>
            <a:chExt cx="1573" cy="291"/>
          </a:xfrm>
        </p:grpSpPr>
        <p:sp>
          <p:nvSpPr>
            <p:cNvPr id="37" name="Text Box 163"/>
            <p:cNvSpPr txBox="1">
              <a:spLocks noChangeArrowheads="1"/>
            </p:cNvSpPr>
            <p:nvPr/>
          </p:nvSpPr>
          <p:spPr bwMode="auto">
            <a:xfrm>
              <a:off x="1356" y="2783"/>
              <a:ext cx="13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2060"/>
                  </a:solidFill>
                  <a:latin typeface="Arial (Body)"/>
                </a:rPr>
                <a:t>Đường kẻ ngang 1</a:t>
              </a:r>
            </a:p>
          </p:txBody>
        </p:sp>
        <p:sp>
          <p:nvSpPr>
            <p:cNvPr id="38" name="Line 168"/>
            <p:cNvSpPr>
              <a:spLocks noChangeShapeType="1"/>
            </p:cNvSpPr>
            <p:nvPr/>
          </p:nvSpPr>
          <p:spPr bwMode="auto">
            <a:xfrm>
              <a:off x="1681" y="304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2060"/>
                </a:solidFill>
                <a:latin typeface="Arial (Body)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20203" y="1220756"/>
            <a:ext cx="3360373" cy="34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152"/>
          <p:cNvSpPr txBox="1">
            <a:spLocks noChangeArrowheads="1"/>
          </p:cNvSpPr>
          <p:nvPr/>
        </p:nvSpPr>
        <p:spPr bwMode="auto">
          <a:xfrm>
            <a:off x="1029917" y="5091233"/>
            <a:ext cx="104426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tabLst>
                <a:tab pos="5109506" algn="l"/>
              </a:tabLst>
            </a:pPr>
            <a:r>
              <a:rPr lang="en-US" altLang="en-US" sz="3200">
                <a:latin typeface="Arial (Body)"/>
              </a:rPr>
              <a:t>Chữ </a:t>
            </a:r>
            <a:r>
              <a:rPr lang="en-US" altLang="en-US" sz="3200" b="1">
                <a:latin typeface="Arial (Body)"/>
              </a:rPr>
              <a:t>A viết hoa kiểu 2</a:t>
            </a:r>
            <a:r>
              <a:rPr lang="en-US" altLang="en-US" sz="3200">
                <a:latin typeface="Arial (Body)"/>
              </a:rPr>
              <a:t> viết hoa cỡ vừa cao 5 li, gồm 6 đường kẻ ngang.</a:t>
            </a:r>
          </a:p>
        </p:txBody>
      </p:sp>
    </p:spTree>
    <p:extLst>
      <p:ext uri="{BB962C8B-B14F-4D97-AF65-F5344CB8AC3E}">
        <p14:creationId xmlns:p14="http://schemas.microsoft.com/office/powerpoint/2010/main" val="2663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  <p:bldP spid="15" grpId="1" animBg="1"/>
      <p:bldP spid="16" grpId="0"/>
      <p:bldP spid="16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824" y="438990"/>
            <a:ext cx="250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chữ hoa A kiểu 2</a:t>
            </a:r>
            <a:endParaRPr lang="vi-VN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153" y="98940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smtClean="0">
                <a:solidFill>
                  <a:srgbClr val="C00000"/>
                </a:solidFill>
                <a:latin typeface="Arial (Body)"/>
              </a:rPr>
              <a:t>Cách viết: </a:t>
            </a:r>
            <a:endParaRPr lang="en-US" altLang="en-US" b="1" i="1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625" y="1930439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bg2">
                    <a:lumMod val="10000"/>
                  </a:schemeClr>
                </a:solidFill>
                <a:latin typeface="Arial (Body)"/>
              </a:rPr>
              <a:t>Đường kẻ ngang 6</a:t>
            </a:r>
            <a:endParaRPr lang="en-US" altLang="en-US">
              <a:solidFill>
                <a:schemeClr val="bg2">
                  <a:lumMod val="10000"/>
                </a:schemeClr>
              </a:solidFill>
              <a:latin typeface="Arial (Body)"/>
            </a:endParaRPr>
          </a:p>
        </p:txBody>
      </p:sp>
      <p:pic>
        <p:nvPicPr>
          <p:cNvPr id="5" name="Picture 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90" y="1637617"/>
            <a:ext cx="32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38"/>
          <p:cNvSpPr>
            <a:spLocks noChangeShapeType="1"/>
          </p:cNvSpPr>
          <p:nvPr/>
        </p:nvSpPr>
        <p:spPr bwMode="auto">
          <a:xfrm>
            <a:off x="2023793" y="1861533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Line 138"/>
          <p:cNvSpPr>
            <a:spLocks noChangeShapeType="1"/>
          </p:cNvSpPr>
          <p:nvPr/>
        </p:nvSpPr>
        <p:spPr bwMode="auto">
          <a:xfrm>
            <a:off x="2858294" y="1275606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257" y="554400"/>
            <a:ext cx="181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2.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ứng dụng</a:t>
            </a:r>
            <a:endParaRPr lang="vi-VN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32" y="1042259"/>
            <a:ext cx="9669463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7189" y="3794749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latin typeface="Arial (Body)"/>
              </a:rPr>
              <a:t>- </a:t>
            </a:r>
            <a:r>
              <a:rPr lang="vi-VN" altLang="en-US" smtClean="0">
                <a:latin typeface="Arial (Body)"/>
              </a:rPr>
              <a:t>Câu thành ngữ này muốn nói điều gì?</a:t>
            </a:r>
            <a:endParaRPr lang="en-US" altLang="en-US">
              <a:latin typeface="Arial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9239" y="4194244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latin typeface="Arial (Body)"/>
              </a:rPr>
              <a:t>- </a:t>
            </a:r>
            <a:r>
              <a:rPr lang="vi-VN" altLang="en-US" smtClean="0">
                <a:latin typeface="Arial (Body)"/>
              </a:rPr>
              <a:t>Câu thành ngữ có mấy chữ?</a:t>
            </a:r>
            <a:endParaRPr lang="en-US" altLang="en-US">
              <a:latin typeface="Arial (Body)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003" y="4694938"/>
            <a:ext cx="871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latin typeface="Arial (Body)"/>
              </a:rPr>
              <a:t>- </a:t>
            </a:r>
            <a:r>
              <a:rPr lang="vi-VN" altLang="en-US" smtClean="0">
                <a:latin typeface="Arial (Body)"/>
              </a:rPr>
              <a:t>Trong câu, chữ nào chứa chữ hoa </a:t>
            </a:r>
            <a:r>
              <a:rPr lang="en-US" altLang="en-US" sz="1200" b="1" smtClean="0">
                <a:latin typeface="HP001 4 hàng" pitchFamily="34" charset="0"/>
              </a:rPr>
              <a:t>F</a:t>
            </a:r>
            <a:r>
              <a:rPr lang="vi-VN" altLang="en-US" smtClean="0">
                <a:latin typeface="Arial (Body)"/>
              </a:rPr>
              <a:t> viết hoa kiểu 2  ta vừa  luyện viết?</a:t>
            </a:r>
            <a:endParaRPr lang="en-US" altLang="en-US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258" y="607666"/>
            <a:ext cx="181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2.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ứng dụng</a:t>
            </a:r>
            <a:endParaRPr lang="vi-VN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5" y="1256117"/>
            <a:ext cx="9669463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1963" y="223853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06922" y="221337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87291" y="2223736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3120" y="223853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3994" y="2220776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60840" y="224001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02740" y="2229654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301" y="652054"/>
            <a:ext cx="181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smtClean="0">
                <a:solidFill>
                  <a:srgbClr val="C00000"/>
                </a:solidFill>
                <a:latin typeface="UTM Avo" pitchFamily="18" charset="0"/>
              </a:rPr>
              <a:t>2.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Viết ứng dụng</a:t>
            </a:r>
            <a:endParaRPr lang="vi-VN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58" y="1210503"/>
            <a:ext cx="9669463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1962" y="4055746"/>
            <a:ext cx="715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latin typeface="Arial (Body)"/>
              </a:rPr>
              <a:t>- Em hãy quan sát và nêu độ cao của các con chữ có trong câu?</a:t>
            </a:r>
            <a:endParaRPr lang="en-US" altLang="en-US">
              <a:latin typeface="Arial (Body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880" y="4499629"/>
            <a:ext cx="6924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latin typeface="Arial (Body)"/>
              </a:rPr>
              <a:t>- Câu thành ngữ có mấy dấu thanh, được đặt ở những vị trí nào?</a:t>
            </a:r>
            <a:endParaRPr lang="en-US" altLang="en-US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868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223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SimSun</vt:lpstr>
      <vt:lpstr>SimSun</vt:lpstr>
      <vt:lpstr>Arial</vt:lpstr>
      <vt:lpstr>Arial (Body)</vt:lpstr>
      <vt:lpstr>Arial Rounded MT Bold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6</cp:revision>
  <dcterms:created xsi:type="dcterms:W3CDTF">2025-04-01T07:17:10Z</dcterms:created>
  <dcterms:modified xsi:type="dcterms:W3CDTF">2025-04-01T07:33:39Z</dcterms:modified>
</cp:coreProperties>
</file>