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90" r:id="rId4"/>
    <p:sldId id="2994" r:id="rId5"/>
    <p:sldId id="2992" r:id="rId6"/>
    <p:sldId id="2979" r:id="rId7"/>
    <p:sldId id="2976" r:id="rId8"/>
    <p:sldId id="2985" r:id="rId9"/>
    <p:sldId id="2993" r:id="rId10"/>
    <p:sldId id="2986" r:id="rId11"/>
    <p:sldId id="280"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66" d="100"/>
          <a:sy n="66" d="100"/>
        </p:scale>
        <p:origin x="117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10</a:t>
            </a:fld>
            <a:endParaRPr lang="en-GB"/>
          </a:p>
        </p:txBody>
      </p:sp>
    </p:spTree>
    <p:extLst>
      <p:ext uri="{BB962C8B-B14F-4D97-AF65-F5344CB8AC3E}">
        <p14:creationId xmlns:p14="http://schemas.microsoft.com/office/powerpoint/2010/main" val="1577019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113244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149015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90733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341376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2735225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106624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277172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114407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xml"/><Relationship Id="rId7" Type="http://schemas.openxmlformats.org/officeDocument/2006/relationships/image" Target="../media/image22.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41400" y="4624278"/>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2296443" y="2392443"/>
            <a:ext cx="8226172" cy="1898458"/>
            <a:chOff x="1114157" y="1433245"/>
            <a:chExt cx="8226172"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13</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
        <p:nvSpPr>
          <p:cNvPr id="18" name="Rectangle 17"/>
          <p:cNvSpPr/>
          <p:nvPr/>
        </p:nvSpPr>
        <p:spPr>
          <a:xfrm>
            <a:off x="3421962" y="4484895"/>
            <a:ext cx="5380704" cy="1015663"/>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GV: Dương Thị Bích Ngọc</a:t>
            </a:r>
            <a:b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br>
            <a:r>
              <a:rPr lang="en-US" sz="3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Trường: Tiểu học Quang Trung</a:t>
            </a:r>
            <a:endParaRPr lang="en-US" sz="3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custDataLst>
      <p:tags r:id="rId1"/>
    </p:custDataLst>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7"/>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a:t>
            </a:r>
            <a:r>
              <a:rPr lang="vi-VN" altLang="vi-VN" sz="2000" dirty="0" smtClean="0">
                <a:latin typeface="UTM Avo" panose="02040603050506020204" pitchFamily="18" charset="0"/>
                <a:cs typeface="Times New Roman" panose="02020603050405020304" pitchFamily="18" charset="0"/>
              </a:rPr>
              <a:t>rô-bốt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Chuẩn </a:t>
            </a:r>
            <a:r>
              <a:rPr lang="vi-VN" altLang="vi-VN" sz="2000" b="1" dirty="0">
                <a:latin typeface="UTM Avo" panose="02040603050506020204" pitchFamily="18" charset="0"/>
                <a:cs typeface="Times New Roman" panose="02020603050405020304" pitchFamily="18" charset="0"/>
              </a:rPr>
              <a:t>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Cách </a:t>
            </a:r>
            <a:r>
              <a:rPr lang="vi-VN" altLang="vi-VN" sz="2000" b="1" dirty="0">
                <a:latin typeface="UTM Avo" panose="02040603050506020204" pitchFamily="18" charset="0"/>
                <a:cs typeface="Times New Roman" panose="02020603050405020304" pitchFamily="18" charset="0"/>
              </a:rPr>
              <a:t>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1: Lần lượt đưa ra chỉ dẫn để rô-bốt thực hiện</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6"/>
          <a:stretch>
            <a:fillRect/>
          </a:stretch>
        </p:blipFill>
        <p:spPr>
          <a:xfrm>
            <a:off x="11368207" y="254982"/>
            <a:ext cx="521581" cy="460458"/>
          </a:xfrm>
          <a:prstGeom prst="rect">
            <a:avLst/>
          </a:prstGeom>
        </p:spPr>
      </p:pic>
      <p:pic>
        <p:nvPicPr>
          <p:cNvPr id="3" name="Picture 2"/>
          <p:cNvPicPr>
            <a:picLocks noChangeAspect="1"/>
          </p:cNvPicPr>
          <p:nvPr/>
        </p:nvPicPr>
        <p:blipFill>
          <a:blip r:embed="rId7"/>
          <a:stretch>
            <a:fillRect/>
          </a:stretch>
        </p:blipFill>
        <p:spPr>
          <a:xfrm>
            <a:off x="213182" y="2205681"/>
            <a:ext cx="3249181" cy="1822177"/>
          </a:xfrm>
          <a:prstGeom prst="rect">
            <a:avLst/>
          </a:prstGeom>
        </p:spPr>
      </p:pic>
      <p:pic>
        <p:nvPicPr>
          <p:cNvPr id="4" name="Picture 3"/>
          <p:cNvPicPr>
            <a:picLocks noChangeAspect="1"/>
          </p:cNvPicPr>
          <p:nvPr/>
        </p:nvPicPr>
        <p:blipFill>
          <a:blip r:embed="rId8"/>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custDataLst>
      <p:tags r:id="rId1"/>
    </p:custDataLst>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smtClean="0">
                <a:latin typeface="UTM Avo" panose="02040603050506020204"/>
              </a:rPr>
              <a:t>             </a:t>
            </a:r>
            <a:r>
              <a:rPr lang="vi-VN" sz="2000" dirty="0">
                <a:latin typeface="UTM Avo" panose="02040603050506020204"/>
              </a:rPr>
              <a:t>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8"/>
          <a:stretch>
            <a:fillRect/>
          </a:stretch>
        </p:blipFill>
        <p:spPr>
          <a:xfrm>
            <a:off x="1160346" y="2923327"/>
            <a:ext cx="765999" cy="726898"/>
          </a:xfrm>
          <a:prstGeom prst="rect">
            <a:avLst/>
          </a:prstGeom>
        </p:spPr>
      </p:pic>
    </p:spTree>
    <p:custDataLst>
      <p:tags r:id="rId1"/>
    </p:custDataLst>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smtClean="0">
                <a:latin typeface="UTM Avo" panose="02040603050506020204" pitchFamily="18" charset="0"/>
                <a:cs typeface="Times New Roman" panose="02020603050405020304" pitchFamily="18" charset="0"/>
              </a:rPr>
              <a:t>Nhân vật</a:t>
            </a:r>
            <a:endParaRPr lang="vi-VN" sz="2000" i="1"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smtClean="0">
                  <a:solidFill>
                    <a:srgbClr val="F03C69"/>
                  </a:solidFill>
                  <a:latin typeface="Times New Roman" panose="02020603050405020304" pitchFamily="18" charset="0"/>
                  <a:cs typeface="Times New Roman" panose="02020603050405020304" pitchFamily="18" charset="0"/>
                </a:rPr>
                <a:t>        Các trò chơi trên máy tính được tạo ra bằng </a:t>
              </a:r>
              <a:r>
                <a:rPr lang="vi-VN" altLang="vi-VN" sz="2400" b="1" dirty="0">
                  <a:solidFill>
                    <a:srgbClr val="F03C69"/>
                  </a:solidFill>
                  <a:latin typeface="Times New Roman" panose="02020603050405020304" pitchFamily="18" charset="0"/>
                  <a:cs typeface="Times New Roman" panose="02020603050405020304" pitchFamily="18" charset="0"/>
                </a:rPr>
                <a:t>cách viết chương trình trong </a:t>
              </a:r>
              <a:r>
                <a:rPr lang="vi-VN" altLang="vi-VN" sz="2400" b="1" dirty="0" smtClean="0">
                  <a:solidFill>
                    <a:srgbClr val="F03C69"/>
                  </a:solidFill>
                  <a:latin typeface="Times New Roman" panose="02020603050405020304" pitchFamily="18" charset="0"/>
                  <a:cs typeface="Times New Roman" panose="02020603050405020304" pitchFamily="18" charset="0"/>
                </a:rPr>
                <a:t>một ngôn ngữ lập trình</a:t>
              </a:r>
              <a:r>
                <a:rPr lang="vi-VN" altLang="vi-VN" sz="2400" b="1" dirty="0">
                  <a:solidFill>
                    <a:srgbClr val="F03C69"/>
                  </a:solidFill>
                  <a:latin typeface="Times New Roman" panose="02020603050405020304" pitchFamily="18" charset="0"/>
                  <a:cs typeface="Times New Roman" panose="02020603050405020304" pitchFamily="18" charset="0"/>
                </a:rPr>
                <a:t>. </a:t>
              </a:r>
              <a:r>
                <a:rPr lang="vi-VN" altLang="vi-VN" sz="2400" b="1" dirty="0" smtClean="0">
                  <a:solidFill>
                    <a:srgbClr val="F03C69"/>
                  </a:solidFill>
                  <a:latin typeface="Times New Roman" panose="02020603050405020304" pitchFamily="18" charset="0"/>
                  <a:cs typeface="Times New Roman" panose="02020603050405020304" pitchFamily="18" charset="0"/>
                </a:rPr>
                <a:t>Chương </a:t>
              </a:r>
              <a:r>
                <a:rPr lang="vi-VN" altLang="vi-VN" sz="2400" b="1" dirty="0">
                  <a:solidFill>
                    <a:srgbClr val="F03C69"/>
                  </a:solidFill>
                  <a:latin typeface="Times New Roman" panose="02020603050405020304" pitchFamily="18" charset="0"/>
                  <a:cs typeface="Times New Roman" panose="02020603050405020304" pitchFamily="18" charset="0"/>
                </a:rPr>
                <a:t>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683800" y="710551"/>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endParaRPr lang="vi-VN" sz="2000" dirty="0" smtClean="0">
              <a:latin typeface="UTM Avo" panose="02040603050506020204"/>
            </a:endParaRPr>
          </a:p>
          <a:p>
            <a:r>
              <a:rPr lang="vi-VN" sz="2000" dirty="0" smtClean="0">
                <a:latin typeface="UTM Avo" panose="02040603050506020204"/>
              </a:rPr>
              <a:t>              A.   Đi </a:t>
            </a:r>
            <a:r>
              <a:rPr lang="vi-VN" sz="2000" dirty="0">
                <a:latin typeface="UTM Avo" panose="02040603050506020204"/>
              </a:rPr>
              <a:t>thẳng.        </a:t>
            </a:r>
            <a:r>
              <a:rPr lang="vi-VN" sz="2000" dirty="0" smtClean="0">
                <a:latin typeface="UTM Avo" panose="02040603050506020204"/>
              </a:rPr>
              <a:t>                                 B</a:t>
            </a:r>
            <a:r>
              <a:rPr lang="vi-VN" sz="2000" dirty="0">
                <a:latin typeface="UTM Avo" panose="02040603050506020204"/>
              </a:rPr>
              <a:t>. Đi theo một hình tam giác.   </a:t>
            </a:r>
            <a:endParaRPr lang="vi-VN" sz="2000" dirty="0" smtClean="0">
              <a:latin typeface="UTM Avo" panose="02040603050506020204"/>
            </a:endParaRPr>
          </a:p>
          <a:p>
            <a:endParaRPr lang="vi-VN" sz="2000" dirty="0" smtClean="0">
              <a:latin typeface="UTM Avo" panose="02040603050506020204"/>
            </a:endParaRPr>
          </a:p>
          <a:p>
            <a:r>
              <a:rPr lang="vi-VN" sz="2000" dirty="0" smtClean="0">
                <a:latin typeface="UTM Avo" panose="02040603050506020204"/>
              </a:rPr>
              <a:t>              C.   Đi </a:t>
            </a:r>
            <a:r>
              <a:rPr lang="vi-VN" sz="2000" dirty="0">
                <a:latin typeface="UTM Avo" panose="02040603050506020204"/>
              </a:rPr>
              <a:t>theo một hình vuông.    </a:t>
            </a:r>
            <a:r>
              <a:rPr lang="vi-VN" sz="2000" dirty="0" smtClean="0">
                <a:latin typeface="UTM Avo" panose="02040603050506020204"/>
              </a:rPr>
              <a:t>            D</a:t>
            </a:r>
            <a:r>
              <a:rPr lang="vi-VN" sz="2000" dirty="0">
                <a:latin typeface="UTM Avo" panose="02040603050506020204"/>
              </a:rPr>
              <a:t>. Đi theo một hình tròn.</a:t>
            </a:r>
            <a:endParaRPr lang="en-US" sz="2000" dirty="0">
              <a:latin typeface="UTM Avo" panose="02040603050506020204"/>
            </a:endParaRPr>
          </a:p>
        </p:txBody>
      </p:sp>
      <p:pic>
        <p:nvPicPr>
          <p:cNvPr id="3" name="Picture 2"/>
          <p:cNvPicPr>
            <a:picLocks noChangeAspect="1"/>
          </p:cNvPicPr>
          <p:nvPr/>
        </p:nvPicPr>
        <p:blipFill>
          <a:blip r:embed="rId4"/>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Nháy đúp chuột vào biểu tượng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trên màn hình nền để khởi động phần mềm Scratch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a:t>
            </a:r>
            <a:r>
              <a:rPr lang="vi-VN" sz="2000" dirty="0" smtClean="0">
                <a:latin typeface="UTM Avo" panose="02040603050506020204" pitchFamily="18" charset="0"/>
                <a:cs typeface="Times New Roman" panose="02020603050405020304" pitchFamily="18" charset="0"/>
              </a:rPr>
              <a:t>cầu            </a:t>
            </a:r>
            <a:r>
              <a:rPr lang="vi-VN" sz="2000" dirty="0">
                <a:latin typeface="UTM Avo" panose="02040603050506020204" pitchFamily="18" charset="0"/>
                <a:cs typeface="Times New Roman" panose="02020603050405020304" pitchFamily="18" charset="0"/>
              </a:rPr>
              <a:t>ở góc trên bên trái màn hình và chọn một ngôn ngữ, chẳng hạn ngôn ngữ Tiếng Việt.</a:t>
            </a:r>
          </a:p>
        </p:txBody>
      </p:sp>
      <p:grpSp>
        <p:nvGrpSpPr>
          <p:cNvPr id="9" name="Group 8"/>
          <p:cNvGrpSpPr/>
          <p:nvPr/>
        </p:nvGrpSpPr>
        <p:grpSpPr>
          <a:xfrm>
            <a:off x="861647" y="2809876"/>
            <a:ext cx="10558624" cy="1160029"/>
            <a:chOff x="708098" y="292955"/>
            <a:chExt cx="10558624" cy="1160029"/>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14" name="Picture 13"/>
          <p:cNvPicPr>
            <a:picLocks noChangeAspect="1"/>
          </p:cNvPicPr>
          <p:nvPr/>
        </p:nvPicPr>
        <p:blipFill>
          <a:blip r:embed="rId5"/>
          <a:stretch>
            <a:fillRect/>
          </a:stretch>
        </p:blipFill>
        <p:spPr>
          <a:xfrm>
            <a:off x="5521154" y="4431928"/>
            <a:ext cx="509994" cy="614608"/>
          </a:xfrm>
          <a:prstGeom prst="rect">
            <a:avLst/>
          </a:prstGeom>
        </p:spPr>
      </p:pic>
      <p:pic>
        <p:nvPicPr>
          <p:cNvPr id="15" name="Picture 14"/>
          <p:cNvPicPr>
            <a:picLocks noChangeAspect="1"/>
          </p:cNvPicPr>
          <p:nvPr/>
        </p:nvPicPr>
        <p:blipFill>
          <a:blip r:embed="rId6"/>
          <a:stretch>
            <a:fillRect/>
          </a:stretch>
        </p:blipFill>
        <p:spPr>
          <a:xfrm>
            <a:off x="6211416" y="5529220"/>
            <a:ext cx="588220" cy="453770"/>
          </a:xfrm>
          <a:prstGeom prst="rect">
            <a:avLst/>
          </a:prstGeom>
        </p:spPr>
      </p:pic>
    </p:spTree>
    <p:custDataLst>
      <p:tags r:id="rId1"/>
    </p:custDataLst>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Nháy  </a:t>
            </a:r>
            <a:r>
              <a:rPr lang="vi-VN" sz="2000" dirty="0">
                <a:latin typeface="UTM Avo" panose="02040603050506020204" pitchFamily="18" charset="0"/>
                <a:cs typeface="Times New Roman" panose="02020603050405020304" pitchFamily="18" charset="0"/>
              </a:rPr>
              <a:t>chuột  chọn </a:t>
            </a:r>
            <a:r>
              <a:rPr lang="vi-VN" sz="2000" b="1" dirty="0">
                <a:latin typeface="UTM Avo" panose="02040603050506020204" pitchFamily="18" charset="0"/>
                <a:cs typeface="Times New Roman" panose="02020603050405020304" pitchFamily="18" charset="0"/>
              </a:rPr>
              <a:t>Tập </a:t>
            </a:r>
            <a:r>
              <a:rPr lang="vi-VN" sz="2000" b="1" dirty="0" smtClean="0">
                <a:latin typeface="UTM Avo" panose="02040603050506020204" pitchFamily="18" charset="0"/>
                <a:cs typeface="Times New Roman" panose="02020603050405020304" pitchFamily="18" charset="0"/>
              </a:rPr>
              <a:t>tin </a:t>
            </a:r>
            <a:r>
              <a:rPr lang="vi-VN" sz="2000" dirty="0" smtClean="0">
                <a:latin typeface="UTM Avo" panose="02040603050506020204" pitchFamily="18" charset="0"/>
                <a:cs typeface="Times New Roman" panose="02020603050405020304" pitchFamily="18" charset="0"/>
              </a:rPr>
              <a:t>và  </a:t>
            </a:r>
            <a:r>
              <a:rPr lang="vi-VN" sz="2000" dirty="0">
                <a:latin typeface="UTM Avo" panose="02040603050506020204" pitchFamily="18" charset="0"/>
                <a:cs typeface="Times New Roman" panose="02020603050405020304" pitchFamily="18" charset="0"/>
              </a:rPr>
              <a:t>chọn  lệnh </a:t>
            </a:r>
            <a:r>
              <a:rPr lang="vi-VN" sz="2000" b="1" dirty="0">
                <a:latin typeface="UTM Avo" panose="02040603050506020204" pitchFamily="18" charset="0"/>
                <a:cs typeface="Times New Roman" panose="02020603050405020304" pitchFamily="18" charset="0"/>
              </a:rPr>
              <a:t>Mở từ máy tính</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4"/>
          <a:stretch>
            <a:fillRect/>
          </a:stretch>
        </p:blipFill>
        <p:spPr>
          <a:xfrm>
            <a:off x="2566468" y="1889395"/>
            <a:ext cx="6451072" cy="4486896"/>
          </a:xfrm>
          <a:prstGeom prst="rect">
            <a:avLst/>
          </a:prstGeom>
        </p:spPr>
      </p:pic>
    </p:spTree>
    <p:custDataLst>
      <p:tags r:id="rId1"/>
    </p:custDataLst>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a:t>
            </a:r>
            <a:r>
              <a:rPr lang="vi-VN" sz="2000" dirty="0" smtClean="0">
                <a:latin typeface="UTM Avo" panose="02040603050506020204" pitchFamily="18" charset="0"/>
                <a:cs typeface="Times New Roman" panose="02020603050405020304" pitchFamily="18" charset="0"/>
              </a:rPr>
              <a:t>xanh       để </a:t>
            </a:r>
            <a:r>
              <a:rPr lang="vi-VN" sz="2000" dirty="0">
                <a:latin typeface="UTM Avo" panose="02040603050506020204" pitchFamily="18" charset="0"/>
                <a:cs typeface="Times New Roman" panose="02020603050405020304" pitchFamily="18" charset="0"/>
              </a:rPr>
              <a:t>chạy chương trình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Nháy chuột vào nút </a:t>
            </a:r>
            <a:r>
              <a:rPr lang="vi-VN" sz="2000" dirty="0" smtClean="0">
                <a:latin typeface="UTM Avo" panose="02040603050506020204" pitchFamily="18" charset="0"/>
                <a:cs typeface="Times New Roman" panose="02020603050405020304" pitchFamily="18" charset="0"/>
              </a:rPr>
              <a:t>lệnh        </a:t>
            </a:r>
            <a:r>
              <a:rPr lang="vi-VN" sz="2000" dirty="0">
                <a:latin typeface="UTM Avo" panose="02040603050506020204" pitchFamily="18" charset="0"/>
                <a:cs typeface="Times New Roman" panose="02020603050405020304" pitchFamily="18" charset="0"/>
              </a:rPr>
              <a:t>để dừng chương trình.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Em có thể nháy chuột vào nút lệnh </a:t>
            </a:r>
            <a:r>
              <a:rPr lang="vi-VN" sz="2000" dirty="0" smtClean="0">
                <a:latin typeface="UTM Avo" panose="02040603050506020204" pitchFamily="18" charset="0"/>
                <a:cs typeface="Times New Roman" panose="02020603050405020304" pitchFamily="18" charset="0"/>
              </a:rPr>
              <a:t>        để </a:t>
            </a:r>
            <a:r>
              <a:rPr lang="vi-VN" sz="2000" dirty="0">
                <a:latin typeface="UTM Avo" panose="02040603050506020204" pitchFamily="18" charset="0"/>
                <a:cs typeface="Times New Roman" panose="02020603050405020304" pitchFamily="18" charset="0"/>
              </a:rPr>
              <a:t>tiếp tục lượt chơi khác.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4: </a:t>
            </a:r>
            <a:r>
              <a:rPr lang="vi-VN" sz="2000" dirty="0">
                <a:latin typeface="UTM Avo" panose="02040603050506020204" pitchFamily="18" charset="0"/>
                <a:cs typeface="Times New Roman" panose="02020603050405020304" pitchFamily="18" charset="0"/>
              </a:rPr>
              <a:t>Nháy chuột vào </a:t>
            </a:r>
            <a:r>
              <a:rPr lang="vi-VN" sz="2000" dirty="0" smtClean="0">
                <a:latin typeface="UTM Avo" panose="02040603050506020204" pitchFamily="18" charset="0"/>
                <a:cs typeface="Times New Roman" panose="02020603050405020304" pitchFamily="18" charset="0"/>
              </a:rPr>
              <a:t>nút        </a:t>
            </a:r>
            <a:r>
              <a:rPr lang="vi-VN" sz="2000" dirty="0">
                <a:latin typeface="UTM Avo" panose="02040603050506020204" pitchFamily="18" charset="0"/>
                <a:cs typeface="Times New Roman" panose="02020603050405020304" pitchFamily="18" charset="0"/>
              </a:rPr>
              <a:t>ở góc trên bên phải của màn hình Scratch để thoát khỏi phần mềm. </a:t>
            </a:r>
            <a:endParaRPr lang="vi-VN" sz="2000" dirty="0" smtClean="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7123233" y="1960231"/>
            <a:ext cx="347944" cy="478423"/>
          </a:xfrm>
          <a:prstGeom prst="rect">
            <a:avLst/>
          </a:prstGeom>
        </p:spPr>
      </p:pic>
      <p:pic>
        <p:nvPicPr>
          <p:cNvPr id="6" name="Picture 5"/>
          <p:cNvPicPr>
            <a:picLocks noChangeAspect="1"/>
          </p:cNvPicPr>
          <p:nvPr/>
        </p:nvPicPr>
        <p:blipFill>
          <a:blip r:embed="rId5"/>
          <a:stretch>
            <a:fillRect/>
          </a:stretch>
        </p:blipFill>
        <p:spPr>
          <a:xfrm>
            <a:off x="4504402" y="2438654"/>
            <a:ext cx="453724" cy="469370"/>
          </a:xfrm>
          <a:prstGeom prst="rect">
            <a:avLst/>
          </a:prstGeom>
        </p:spPr>
      </p:pic>
      <p:pic>
        <p:nvPicPr>
          <p:cNvPr id="14" name="Picture 13"/>
          <p:cNvPicPr>
            <a:picLocks noChangeAspect="1"/>
          </p:cNvPicPr>
          <p:nvPr/>
        </p:nvPicPr>
        <p:blipFill>
          <a:blip r:embed="rId4"/>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spTree>
    <p:custDataLst>
      <p:tags r:id="rId1"/>
    </p:custDataLst>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câu đúng trong các câu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Em có thể dùng ngôn ngữ lập trình Scratch để diễn tả từng bước thực hiện một trò chơi trên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Các câu lệnh của Scratch được sắp xếp theo một thứ tự nhất định tạo thành một chương trình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c</a:t>
            </a:r>
            <a:r>
              <a:rPr lang="vi-VN" sz="2000" dirty="0">
                <a:latin typeface="UTM Avo" panose="02040603050506020204" pitchFamily="18" charset="0"/>
                <a:cs typeface="Times New Roman" panose="02020603050405020304" pitchFamily="18" charset="0"/>
              </a:rPr>
              <a:t>) Máy tính không thể thực hiện trò </a:t>
            </a:r>
            <a:r>
              <a:rPr lang="vi-VN" sz="2000" dirty="0" smtClean="0">
                <a:latin typeface="UTM Avo" panose="02040603050506020204" pitchFamily="18" charset="0"/>
                <a:cs typeface="Times New Roman" panose="02020603050405020304" pitchFamily="18" charset="0"/>
              </a:rPr>
              <a:t>chơi</a:t>
            </a:r>
          </a:p>
          <a:p>
            <a:pPr algn="just" defTabSz="342900">
              <a:lnSpc>
                <a:spcPct val="150000"/>
              </a:lnSpc>
            </a:pPr>
            <a:r>
              <a:rPr lang="vi-VN" sz="2000" dirty="0" smtClean="0">
                <a:latin typeface="UTM Avo" panose="02040603050506020204" pitchFamily="18" charset="0"/>
                <a:cs typeface="Times New Roman" panose="02020603050405020304" pitchFamily="18" charset="0"/>
              </a:rPr>
              <a:t>d</a:t>
            </a:r>
            <a:r>
              <a:rPr lang="vi-VN" sz="2000" dirty="0">
                <a:latin typeface="UTM Avo" panose="02040603050506020204" pitchFamily="18" charset="0"/>
                <a:cs typeface="Times New Roman" panose="02020603050405020304" pitchFamily="18" charset="0"/>
              </a:rPr>
              <a:t>) Trong Scratch các lệnh của chương trình máy tính có thể được thể hiện bằng ngôn ngữ tiếng Việt.</a:t>
            </a:r>
            <a:endParaRPr lang="vi-VN" sz="2000" dirty="0" smtClean="0">
              <a:latin typeface="UTM Avo" panose="02040603050506020204" pitchFamily="18" charset="0"/>
              <a:cs typeface="Times New Roman" panose="02020603050405020304" pitchFamily="18" charset="0"/>
            </a:endParaRPr>
          </a:p>
        </p:txBody>
      </p:sp>
      <p:sp>
        <p:nvSpPr>
          <p:cNvPr id="7" name="Oval 6"/>
          <p:cNvSpPr/>
          <p:nvPr/>
        </p:nvSpPr>
        <p:spPr>
          <a:xfrm>
            <a:off x="726388" y="355513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Oval 12"/>
          <p:cNvSpPr/>
          <p:nvPr/>
        </p:nvSpPr>
        <p:spPr>
          <a:xfrm>
            <a:off x="774960" y="4081468"/>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26388" y="262187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88118" y="1753951"/>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r>
              <a:rPr lang="vi-VN" dirty="0" smtClean="0">
                <a:latin typeface="UTM Avo" panose="02040603050506020204" pitchFamily="18" charset="0"/>
                <a:cs typeface="Times New Roman" panose="02020603050405020304" pitchFamily="18" charset="0"/>
              </a:rPr>
              <a:t>.</a:t>
            </a:r>
          </a:p>
        </p:txBody>
      </p:sp>
      <p:pic>
        <p:nvPicPr>
          <p:cNvPr id="4" name="Picture 3"/>
          <p:cNvPicPr>
            <a:picLocks noChangeAspect="1"/>
          </p:cNvPicPr>
          <p:nvPr/>
        </p:nvPicPr>
        <p:blipFill>
          <a:blip r:embed="rId4"/>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132F94D-209E-449A-84A1-043ACE31242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04${6B2797F1-BFBF-4FB8-8056-E7C85B3EE1D2}&quot;,&quot;C:\\Users\\STD_NGOC\\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A26 Tin Học 4 - Bài 13 Chơi với máy tí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3DD75F6-7949-4FEE-9665-769C319E2227}:2993"/>
</p:tagLst>
</file>

<file path=ppt/tags/tag11.xml><?xml version="1.0" encoding="utf-8"?>
<p:tagLst xmlns:a="http://schemas.openxmlformats.org/drawingml/2006/main" xmlns:r="http://schemas.openxmlformats.org/officeDocument/2006/relationships" xmlns:p="http://schemas.openxmlformats.org/presentationml/2006/main">
  <p:tag name="GENSWF_SLIDE_UID" val="{AC1AAB5E-E63A-4779-B762-F1259308C76A}:2986"/>
</p:tagLst>
</file>

<file path=ppt/tags/tag12.xml><?xml version="1.0" encoding="utf-8"?>
<p:tagLst xmlns:a="http://schemas.openxmlformats.org/drawingml/2006/main" xmlns:r="http://schemas.openxmlformats.org/officeDocument/2006/relationships" xmlns:p="http://schemas.openxmlformats.org/presentationml/2006/main">
  <p:tag name="GENSWF_SLIDE_UID" val="{DEE9997E-8033-43CE-B085-1BD0AC3C39B4}: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D7D73F8E-C7FD-4748-9AEB-39CC47F2EBC2}:283"/>
</p:tagLst>
</file>

<file path=ppt/tags/tag3.xml><?xml version="1.0" encoding="utf-8"?>
<p:tagLst xmlns:a="http://schemas.openxmlformats.org/drawingml/2006/main" xmlns:r="http://schemas.openxmlformats.org/officeDocument/2006/relationships" xmlns:p="http://schemas.openxmlformats.org/presentationml/2006/main">
  <p:tag name="GENSWF_SLIDE_UID" val="{60A15522-427E-491F-BD31-EC036C861D24}:2975"/>
</p:tagLst>
</file>

<file path=ppt/tags/tag4.xml><?xml version="1.0" encoding="utf-8"?>
<p:tagLst xmlns:a="http://schemas.openxmlformats.org/drawingml/2006/main" xmlns:r="http://schemas.openxmlformats.org/officeDocument/2006/relationships" xmlns:p="http://schemas.openxmlformats.org/presentationml/2006/main">
  <p:tag name="GENSWF_SLIDE_UID" val="{5449E365-0755-4579-A222-6841004A5792}:2990"/>
</p:tagLst>
</file>

<file path=ppt/tags/tag5.xml><?xml version="1.0" encoding="utf-8"?>
<p:tagLst xmlns:a="http://schemas.openxmlformats.org/drawingml/2006/main" xmlns:r="http://schemas.openxmlformats.org/officeDocument/2006/relationships" xmlns:p="http://schemas.openxmlformats.org/presentationml/2006/main">
  <p:tag name="GENSWF_SLIDE_UID" val="{A93DCE51-B190-426D-982B-27E736353D4D}:2994"/>
</p:tagLst>
</file>

<file path=ppt/tags/tag6.xml><?xml version="1.0" encoding="utf-8"?>
<p:tagLst xmlns:a="http://schemas.openxmlformats.org/drawingml/2006/main" xmlns:r="http://schemas.openxmlformats.org/officeDocument/2006/relationships" xmlns:p="http://schemas.openxmlformats.org/presentationml/2006/main">
  <p:tag name="GENSWF_SLIDE_UID" val="{53B73897-C4B4-40B3-A1D1-E729AAE221DF}:2992"/>
</p:tagLst>
</file>

<file path=ppt/tags/tag7.xml><?xml version="1.0" encoding="utf-8"?>
<p:tagLst xmlns:a="http://schemas.openxmlformats.org/drawingml/2006/main" xmlns:r="http://schemas.openxmlformats.org/officeDocument/2006/relationships" xmlns:p="http://schemas.openxmlformats.org/presentationml/2006/main">
  <p:tag name="GENSWF_SLIDE_UID" val="{1784CE35-324A-4F6E-9DB3-074878777281}:2979"/>
</p:tagLst>
</file>

<file path=ppt/tags/tag8.xml><?xml version="1.0" encoding="utf-8"?>
<p:tagLst xmlns:a="http://schemas.openxmlformats.org/drawingml/2006/main" xmlns:r="http://schemas.openxmlformats.org/officeDocument/2006/relationships" xmlns:p="http://schemas.openxmlformats.org/presentationml/2006/main">
  <p:tag name="GENSWF_SLIDE_UID" val="{52C58BE3-E268-4537-8B4C-EE31456D4A80}:2976"/>
</p:tagLst>
</file>

<file path=ppt/tags/tag9.xml><?xml version="1.0" encoding="utf-8"?>
<p:tagLst xmlns:a="http://schemas.openxmlformats.org/drawingml/2006/main" xmlns:r="http://schemas.openxmlformats.org/officeDocument/2006/relationships" xmlns:p="http://schemas.openxmlformats.org/presentationml/2006/main">
  <p:tag name="GENSWF_SLIDE_UID" val="{E7002060-CB46-4EFE-AC64-723662BFD7EE}:2985"/>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8122</TotalTime>
  <Words>868</Words>
  <Application>Microsoft Office PowerPoint</Application>
  <PresentationFormat>Widescreen</PresentationFormat>
  <Paragraphs>77</Paragraphs>
  <Slides>11</Slides>
  <Notes>11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A26 Tin Học 4 - Bài 13 Chơi với máy tính</dc:title>
  <dc:creator>Uyen Uyen</dc:creator>
  <cp:lastModifiedBy>STD_NGOC</cp:lastModifiedBy>
  <cp:revision>233</cp:revision>
  <dcterms:created xsi:type="dcterms:W3CDTF">2021-11-14T08:33:55Z</dcterms:created>
  <dcterms:modified xsi:type="dcterms:W3CDTF">2025-04-11T12:23:49Z</dcterms:modified>
</cp:coreProperties>
</file>