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98" r:id="rId2"/>
  </p:sldMasterIdLst>
  <p:notesMasterIdLst>
    <p:notesMasterId r:id="rId15"/>
  </p:notesMasterIdLst>
  <p:sldIdLst>
    <p:sldId id="940" r:id="rId3"/>
    <p:sldId id="684" r:id="rId4"/>
    <p:sldId id="934" r:id="rId5"/>
    <p:sldId id="924" r:id="rId6"/>
    <p:sldId id="935" r:id="rId7"/>
    <p:sldId id="928" r:id="rId8"/>
    <p:sldId id="936" r:id="rId9"/>
    <p:sldId id="937" r:id="rId10"/>
    <p:sldId id="925" r:id="rId11"/>
    <p:sldId id="939" r:id="rId12"/>
    <p:sldId id="933" r:id="rId13"/>
    <p:sldId id="904" r:id="rId14"/>
  </p:sldIdLst>
  <p:sldSz cx="12161838" cy="6858000"/>
  <p:notesSz cx="6858000" cy="9144000"/>
  <p:embeddedFontLst>
    <p:embeddedFont>
      <p:font typeface="Roboto" panose="020000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Vibur" panose="020B0604020202020204" charset="0"/>
      <p:regular r:id="rId24"/>
    </p:embeddedFont>
    <p:embeddedFont>
      <p:font typeface="Catamaran" panose="020B0604020202020204" charset="0"/>
      <p:regular r:id="rId25"/>
      <p:bold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B6DF89"/>
    <a:srgbClr val="F2B800"/>
    <a:srgbClr val="BDF4FB"/>
    <a:srgbClr val="E0FCAE"/>
    <a:srgbClr val="FBF1C1"/>
    <a:srgbClr val="FF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83992" autoAdjust="0"/>
  </p:normalViewPr>
  <p:slideViewPr>
    <p:cSldViewPr snapToGrid="0">
      <p:cViewPr varScale="1">
        <p:scale>
          <a:sx n="61" d="100"/>
          <a:sy n="61" d="100"/>
        </p:scale>
        <p:origin x="540" y="60"/>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12626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47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904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3ccd7b2a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b3ccd7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429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430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Chiếu sau khi nghe HS trình bày</a:t>
            </a:r>
          </a:p>
        </p:txBody>
      </p:sp>
    </p:spTree>
    <p:extLst>
      <p:ext uri="{BB962C8B-B14F-4D97-AF65-F5344CB8AC3E}">
        <p14:creationId xmlns:p14="http://schemas.microsoft.com/office/powerpoint/2010/main" val="278440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019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250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602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76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50262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5073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3984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735119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96798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040159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62817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203975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531715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44447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23874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7"/>
        <p:cNvGrpSpPr/>
        <p:nvPr/>
      </p:nvGrpSpPr>
      <p:grpSpPr>
        <a:xfrm>
          <a:off x="0" y="0"/>
          <a:ext cx="0" cy="0"/>
          <a:chOff x="0" y="0"/>
          <a:chExt cx="0" cy="0"/>
        </a:xfrm>
      </p:grpSpPr>
      <p:sp>
        <p:nvSpPr>
          <p:cNvPr id="108" name="Google Shape;108;p14"/>
          <p:cNvSpPr/>
          <p:nvPr/>
        </p:nvSpPr>
        <p:spPr>
          <a:xfrm rot="-5400000">
            <a:off x="11557563" y="7148925"/>
            <a:ext cx="107667" cy="30524"/>
          </a:xfrm>
          <a:custGeom>
            <a:avLst/>
            <a:gdLst/>
            <a:ahLst/>
            <a:cxnLst/>
            <a:rect l="l" t="t" r="r" b="b"/>
            <a:pathLst>
              <a:path w="2470" h="702" extrusionOk="0">
                <a:moveTo>
                  <a:pt x="1" y="1"/>
                </a:moveTo>
                <a:lnTo>
                  <a:pt x="1" y="701"/>
                </a:lnTo>
                <a:lnTo>
                  <a:pt x="2469" y="701"/>
                </a:lnTo>
                <a:lnTo>
                  <a:pt x="246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9" name="Google Shape;109;p14"/>
          <p:cNvSpPr/>
          <p:nvPr/>
        </p:nvSpPr>
        <p:spPr>
          <a:xfrm rot="-5400000">
            <a:off x="10811872" y="7043644"/>
            <a:ext cx="109105" cy="30480"/>
          </a:xfrm>
          <a:custGeom>
            <a:avLst/>
            <a:gdLst/>
            <a:ahLst/>
            <a:cxnLst/>
            <a:rect l="l" t="t" r="r" b="b"/>
            <a:pathLst>
              <a:path w="2503" h="701" extrusionOk="0">
                <a:moveTo>
                  <a:pt x="1" y="0"/>
                </a:moveTo>
                <a:lnTo>
                  <a:pt x="1" y="701"/>
                </a:lnTo>
                <a:lnTo>
                  <a:pt x="2502" y="701"/>
                </a:lnTo>
                <a:lnTo>
                  <a:pt x="2502"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 name="Google Shape;110;p14"/>
          <p:cNvSpPr/>
          <p:nvPr/>
        </p:nvSpPr>
        <p:spPr>
          <a:xfrm rot="8999889">
            <a:off x="10197480" y="5047604"/>
            <a:ext cx="3313037"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1" name="Google Shape;111;p14"/>
          <p:cNvSpPr/>
          <p:nvPr/>
        </p:nvSpPr>
        <p:spPr>
          <a:xfrm>
            <a:off x="10684236" y="-7282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2" name="Google Shape;112;p14"/>
          <p:cNvSpPr/>
          <p:nvPr/>
        </p:nvSpPr>
        <p:spPr>
          <a:xfrm>
            <a:off x="-68897" y="6356803"/>
            <a:ext cx="438274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 name="Google Shape;113;p14"/>
          <p:cNvSpPr/>
          <p:nvPr/>
        </p:nvSpPr>
        <p:spPr>
          <a:xfrm rot="-3863648">
            <a:off x="-2716619" y="113888"/>
            <a:ext cx="4400988" cy="2478417"/>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4" name="Google Shape;114;p14"/>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689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4541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0"/>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0"/>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8" r:id="rId2"/>
    <p:sldLayoutId id="2147483684" r:id="rId3"/>
    <p:sldLayoutId id="2147483685" r:id="rId4"/>
    <p:sldLayoutId id="2147483686" r:id="rId5"/>
    <p:sldLayoutId id="2147483687" r:id="rId6"/>
    <p:sldLayoutId id="2147483688" r:id="rId7"/>
    <p:sldLayoutId id="214748369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69718770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TIẾNG </a:t>
            </a:r>
            <a:r>
              <a:rPr kumimoji="0" lang="en-US" sz="6583"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VIỆT</a:t>
            </a:r>
            <a:endParaRPr lang="en-US" sz="3600" kern="1200" dirty="0">
              <a:solidFill>
                <a:srgbClr val="7030A0"/>
              </a:solidFill>
              <a:latin typeface="Times New Roman" pitchFamily="18" charset="0"/>
              <a:cs typeface="Times New Roman" pitchFamily="18" charset="0"/>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lang="en-US" sz="3600" b="1" kern="1200" smtClean="0">
                <a:solidFill>
                  <a:srgbClr val="7030A0"/>
                </a:solidFill>
                <a:latin typeface="Times New Roman" pitchFamily="18" charset="0"/>
                <a:cs typeface="Times New Roman" pitchFamily="18" charset="0"/>
              </a:rPr>
              <a:t>   Viết: Luyện viết mở bài, kết bài cho bài văn miêu tả cây cối.</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324537" y="3272260"/>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816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1200329"/>
          </a:xfrm>
          <a:prstGeom prst="rect">
            <a:avLst/>
          </a:prstGeom>
          <a:noFill/>
        </p:spPr>
        <p:txBody>
          <a:bodyPr wrap="square" rtlCol="0">
            <a:spAutoFit/>
          </a:bodyPr>
          <a:lstStyle/>
          <a:p>
            <a:pPr algn="just"/>
            <a:r>
              <a:rPr lang="en-US" sz="3600" b="1"/>
              <a:t>4. Viết mở bài và kết bài cho bài văn miêu tả một cây mà em biết.</a:t>
            </a:r>
            <a:endParaRPr lang="vi-VN" sz="3600" b="1"/>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1488062"/>
            <a:ext cx="11493043" cy="4524315"/>
          </a:xfrm>
          <a:prstGeom prst="rect">
            <a:avLst/>
          </a:prstGeom>
          <a:noFill/>
        </p:spPr>
        <p:txBody>
          <a:bodyPr wrap="square">
            <a:spAutoFit/>
          </a:bodyPr>
          <a:lstStyle/>
          <a:p>
            <a:pPr indent="457200" algn="just"/>
            <a:r>
              <a:rPr lang="en-US" sz="3600" b="1"/>
              <a:t>Mở bài:</a:t>
            </a:r>
          </a:p>
          <a:p>
            <a:pPr indent="457200" algn="just"/>
            <a:r>
              <a:rPr lang="vi-VN" sz="3600"/>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custDataLst>
      <p:tags r:id="rId1"/>
    </p:custDataLst>
    <p:extLst>
      <p:ext uri="{BB962C8B-B14F-4D97-AF65-F5344CB8AC3E}">
        <p14:creationId xmlns:p14="http://schemas.microsoft.com/office/powerpoint/2010/main" val="32215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1200329"/>
          </a:xfrm>
          <a:prstGeom prst="rect">
            <a:avLst/>
          </a:prstGeom>
          <a:noFill/>
        </p:spPr>
        <p:txBody>
          <a:bodyPr wrap="square" rtlCol="0">
            <a:spAutoFit/>
          </a:bodyPr>
          <a:lstStyle/>
          <a:p>
            <a:pPr algn="just"/>
            <a:r>
              <a:rPr lang="en-US" sz="3600" b="1"/>
              <a:t>4. Viết mở bài và kết bài cho bài văn miêu tả một cây mà em biết.</a:t>
            </a:r>
            <a:endParaRPr lang="vi-VN" sz="3600" b="1"/>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1488062"/>
            <a:ext cx="11493043" cy="5016758"/>
          </a:xfrm>
          <a:prstGeom prst="rect">
            <a:avLst/>
          </a:prstGeom>
          <a:noFill/>
        </p:spPr>
        <p:txBody>
          <a:bodyPr wrap="square">
            <a:spAutoFit/>
          </a:bodyPr>
          <a:lstStyle/>
          <a:p>
            <a:pPr indent="457200" algn="just"/>
            <a:r>
              <a:rPr lang="en-US" sz="4000" b="1"/>
              <a:t>Kết bài:</a:t>
            </a:r>
          </a:p>
          <a:p>
            <a:pPr indent="457200" algn="just"/>
            <a:r>
              <a:rPr lang="vi-VN" sz="4000"/>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5120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5" name="Google Shape;305;p35"/>
          <p:cNvGrpSpPr/>
          <p:nvPr/>
        </p:nvGrpSpPr>
        <p:grpSpPr>
          <a:xfrm>
            <a:off x="76916" y="2141433"/>
            <a:ext cx="2871095" cy="3745448"/>
            <a:chOff x="517131" y="1513337"/>
            <a:chExt cx="2158662" cy="2816053"/>
          </a:xfrm>
        </p:grpSpPr>
        <p:sp>
          <p:nvSpPr>
            <p:cNvPr id="306"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7"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8"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9"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0"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1"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2"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3"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4"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5"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16"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8"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9"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0"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1"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2"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3"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4"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6"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7"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8"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9"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30"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121598" tIns="121598" rIns="121598" bIns="121598" anchor="ctr" anchorCtr="0">
              <a:noAutofit/>
            </a:bodyPr>
            <a:lstStyle/>
            <a:p>
              <a:endParaRPr sz="2479"/>
            </a:p>
          </p:txBody>
        </p:sp>
        <p:sp>
          <p:nvSpPr>
            <p:cNvPr id="331"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2"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3"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4"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5"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6"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7"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121598" tIns="121598" rIns="121598" bIns="121598" anchor="ctr" anchorCtr="0">
              <a:noAutofit/>
            </a:bodyPr>
            <a:lstStyle/>
            <a:p>
              <a:endParaRPr sz="2479"/>
            </a:p>
          </p:txBody>
        </p:sp>
        <p:sp>
          <p:nvSpPr>
            <p:cNvPr id="338"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339"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0"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1"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grpSp>
      <p:grpSp>
        <p:nvGrpSpPr>
          <p:cNvPr id="7" name="Group 6">
            <a:extLst>
              <a:ext uri="{FF2B5EF4-FFF2-40B4-BE49-F238E27FC236}">
                <a16:creationId xmlns:a16="http://schemas.microsoft.com/office/drawing/2014/main" id="{EA9A09FE-7B23-B5C1-DFB9-1555FDBFEC45}"/>
              </a:ext>
            </a:extLst>
          </p:cNvPr>
          <p:cNvGrpSpPr/>
          <p:nvPr/>
        </p:nvGrpSpPr>
        <p:grpSpPr>
          <a:xfrm>
            <a:off x="9839193" y="3083231"/>
            <a:ext cx="1649488" cy="3445327"/>
            <a:chOff x="9234149" y="2280090"/>
            <a:chExt cx="1649488" cy="3445327"/>
          </a:xfrm>
        </p:grpSpPr>
        <p:sp>
          <p:nvSpPr>
            <p:cNvPr id="342" name="Google Shape;342;p35"/>
            <p:cNvSpPr/>
            <p:nvPr/>
          </p:nvSpPr>
          <p:spPr>
            <a:xfrm>
              <a:off x="9234149" y="5045994"/>
              <a:ext cx="596055" cy="67923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3" name="Google Shape;343;p35"/>
            <p:cNvSpPr/>
            <p:nvPr/>
          </p:nvSpPr>
          <p:spPr>
            <a:xfrm>
              <a:off x="9234150" y="5499207"/>
              <a:ext cx="264992" cy="226210"/>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4" name="Google Shape;344;p35"/>
            <p:cNvSpPr/>
            <p:nvPr/>
          </p:nvSpPr>
          <p:spPr>
            <a:xfrm>
              <a:off x="9504911" y="4456677"/>
              <a:ext cx="625340" cy="725555"/>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5" name="Google Shape;345;p35"/>
            <p:cNvSpPr/>
            <p:nvPr/>
          </p:nvSpPr>
          <p:spPr>
            <a:xfrm>
              <a:off x="9575541" y="4724734"/>
              <a:ext cx="150888" cy="339011"/>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6" name="Google Shape;346;p35"/>
            <p:cNvSpPr/>
            <p:nvPr/>
          </p:nvSpPr>
          <p:spPr>
            <a:xfrm>
              <a:off x="9542405" y="4974344"/>
              <a:ext cx="337041" cy="148274"/>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7" name="Google Shape;347;p35"/>
            <p:cNvSpPr/>
            <p:nvPr/>
          </p:nvSpPr>
          <p:spPr>
            <a:xfrm>
              <a:off x="10231674" y="5005558"/>
              <a:ext cx="520965" cy="680861"/>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8" name="Google Shape;348;p35"/>
            <p:cNvSpPr/>
            <p:nvPr/>
          </p:nvSpPr>
          <p:spPr>
            <a:xfrm>
              <a:off x="10495039" y="5538224"/>
              <a:ext cx="257594" cy="147969"/>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9" name="Google Shape;349;p35"/>
            <p:cNvSpPr/>
            <p:nvPr/>
          </p:nvSpPr>
          <p:spPr>
            <a:xfrm>
              <a:off x="9749834" y="4488296"/>
              <a:ext cx="743903" cy="688056"/>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50" name="Google Shape;350;p35"/>
            <p:cNvSpPr/>
            <p:nvPr/>
          </p:nvSpPr>
          <p:spPr>
            <a:xfrm>
              <a:off x="10200767" y="4946171"/>
              <a:ext cx="264283" cy="188204"/>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1" name="Google Shape;351;p35"/>
            <p:cNvSpPr/>
            <p:nvPr/>
          </p:nvSpPr>
          <p:spPr>
            <a:xfrm>
              <a:off x="10030831" y="4861649"/>
              <a:ext cx="270870" cy="274959"/>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2" name="Google Shape;352;p35"/>
            <p:cNvSpPr/>
            <p:nvPr/>
          </p:nvSpPr>
          <p:spPr>
            <a:xfrm rot="4264189">
              <a:off x="9890716" y="3829431"/>
              <a:ext cx="884363" cy="78554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3" name="Google Shape;353;p35"/>
            <p:cNvSpPr/>
            <p:nvPr/>
          </p:nvSpPr>
          <p:spPr>
            <a:xfrm>
              <a:off x="9590235" y="3828342"/>
              <a:ext cx="755658" cy="898557"/>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354" name="Google Shape;354;p35"/>
            <p:cNvSpPr/>
            <p:nvPr/>
          </p:nvSpPr>
          <p:spPr>
            <a:xfrm>
              <a:off x="9602698" y="3942961"/>
              <a:ext cx="332684" cy="50461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5" name="Google Shape;355;p35"/>
            <p:cNvSpPr/>
            <p:nvPr/>
          </p:nvSpPr>
          <p:spPr>
            <a:xfrm>
              <a:off x="9615974" y="3940125"/>
              <a:ext cx="305425" cy="463365"/>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598" tIns="121598" rIns="121598" bIns="121598" anchor="ctr" anchorCtr="0">
              <a:noAutofit/>
            </a:bodyPr>
            <a:lstStyle/>
            <a:p>
              <a:endParaRPr sz="2479"/>
            </a:p>
          </p:txBody>
        </p:sp>
        <p:sp>
          <p:nvSpPr>
            <p:cNvPr id="356" name="Google Shape;356;p35"/>
            <p:cNvSpPr/>
            <p:nvPr/>
          </p:nvSpPr>
          <p:spPr>
            <a:xfrm>
              <a:off x="9592463" y="4664939"/>
              <a:ext cx="751909" cy="36080"/>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598" tIns="121598" rIns="121598" bIns="121598" anchor="ctr" anchorCtr="0">
              <a:noAutofit/>
            </a:bodyPr>
            <a:lstStyle/>
            <a:p>
              <a:endParaRPr sz="2479"/>
            </a:p>
          </p:txBody>
        </p:sp>
        <p:sp>
          <p:nvSpPr>
            <p:cNvPr id="357" name="Google Shape;357;p35"/>
            <p:cNvSpPr/>
            <p:nvPr/>
          </p:nvSpPr>
          <p:spPr>
            <a:xfrm>
              <a:off x="9788138" y="3664366"/>
              <a:ext cx="384872" cy="406408"/>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8" name="Google Shape;358;p35"/>
            <p:cNvSpPr/>
            <p:nvPr/>
          </p:nvSpPr>
          <p:spPr>
            <a:xfrm>
              <a:off x="9870522" y="3664367"/>
              <a:ext cx="151597" cy="170772"/>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598" tIns="121598" rIns="121598" bIns="121598" anchor="ctr" anchorCtr="0">
              <a:noAutofit/>
            </a:bodyPr>
            <a:lstStyle/>
            <a:p>
              <a:endParaRPr sz="2479"/>
            </a:p>
          </p:txBody>
        </p:sp>
        <p:sp>
          <p:nvSpPr>
            <p:cNvPr id="359" name="Google Shape;359;p35"/>
            <p:cNvSpPr/>
            <p:nvPr/>
          </p:nvSpPr>
          <p:spPr>
            <a:xfrm rot="2981798">
              <a:off x="9364985" y="4160994"/>
              <a:ext cx="1006467" cy="559147"/>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0" name="Google Shape;360;p35"/>
            <p:cNvSpPr/>
            <p:nvPr/>
          </p:nvSpPr>
          <p:spPr>
            <a:xfrm rot="524525">
              <a:off x="9332660" y="2280090"/>
              <a:ext cx="1550977" cy="991917"/>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1" name="Google Shape;361;p35"/>
            <p:cNvSpPr/>
            <p:nvPr/>
          </p:nvSpPr>
          <p:spPr>
            <a:xfrm rot="524525">
              <a:off x="9381485" y="2685228"/>
              <a:ext cx="1319430" cy="111139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2" name="Google Shape;362;p35"/>
            <p:cNvSpPr/>
            <p:nvPr/>
          </p:nvSpPr>
          <p:spPr>
            <a:xfrm rot="524525">
              <a:off x="9282870" y="3055535"/>
              <a:ext cx="215059" cy="274763"/>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3" name="Google Shape;363;p35"/>
            <p:cNvSpPr/>
            <p:nvPr/>
          </p:nvSpPr>
          <p:spPr>
            <a:xfrm rot="524525">
              <a:off x="9411744" y="2641690"/>
              <a:ext cx="244668" cy="430812"/>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4" name="Google Shape;364;p35"/>
            <p:cNvSpPr/>
            <p:nvPr/>
          </p:nvSpPr>
          <p:spPr>
            <a:xfrm rot="524525">
              <a:off x="9645036" y="2628007"/>
              <a:ext cx="1103131" cy="206948"/>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5" name="Google Shape;365;p35"/>
            <p:cNvSpPr/>
            <p:nvPr/>
          </p:nvSpPr>
          <p:spPr>
            <a:xfrm rot="524525">
              <a:off x="9890230" y="3145784"/>
              <a:ext cx="73578" cy="111856"/>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6" name="Google Shape;366;p35"/>
            <p:cNvSpPr/>
            <p:nvPr/>
          </p:nvSpPr>
          <p:spPr>
            <a:xfrm rot="524525">
              <a:off x="10373297" y="3174143"/>
              <a:ext cx="73401" cy="112008"/>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7" name="Google Shape;367;p35"/>
            <p:cNvSpPr/>
            <p:nvPr/>
          </p:nvSpPr>
          <p:spPr>
            <a:xfrm rot="524525">
              <a:off x="10349312" y="3004504"/>
              <a:ext cx="216478" cy="71015"/>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8" name="Google Shape;368;p35"/>
            <p:cNvSpPr/>
            <p:nvPr/>
          </p:nvSpPr>
          <p:spPr>
            <a:xfrm rot="524525">
              <a:off x="9803665" y="2931762"/>
              <a:ext cx="215059" cy="7650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9" name="Google Shape;369;p35"/>
            <p:cNvSpPr/>
            <p:nvPr/>
          </p:nvSpPr>
          <p:spPr>
            <a:xfrm rot="524525">
              <a:off x="10150351" y="3196327"/>
              <a:ext cx="166125" cy="201919"/>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70" name="Google Shape;370;p35"/>
            <p:cNvSpPr/>
            <p:nvPr/>
          </p:nvSpPr>
          <p:spPr>
            <a:xfrm rot="524525">
              <a:off x="9524561" y="3167244"/>
              <a:ext cx="309026" cy="216548"/>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1" name="Google Shape;371;p35"/>
            <p:cNvSpPr/>
            <p:nvPr/>
          </p:nvSpPr>
          <p:spPr>
            <a:xfrm rot="524525">
              <a:off x="10393527" y="3306867"/>
              <a:ext cx="267893" cy="172660"/>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2" name="Google Shape;372;p35"/>
            <p:cNvSpPr/>
            <p:nvPr/>
          </p:nvSpPr>
          <p:spPr>
            <a:xfrm rot="-9491453">
              <a:off x="9894798" y="3437933"/>
              <a:ext cx="285669" cy="97442"/>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6" name="Google Shape;4383;p45">
            <a:extLst>
              <a:ext uri="{FF2B5EF4-FFF2-40B4-BE49-F238E27FC236}">
                <a16:creationId xmlns:a16="http://schemas.microsoft.com/office/drawing/2014/main" id="{F0FBAC23-3118-884E-D3BB-3854221255B0}"/>
              </a:ext>
            </a:extLst>
          </p:cNvPr>
          <p:cNvSpPr/>
          <p:nvPr/>
        </p:nvSpPr>
        <p:spPr>
          <a:xfrm>
            <a:off x="3179364" y="1598507"/>
            <a:ext cx="5942403" cy="2822391"/>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a:t>DẶN DÒ</a:t>
            </a:r>
            <a:endParaRPr sz="8000"/>
          </a:p>
        </p:txBody>
      </p:sp>
    </p:spTree>
    <p:custDataLst>
      <p:tags r:id="rId1"/>
    </p:custDataLst>
    <p:extLst>
      <p:ext uri="{BB962C8B-B14F-4D97-AF65-F5344CB8AC3E}">
        <p14:creationId xmlns:p14="http://schemas.microsoft.com/office/powerpoint/2010/main" val="1356543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855500" y="156565"/>
            <a:ext cx="11493043" cy="523220"/>
          </a:xfrm>
          <a:prstGeom prst="rect">
            <a:avLst/>
          </a:prstGeom>
          <a:noFill/>
        </p:spPr>
        <p:txBody>
          <a:bodyPr wrap="square" rtlCol="0">
            <a:spAutoFit/>
          </a:bodyPr>
          <a:lstStyle/>
          <a:p>
            <a:pPr algn="just"/>
            <a:r>
              <a:rPr lang="en-US" sz="2800" b="1"/>
              <a:t>1. Đọc bài văn sau và trả lời câu hỏi.</a:t>
            </a:r>
            <a:endParaRPr lang="vi-VN" sz="2800" b="1"/>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891664"/>
            <a:ext cx="11493043" cy="4170372"/>
          </a:xfrm>
          <a:prstGeom prst="rect">
            <a:avLst/>
          </a:prstGeom>
          <a:noFill/>
        </p:spPr>
        <p:txBody>
          <a:bodyPr wrap="square">
            <a:spAutoFit/>
          </a:bodyPr>
          <a:lstStyle/>
          <a:p>
            <a:pPr indent="457200" algn="just">
              <a:spcBef>
                <a:spcPts val="600"/>
              </a:spcBef>
              <a:spcAft>
                <a:spcPts val="600"/>
              </a:spcAft>
            </a:pPr>
            <a:r>
              <a:rPr lang="vi-VN" sz="2400">
                <a:solidFill>
                  <a:srgbClr val="0070C0"/>
                </a:solidFill>
              </a:rPr>
              <a:t>Mảnh vườn nhỏ sau nhà ông bà có trồng một cây khế.</a:t>
            </a:r>
          </a:p>
          <a:p>
            <a:pPr indent="457200" algn="just">
              <a:spcBef>
                <a:spcPts val="600"/>
              </a:spcBef>
              <a:spcAft>
                <a:spcPts val="600"/>
              </a:spcAft>
            </a:pPr>
            <a:r>
              <a:rPr lang="vi-VN" sz="2400">
                <a:solidFill>
                  <a:srgbClr val="7030A0"/>
                </a:solidFill>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indent="457200" algn="just">
              <a:spcBef>
                <a:spcPts val="600"/>
              </a:spcBef>
              <a:spcAft>
                <a:spcPts val="600"/>
              </a:spcAft>
            </a:pPr>
            <a:r>
              <a:rPr lang="vi-VN" sz="2400">
                <a:solidFill>
                  <a:srgbClr val="C00000"/>
                </a:solidFill>
              </a:rPr>
              <a:t>Cùng với cây cam, cây bưởi, cây hồng, cây khế mang lại vẻ đẹp bình dị cho mảnh vườn nhỏ nhà ông bà.</a:t>
            </a:r>
          </a:p>
          <a:p>
            <a:pPr indent="457200" algn="r"/>
            <a:r>
              <a:rPr lang="vi-VN" sz="2400"/>
              <a:t>(Theo Vũ Tú Nam)</a:t>
            </a:r>
          </a:p>
        </p:txBody>
      </p:sp>
      <p:sp>
        <p:nvSpPr>
          <p:cNvPr id="4" name="TextBox 3">
            <a:extLst>
              <a:ext uri="{FF2B5EF4-FFF2-40B4-BE49-F238E27FC236}">
                <a16:creationId xmlns:a16="http://schemas.microsoft.com/office/drawing/2014/main" id="{74BDF4B1-E5E1-9545-5183-E534A5638795}"/>
              </a:ext>
            </a:extLst>
          </p:cNvPr>
          <p:cNvSpPr txBox="1"/>
          <p:nvPr/>
        </p:nvSpPr>
        <p:spPr>
          <a:xfrm>
            <a:off x="855499" y="5273915"/>
            <a:ext cx="11493043" cy="1305165"/>
          </a:xfrm>
          <a:prstGeom prst="rect">
            <a:avLst/>
          </a:prstGeom>
          <a:noFill/>
        </p:spPr>
        <p:txBody>
          <a:bodyPr wrap="square" rtlCol="0">
            <a:spAutoFit/>
          </a:bodyPr>
          <a:lstStyle/>
          <a:p>
            <a:pPr algn="just">
              <a:lnSpc>
                <a:spcPct val="150000"/>
              </a:lnSpc>
            </a:pPr>
            <a:r>
              <a:rPr lang="en-US" sz="2800"/>
              <a:t>a. </a:t>
            </a:r>
            <a:r>
              <a:rPr lang="vi-VN" sz="2800"/>
              <a:t>Mở bài giới thiệu thế nào về cây khế?</a:t>
            </a:r>
          </a:p>
          <a:p>
            <a:pPr algn="just">
              <a:lnSpc>
                <a:spcPct val="150000"/>
              </a:lnSpc>
            </a:pPr>
            <a:r>
              <a:rPr lang="vi-VN" sz="2800"/>
              <a:t>b. Ở đoạn kết, cây khế được nhận xét như thế nào?</a:t>
            </a:r>
          </a:p>
        </p:txBody>
      </p:sp>
    </p:spTree>
    <p:custDataLst>
      <p:tags r:id="rId1"/>
    </p:custDataLst>
    <p:extLst>
      <p:ext uri="{BB962C8B-B14F-4D97-AF65-F5344CB8AC3E}">
        <p14:creationId xmlns:p14="http://schemas.microsoft.com/office/powerpoint/2010/main" val="10114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855500" y="156565"/>
            <a:ext cx="11493043" cy="523220"/>
          </a:xfrm>
          <a:prstGeom prst="rect">
            <a:avLst/>
          </a:prstGeom>
          <a:noFill/>
        </p:spPr>
        <p:txBody>
          <a:bodyPr wrap="square" rtlCol="0">
            <a:spAutoFit/>
          </a:bodyPr>
          <a:lstStyle/>
          <a:p>
            <a:pPr algn="just"/>
            <a:r>
              <a:rPr lang="en-US" sz="2800" b="1"/>
              <a:t>1. Đọc bài văn sau và trả lời câu hỏi.</a:t>
            </a:r>
            <a:endParaRPr lang="vi-VN" sz="2800" b="1"/>
          </a:p>
        </p:txBody>
      </p:sp>
      <p:sp>
        <p:nvSpPr>
          <p:cNvPr id="3" name="TextBox 2">
            <a:extLst>
              <a:ext uri="{FF2B5EF4-FFF2-40B4-BE49-F238E27FC236}">
                <a16:creationId xmlns:a16="http://schemas.microsoft.com/office/drawing/2014/main" id="{5DC48301-47EA-60E7-E8BD-827E8DDF4AC0}"/>
              </a:ext>
            </a:extLst>
          </p:cNvPr>
          <p:cNvSpPr txBox="1"/>
          <p:nvPr/>
        </p:nvSpPr>
        <p:spPr>
          <a:xfrm>
            <a:off x="298910" y="761347"/>
            <a:ext cx="6141648" cy="5940088"/>
          </a:xfrm>
          <a:prstGeom prst="rect">
            <a:avLst/>
          </a:prstGeom>
          <a:noFill/>
        </p:spPr>
        <p:txBody>
          <a:bodyPr wrap="square">
            <a:spAutoFit/>
          </a:bodyPr>
          <a:lstStyle/>
          <a:p>
            <a:pPr indent="457200" algn="just">
              <a:spcBef>
                <a:spcPts val="600"/>
              </a:spcBef>
              <a:spcAft>
                <a:spcPts val="600"/>
              </a:spcAft>
            </a:pPr>
            <a:r>
              <a:rPr lang="vi-VN" sz="2400" b="1">
                <a:solidFill>
                  <a:srgbClr val="0070C0"/>
                </a:solidFill>
              </a:rPr>
              <a:t>Mảnh vườn nhỏ sau nhà ông bà có trồng một cây khế.</a:t>
            </a:r>
          </a:p>
          <a:p>
            <a:pPr indent="457200" algn="just">
              <a:spcBef>
                <a:spcPts val="600"/>
              </a:spcBef>
              <a:spcAft>
                <a:spcPts val="600"/>
              </a:spcAft>
            </a:pPr>
            <a:r>
              <a:rPr lang="vi-VN" sz="2400">
                <a:solidFill>
                  <a:srgbClr val="7030A0"/>
                </a:solidFill>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indent="457200" algn="just">
              <a:spcBef>
                <a:spcPts val="600"/>
              </a:spcBef>
              <a:spcAft>
                <a:spcPts val="600"/>
              </a:spcAft>
            </a:pPr>
            <a:r>
              <a:rPr lang="vi-VN" sz="2400" b="1">
                <a:solidFill>
                  <a:srgbClr val="C00000"/>
                </a:solidFill>
              </a:rPr>
              <a:t>Cùng với cây cam, cây bưởi, cây hồng, cây khế mang lại vẻ đẹp bình dị cho mảnh vườn nhỏ nhà ông bà.</a:t>
            </a:r>
          </a:p>
        </p:txBody>
      </p:sp>
      <p:sp>
        <p:nvSpPr>
          <p:cNvPr id="4" name="TextBox 3">
            <a:extLst>
              <a:ext uri="{FF2B5EF4-FFF2-40B4-BE49-F238E27FC236}">
                <a16:creationId xmlns:a16="http://schemas.microsoft.com/office/drawing/2014/main" id="{74BDF4B1-E5E1-9545-5183-E534A5638795}"/>
              </a:ext>
            </a:extLst>
          </p:cNvPr>
          <p:cNvSpPr txBox="1"/>
          <p:nvPr/>
        </p:nvSpPr>
        <p:spPr>
          <a:xfrm>
            <a:off x="7215808" y="693847"/>
            <a:ext cx="4075043" cy="954107"/>
          </a:xfrm>
          <a:prstGeom prst="rect">
            <a:avLst/>
          </a:prstGeom>
          <a:noFill/>
        </p:spPr>
        <p:txBody>
          <a:bodyPr wrap="square" rtlCol="0">
            <a:spAutoFit/>
          </a:bodyPr>
          <a:lstStyle/>
          <a:p>
            <a:pPr algn="just"/>
            <a:r>
              <a:rPr lang="en-US" sz="2800">
                <a:solidFill>
                  <a:srgbClr val="0070C0"/>
                </a:solidFill>
              </a:rPr>
              <a:t>Giới thiệu nơi cây khế được trồng.</a:t>
            </a:r>
            <a:endParaRPr lang="vi-VN" sz="2800">
              <a:solidFill>
                <a:srgbClr val="0070C0"/>
              </a:solidFill>
            </a:endParaRPr>
          </a:p>
        </p:txBody>
      </p:sp>
      <p:sp>
        <p:nvSpPr>
          <p:cNvPr id="5" name="Arrow: Right 4">
            <a:extLst>
              <a:ext uri="{FF2B5EF4-FFF2-40B4-BE49-F238E27FC236}">
                <a16:creationId xmlns:a16="http://schemas.microsoft.com/office/drawing/2014/main" id="{CC079B57-A255-5377-5E8C-AE37322BA0B0}"/>
              </a:ext>
            </a:extLst>
          </p:cNvPr>
          <p:cNvSpPr/>
          <p:nvPr/>
        </p:nvSpPr>
        <p:spPr>
          <a:xfrm>
            <a:off x="6521289" y="928585"/>
            <a:ext cx="45476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34808A2-C7BE-8EAA-C9AF-8532C38E6AAE}"/>
              </a:ext>
            </a:extLst>
          </p:cNvPr>
          <p:cNvSpPr/>
          <p:nvPr/>
        </p:nvSpPr>
        <p:spPr>
          <a:xfrm>
            <a:off x="6521289" y="5929415"/>
            <a:ext cx="454762" cy="484632"/>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531ADD-C078-1731-1CBA-9302CD92E26A}"/>
              </a:ext>
            </a:extLst>
          </p:cNvPr>
          <p:cNvSpPr txBox="1"/>
          <p:nvPr/>
        </p:nvSpPr>
        <p:spPr>
          <a:xfrm>
            <a:off x="7215808" y="4885553"/>
            <a:ext cx="4412975" cy="1815882"/>
          </a:xfrm>
          <a:prstGeom prst="rect">
            <a:avLst/>
          </a:prstGeom>
          <a:noFill/>
        </p:spPr>
        <p:txBody>
          <a:bodyPr wrap="square" rtlCol="0">
            <a:spAutoFit/>
          </a:bodyPr>
          <a:lstStyle/>
          <a:p>
            <a:pPr algn="just"/>
            <a:r>
              <a:rPr lang="en-US" sz="2800">
                <a:solidFill>
                  <a:srgbClr val="C00000"/>
                </a:solidFill>
              </a:rPr>
              <a:t>Cây khế được nhận xét là </a:t>
            </a:r>
            <a:r>
              <a:rPr lang="en-US" sz="2800" b="1">
                <a:solidFill>
                  <a:srgbClr val="C00000"/>
                </a:solidFill>
              </a:rPr>
              <a:t>mang đến một vẻ đẹp bình dị cho mảnh vườn nhỏ nhà ông bà</a:t>
            </a:r>
            <a:r>
              <a:rPr lang="en-US" sz="2800">
                <a:solidFill>
                  <a:srgbClr val="C00000"/>
                </a:solidFill>
              </a:rPr>
              <a:t>.</a:t>
            </a:r>
            <a:endParaRPr lang="vi-VN" sz="2800">
              <a:solidFill>
                <a:srgbClr val="C00000"/>
              </a:solidFill>
            </a:endParaRPr>
          </a:p>
        </p:txBody>
      </p:sp>
    </p:spTree>
    <p:custDataLst>
      <p:tags r:id="rId1"/>
    </p:custDataLst>
    <p:extLst>
      <p:ext uri="{BB962C8B-B14F-4D97-AF65-F5344CB8AC3E}">
        <p14:creationId xmlns:p14="http://schemas.microsoft.com/office/powerpoint/2010/main" val="17268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56565"/>
            <a:ext cx="11493043" cy="954107"/>
          </a:xfrm>
          <a:prstGeom prst="rect">
            <a:avLst/>
          </a:prstGeom>
          <a:noFill/>
        </p:spPr>
        <p:txBody>
          <a:bodyPr wrap="square" rtlCol="0">
            <a:spAutoFit/>
          </a:bodyPr>
          <a:lstStyle/>
          <a:p>
            <a:pPr algn="just"/>
            <a:r>
              <a:rPr lang="en-US" sz="2800" b="1"/>
              <a:t>2. </a:t>
            </a:r>
            <a:r>
              <a:rPr lang="vi-VN" sz="2800" b="1"/>
              <a:t>Cách mở bài và kết bài dưới đây có gì khác với cách mở bài và kết bài của bài văn trên?</a:t>
            </a:r>
          </a:p>
        </p:txBody>
      </p:sp>
      <p:sp>
        <p:nvSpPr>
          <p:cNvPr id="3" name="TextBox 2">
            <a:extLst>
              <a:ext uri="{FF2B5EF4-FFF2-40B4-BE49-F238E27FC236}">
                <a16:creationId xmlns:a16="http://schemas.microsoft.com/office/drawing/2014/main" id="{5DC48301-47EA-60E7-E8BD-827E8DDF4AC0}"/>
              </a:ext>
            </a:extLst>
          </p:cNvPr>
          <p:cNvSpPr txBox="1"/>
          <p:nvPr/>
        </p:nvSpPr>
        <p:spPr>
          <a:xfrm>
            <a:off x="167481" y="1443841"/>
            <a:ext cx="5745957" cy="5005626"/>
          </a:xfrm>
          <a:prstGeom prst="roundRect">
            <a:avLst/>
          </a:prstGeom>
          <a:solidFill>
            <a:schemeClr val="tx2">
              <a:lumMod val="20000"/>
              <a:lumOff val="80000"/>
            </a:schemeClr>
          </a:solidFill>
        </p:spPr>
        <p:txBody>
          <a:bodyPr wrap="square">
            <a:spAutoFit/>
          </a:bodyPr>
          <a:lstStyle/>
          <a:p>
            <a:pPr algn="just"/>
            <a:r>
              <a:rPr lang="en-US" sz="3200" b="1"/>
              <a:t>  Mở bài</a:t>
            </a:r>
            <a:r>
              <a:rPr lang="en-US" sz="3200"/>
              <a:t>: Mảnh vườn nhỏ sau nhà ông bà trồng rất nhiều cây ăn trái. Cây nào cũng xum xuê tán lá và bốn mùa thay nhau cho hoa thơm trái ngọt. Em thích nhất cây khế ở góc vườn. Bà bảo cây khế được ông trồng khi em tròn 1 tuổi.</a:t>
            </a:r>
            <a:endParaRPr lang="vi-VN" sz="3200"/>
          </a:p>
        </p:txBody>
      </p:sp>
      <p:sp>
        <p:nvSpPr>
          <p:cNvPr id="6" name="TextBox 5">
            <a:extLst>
              <a:ext uri="{FF2B5EF4-FFF2-40B4-BE49-F238E27FC236}">
                <a16:creationId xmlns:a16="http://schemas.microsoft.com/office/drawing/2014/main" id="{F5225DC9-CC56-583A-9B68-F6E8C9BD1BF0}"/>
              </a:ext>
            </a:extLst>
          </p:cNvPr>
          <p:cNvSpPr txBox="1"/>
          <p:nvPr/>
        </p:nvSpPr>
        <p:spPr>
          <a:xfrm>
            <a:off x="6080919" y="1443841"/>
            <a:ext cx="5913438" cy="5005626"/>
          </a:xfrm>
          <a:prstGeom prst="roundRect">
            <a:avLst/>
          </a:prstGeom>
          <a:solidFill>
            <a:schemeClr val="accent3">
              <a:lumMod val="40000"/>
              <a:lumOff val="60000"/>
            </a:schemeClr>
          </a:solidFill>
        </p:spPr>
        <p:txBody>
          <a:bodyPr wrap="square">
            <a:spAutoFit/>
          </a:bodyPr>
          <a:lstStyle/>
          <a:p>
            <a:pPr algn="just"/>
            <a:r>
              <a:rPr lang="en-US" sz="3200" b="1"/>
              <a:t>Kết bài</a:t>
            </a:r>
            <a:r>
              <a:rPr lang="en-US" sz="3200"/>
              <a:t>: Sắp đến sinh nhật lần thứ chín của em. Cây khế cũng tròn 8 tuổi. Rễ cây gân guốc trồi lên khỏi mặt đất. Em sẽ phụ giúp bà lấy ít bùn ao đắp quanh gốc cây. Em muốn cảm ơn cây khế đã cho mọi người quả quý quanh năm.</a:t>
            </a:r>
            <a:endParaRPr lang="vi-VN" sz="3200"/>
          </a:p>
        </p:txBody>
      </p:sp>
    </p:spTree>
    <p:custDataLst>
      <p:tags r:id="rId1"/>
    </p:custDataLst>
    <p:extLst>
      <p:ext uri="{BB962C8B-B14F-4D97-AF65-F5344CB8AC3E}">
        <p14:creationId xmlns:p14="http://schemas.microsoft.com/office/powerpoint/2010/main" val="162174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58ECA9-4781-19D1-1C81-7DE4532FA753}"/>
              </a:ext>
            </a:extLst>
          </p:cNvPr>
          <p:cNvGraphicFramePr>
            <a:graphicFrameLocks noGrp="1"/>
          </p:cNvGraphicFramePr>
          <p:nvPr>
            <p:extLst>
              <p:ext uri="{D42A27DB-BD31-4B8C-83A1-F6EECF244321}">
                <p14:modId xmlns:p14="http://schemas.microsoft.com/office/powerpoint/2010/main" val="62650212"/>
              </p:ext>
            </p:extLst>
          </p:nvPr>
        </p:nvGraphicFramePr>
        <p:xfrm>
          <a:off x="514701" y="1307952"/>
          <a:ext cx="11132436" cy="5274215"/>
        </p:xfrm>
        <a:graphic>
          <a:graphicData uri="http://schemas.openxmlformats.org/drawingml/2006/table">
            <a:tbl>
              <a:tblPr firstRow="1" bandRow="1">
                <a:tableStyleId>{27E6C24C-657B-4D88-9A49-64C3D431F836}</a:tableStyleId>
              </a:tblPr>
              <a:tblGrid>
                <a:gridCol w="3997664">
                  <a:extLst>
                    <a:ext uri="{9D8B030D-6E8A-4147-A177-3AD203B41FA5}">
                      <a16:colId xmlns:a16="http://schemas.microsoft.com/office/drawing/2014/main" val="1937655304"/>
                    </a:ext>
                  </a:extLst>
                </a:gridCol>
                <a:gridCol w="7134772">
                  <a:extLst>
                    <a:ext uri="{9D8B030D-6E8A-4147-A177-3AD203B41FA5}">
                      <a16:colId xmlns:a16="http://schemas.microsoft.com/office/drawing/2014/main" val="3698195605"/>
                    </a:ext>
                  </a:extLst>
                </a:gridCol>
              </a:tblGrid>
              <a:tr h="824135">
                <a:tc>
                  <a:txBody>
                    <a:bodyPr/>
                    <a:lstStyle/>
                    <a:p>
                      <a:pPr algn="ctr"/>
                      <a:r>
                        <a:rPr lang="en-US" sz="2800" b="1"/>
                        <a:t>Ở bài tập 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a:t>Ở bài tập 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93178"/>
                  </a:ext>
                </a:extLst>
              </a:tr>
              <a:tr h="1507164">
                <a:tc>
                  <a:txBody>
                    <a:bodyPr/>
                    <a:lstStyle/>
                    <a:p>
                      <a:pPr algn="just"/>
                      <a:r>
                        <a:rPr lang="en-US" sz="2800" b="1"/>
                        <a:t>Mở bài:</a:t>
                      </a:r>
                    </a:p>
                    <a:p>
                      <a:pPr algn="just"/>
                      <a:r>
                        <a:rPr lang="en-US" sz="2800"/>
                        <a:t>- Nêu tên cây, nơi trồng</a:t>
                      </a:r>
                    </a:p>
                    <a:p>
                      <a:pPr algn="just"/>
                      <a:r>
                        <a:rPr lang="en-US" sz="2800"/>
                        <a:t>- Có 1 câu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800" b="1"/>
                        <a:t>Mở bài: </a:t>
                      </a:r>
                    </a:p>
                    <a:p>
                      <a:pPr algn="just"/>
                      <a:r>
                        <a:rPr lang="en-US" sz="2800"/>
                        <a:t>- Giới thiệu khái quát về vẻ đẹp của khu vườn</a:t>
                      </a:r>
                    </a:p>
                    <a:p>
                      <a:pPr algn="just"/>
                      <a:r>
                        <a:rPr lang="en-US" sz="2800"/>
                        <a:t>- Nêu tên cây, nơi trồng</a:t>
                      </a:r>
                    </a:p>
                    <a:p>
                      <a:pPr algn="just"/>
                      <a:r>
                        <a:rPr lang="en-US" sz="2800"/>
                        <a:t>- Gồm 4 câu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27315"/>
                  </a:ext>
                </a:extLst>
              </a:tr>
              <a:tr h="1507164">
                <a:tc>
                  <a:txBody>
                    <a:bodyPr/>
                    <a:lstStyle/>
                    <a:p>
                      <a:pPr algn="just"/>
                      <a:r>
                        <a:rPr lang="en-US" sz="2800" b="1"/>
                        <a:t>Kết bài:</a:t>
                      </a:r>
                    </a:p>
                    <a:p>
                      <a:pPr algn="just"/>
                      <a:r>
                        <a:rPr lang="en-US" sz="2800"/>
                        <a:t>- Nhận xét về vẻ đẹp của cây</a:t>
                      </a:r>
                    </a:p>
                    <a:p>
                      <a:pPr algn="just"/>
                      <a:r>
                        <a:rPr lang="en-US" sz="2800"/>
                        <a:t>- Có 1 câu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800" b="1"/>
                        <a:t>Kết bài: </a:t>
                      </a:r>
                    </a:p>
                    <a:p>
                      <a:pPr marL="457200" indent="-457200" algn="just">
                        <a:buFontTx/>
                        <a:buChar char="-"/>
                      </a:pPr>
                      <a:r>
                        <a:rPr lang="en-US" sz="2800"/>
                        <a:t>Nói về một sự kiện gắn với cây</a:t>
                      </a:r>
                    </a:p>
                    <a:p>
                      <a:pPr marL="0" indent="0" algn="just">
                        <a:buFontTx/>
                        <a:buNone/>
                      </a:pPr>
                      <a:r>
                        <a:rPr lang="en-US" sz="2800"/>
                        <a:t>- Kể về những việc sẽ làm để chăm sóc cây</a:t>
                      </a:r>
                    </a:p>
                    <a:p>
                      <a:pPr marL="0" indent="0" algn="just">
                        <a:buFontTx/>
                        <a:buNone/>
                      </a:pPr>
                      <a:r>
                        <a:rPr lang="en-US" sz="2800"/>
                        <a:t>- Nêu tình cảm, suy nghĩ về cây</a:t>
                      </a:r>
                    </a:p>
                    <a:p>
                      <a:pPr marL="0" indent="0" algn="just">
                        <a:buFontTx/>
                        <a:buNone/>
                      </a:pPr>
                      <a:r>
                        <a:rPr lang="en-US" sz="2800"/>
                        <a:t>- Gồm 5 câu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317557"/>
                  </a:ext>
                </a:extLst>
              </a:tr>
            </a:tbl>
          </a:graphicData>
        </a:graphic>
      </p:graphicFrame>
      <p:sp>
        <p:nvSpPr>
          <p:cNvPr id="5" name="TextBox 4">
            <a:extLst>
              <a:ext uri="{FF2B5EF4-FFF2-40B4-BE49-F238E27FC236}">
                <a16:creationId xmlns:a16="http://schemas.microsoft.com/office/drawing/2014/main" id="{342D552D-69C4-9F0D-74CB-A76764C3A5FB}"/>
              </a:ext>
            </a:extLst>
          </p:cNvPr>
          <p:cNvSpPr txBox="1"/>
          <p:nvPr/>
        </p:nvSpPr>
        <p:spPr>
          <a:xfrm>
            <a:off x="398300" y="156565"/>
            <a:ext cx="11493043" cy="954107"/>
          </a:xfrm>
          <a:prstGeom prst="rect">
            <a:avLst/>
          </a:prstGeom>
          <a:noFill/>
        </p:spPr>
        <p:txBody>
          <a:bodyPr wrap="square" rtlCol="0">
            <a:spAutoFit/>
          </a:bodyPr>
          <a:lstStyle/>
          <a:p>
            <a:pPr algn="just"/>
            <a:r>
              <a:rPr lang="en-US" sz="2800" b="1"/>
              <a:t>2. </a:t>
            </a:r>
            <a:r>
              <a:rPr lang="vi-VN" sz="2800" b="1"/>
              <a:t>Cách mở bài và kết bài dưới đây có gì khác với cách mở bài và kết bài của bài văn trên?</a:t>
            </a:r>
          </a:p>
        </p:txBody>
      </p:sp>
    </p:spTree>
    <p:custDataLst>
      <p:tags r:id="rId1"/>
    </p:custDataLst>
    <p:extLst>
      <p:ext uri="{BB962C8B-B14F-4D97-AF65-F5344CB8AC3E}">
        <p14:creationId xmlns:p14="http://schemas.microsoft.com/office/powerpoint/2010/main" val="32279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299" y="328015"/>
            <a:ext cx="11493043" cy="523220"/>
          </a:xfrm>
          <a:prstGeom prst="rect">
            <a:avLst/>
          </a:prstGeom>
          <a:noFill/>
        </p:spPr>
        <p:txBody>
          <a:bodyPr wrap="square" rtlCol="0">
            <a:spAutoFit/>
          </a:bodyPr>
          <a:lstStyle/>
          <a:p>
            <a:pPr algn="just"/>
            <a:r>
              <a:rPr lang="en-US" sz="2800" b="1"/>
              <a:t>3. Xếp các mở bài, kết bài ở hai bài tập trên vào nhóm thích hợp:</a:t>
            </a:r>
            <a:endParaRPr lang="vi-VN" sz="2800" b="1"/>
          </a:p>
        </p:txBody>
      </p:sp>
      <p:sp>
        <p:nvSpPr>
          <p:cNvPr id="6" name="Flowchart: Terminator 5">
            <a:extLst>
              <a:ext uri="{FF2B5EF4-FFF2-40B4-BE49-F238E27FC236}">
                <a16:creationId xmlns:a16="http://schemas.microsoft.com/office/drawing/2014/main" id="{79132EC7-7463-F9FE-F367-5898627F144F}"/>
              </a:ext>
            </a:extLst>
          </p:cNvPr>
          <p:cNvSpPr/>
          <p:nvPr/>
        </p:nvSpPr>
        <p:spPr>
          <a:xfrm>
            <a:off x="1852161" y="1959367"/>
            <a:ext cx="2876550" cy="806768"/>
          </a:xfrm>
          <a:prstGeom prst="flowChartTerminator">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Mở bài</a:t>
            </a:r>
          </a:p>
        </p:txBody>
      </p:sp>
      <p:sp>
        <p:nvSpPr>
          <p:cNvPr id="7" name="Flowchart: Terminator 6">
            <a:extLst>
              <a:ext uri="{FF2B5EF4-FFF2-40B4-BE49-F238E27FC236}">
                <a16:creationId xmlns:a16="http://schemas.microsoft.com/office/drawing/2014/main" id="{12F3F631-9975-EF26-E890-E0882E6FE162}"/>
              </a:ext>
            </a:extLst>
          </p:cNvPr>
          <p:cNvSpPr/>
          <p:nvPr/>
        </p:nvSpPr>
        <p:spPr>
          <a:xfrm>
            <a:off x="6279701" y="1456297"/>
            <a:ext cx="3230560" cy="806768"/>
          </a:xfrm>
          <a:prstGeom prst="flowChartTerminator">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trực tiếp</a:t>
            </a:r>
          </a:p>
        </p:txBody>
      </p:sp>
      <p:sp>
        <p:nvSpPr>
          <p:cNvPr id="8" name="Flowchart: Terminator 7">
            <a:extLst>
              <a:ext uri="{FF2B5EF4-FFF2-40B4-BE49-F238E27FC236}">
                <a16:creationId xmlns:a16="http://schemas.microsoft.com/office/drawing/2014/main" id="{94D12A28-0143-9941-CB37-B8A53F68F4F8}"/>
              </a:ext>
            </a:extLst>
          </p:cNvPr>
          <p:cNvSpPr/>
          <p:nvPr/>
        </p:nvSpPr>
        <p:spPr>
          <a:xfrm>
            <a:off x="6279701" y="2622232"/>
            <a:ext cx="3230560" cy="806768"/>
          </a:xfrm>
          <a:prstGeom prst="flowChartTerminator">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gián tiếp</a:t>
            </a:r>
          </a:p>
        </p:txBody>
      </p:sp>
      <p:cxnSp>
        <p:nvCxnSpPr>
          <p:cNvPr id="10" name="Straight Arrow Connector 9">
            <a:extLst>
              <a:ext uri="{FF2B5EF4-FFF2-40B4-BE49-F238E27FC236}">
                <a16:creationId xmlns:a16="http://schemas.microsoft.com/office/drawing/2014/main" id="{D2A000F0-A0C3-61D2-8BE1-C90C6FAAB2DA}"/>
              </a:ext>
            </a:extLst>
          </p:cNvPr>
          <p:cNvCxnSpPr>
            <a:cxnSpLocks/>
            <a:endCxn id="7" idx="1"/>
          </p:cNvCxnSpPr>
          <p:nvPr/>
        </p:nvCxnSpPr>
        <p:spPr>
          <a:xfrm flipV="1">
            <a:off x="4728711" y="1859681"/>
            <a:ext cx="1550990" cy="49918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311B7C-4607-46C7-7FB3-8E8D7370D60E}"/>
              </a:ext>
            </a:extLst>
          </p:cNvPr>
          <p:cNvCxnSpPr>
            <a:cxnSpLocks/>
            <a:stCxn id="6" idx="3"/>
            <a:endCxn id="8" idx="1"/>
          </p:cNvCxnSpPr>
          <p:nvPr/>
        </p:nvCxnSpPr>
        <p:spPr>
          <a:xfrm>
            <a:off x="4728711" y="2362751"/>
            <a:ext cx="1550990" cy="6628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5C1CB0B4-F3BF-9CFC-FDFF-D7F69FDF1141}"/>
              </a:ext>
            </a:extLst>
          </p:cNvPr>
          <p:cNvSpPr/>
          <p:nvPr/>
        </p:nvSpPr>
        <p:spPr>
          <a:xfrm>
            <a:off x="1852161" y="4671392"/>
            <a:ext cx="2876550" cy="806768"/>
          </a:xfrm>
          <a:prstGeom prst="flowChartTermina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Kết bài</a:t>
            </a:r>
          </a:p>
        </p:txBody>
      </p:sp>
      <p:sp>
        <p:nvSpPr>
          <p:cNvPr id="24" name="Flowchart: Terminator 23">
            <a:extLst>
              <a:ext uri="{FF2B5EF4-FFF2-40B4-BE49-F238E27FC236}">
                <a16:creationId xmlns:a16="http://schemas.microsoft.com/office/drawing/2014/main" id="{2DFDA049-EE78-5F47-B86A-078C8C74AA01}"/>
              </a:ext>
            </a:extLst>
          </p:cNvPr>
          <p:cNvSpPr/>
          <p:nvPr/>
        </p:nvSpPr>
        <p:spPr>
          <a:xfrm>
            <a:off x="6279701" y="4168322"/>
            <a:ext cx="3858212" cy="806768"/>
          </a:xfrm>
          <a:prstGeom prst="flowChartTermina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mở rộng</a:t>
            </a:r>
          </a:p>
        </p:txBody>
      </p:sp>
      <p:sp>
        <p:nvSpPr>
          <p:cNvPr id="25" name="Flowchart: Terminator 24">
            <a:extLst>
              <a:ext uri="{FF2B5EF4-FFF2-40B4-BE49-F238E27FC236}">
                <a16:creationId xmlns:a16="http://schemas.microsoft.com/office/drawing/2014/main" id="{1A0DEFBA-41FE-43BC-1C1A-91ED65E94215}"/>
              </a:ext>
            </a:extLst>
          </p:cNvPr>
          <p:cNvSpPr/>
          <p:nvPr/>
        </p:nvSpPr>
        <p:spPr>
          <a:xfrm>
            <a:off x="6279701" y="5334257"/>
            <a:ext cx="3858212" cy="806768"/>
          </a:xfrm>
          <a:prstGeom prst="flowChartTermina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không mở rộng</a:t>
            </a:r>
          </a:p>
        </p:txBody>
      </p:sp>
      <p:cxnSp>
        <p:nvCxnSpPr>
          <p:cNvPr id="26" name="Straight Arrow Connector 25">
            <a:extLst>
              <a:ext uri="{FF2B5EF4-FFF2-40B4-BE49-F238E27FC236}">
                <a16:creationId xmlns:a16="http://schemas.microsoft.com/office/drawing/2014/main" id="{0E5F83B2-15DD-C8EC-E2EC-EED971986BF5}"/>
              </a:ext>
            </a:extLst>
          </p:cNvPr>
          <p:cNvCxnSpPr>
            <a:cxnSpLocks/>
            <a:endCxn id="24" idx="1"/>
          </p:cNvCxnSpPr>
          <p:nvPr/>
        </p:nvCxnSpPr>
        <p:spPr>
          <a:xfrm flipV="1">
            <a:off x="4728711" y="4571706"/>
            <a:ext cx="1550990" cy="49918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A4F4579-2FD9-975C-D310-0274733F7B3D}"/>
              </a:ext>
            </a:extLst>
          </p:cNvPr>
          <p:cNvCxnSpPr>
            <a:cxnSpLocks/>
            <a:stCxn id="23" idx="3"/>
            <a:endCxn id="25" idx="1"/>
          </p:cNvCxnSpPr>
          <p:nvPr/>
        </p:nvCxnSpPr>
        <p:spPr>
          <a:xfrm>
            <a:off x="4728711" y="5074776"/>
            <a:ext cx="1550990" cy="66286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6379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48301-47EA-60E7-E8BD-827E8DDF4AC0}"/>
              </a:ext>
            </a:extLst>
          </p:cNvPr>
          <p:cNvSpPr txBox="1"/>
          <p:nvPr/>
        </p:nvSpPr>
        <p:spPr>
          <a:xfrm>
            <a:off x="414521" y="0"/>
            <a:ext cx="7175316" cy="6863417"/>
          </a:xfrm>
          <a:prstGeom prst="rect">
            <a:avLst/>
          </a:prstGeom>
          <a:noFill/>
        </p:spPr>
        <p:txBody>
          <a:bodyPr wrap="square">
            <a:spAutoFit/>
          </a:bodyPr>
          <a:lstStyle/>
          <a:p>
            <a:pPr indent="457200" algn="just">
              <a:spcBef>
                <a:spcPts val="600"/>
              </a:spcBef>
              <a:spcAft>
                <a:spcPts val="600"/>
              </a:spcAft>
            </a:pPr>
            <a:r>
              <a:rPr lang="vi-VN" sz="2800" b="1">
                <a:solidFill>
                  <a:srgbClr val="0070C0"/>
                </a:solidFill>
              </a:rPr>
              <a:t>Mảnh vườn nhỏ sau nhà ông bà có trồng một cây khế.</a:t>
            </a:r>
          </a:p>
          <a:p>
            <a:pPr indent="457200" algn="just">
              <a:spcBef>
                <a:spcPts val="600"/>
              </a:spcBef>
              <a:spcAft>
                <a:spcPts val="600"/>
              </a:spcAft>
            </a:pPr>
            <a:r>
              <a:rPr lang="vi-VN" sz="2800">
                <a:solidFill>
                  <a:srgbClr val="7030A0"/>
                </a:solidFill>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indent="457200" algn="just">
              <a:spcBef>
                <a:spcPts val="600"/>
              </a:spcBef>
              <a:spcAft>
                <a:spcPts val="600"/>
              </a:spcAft>
            </a:pPr>
            <a:r>
              <a:rPr lang="vi-VN" sz="2800" b="1">
                <a:solidFill>
                  <a:srgbClr val="C00000"/>
                </a:solidFill>
              </a:rPr>
              <a:t>Cùng với cây cam, cây bưởi, cây hồng, cây khế mang lại vẻ đẹp bình dị cho mảnh vườn nhỏ nhà ông bà.</a:t>
            </a:r>
          </a:p>
        </p:txBody>
      </p:sp>
      <p:sp>
        <p:nvSpPr>
          <p:cNvPr id="4" name="TextBox 3">
            <a:extLst>
              <a:ext uri="{FF2B5EF4-FFF2-40B4-BE49-F238E27FC236}">
                <a16:creationId xmlns:a16="http://schemas.microsoft.com/office/drawing/2014/main" id="{74BDF4B1-E5E1-9545-5183-E534A5638795}"/>
              </a:ext>
            </a:extLst>
          </p:cNvPr>
          <p:cNvSpPr txBox="1"/>
          <p:nvPr/>
        </p:nvSpPr>
        <p:spPr>
          <a:xfrm>
            <a:off x="8507895" y="182343"/>
            <a:ext cx="4075043" cy="523220"/>
          </a:xfrm>
          <a:prstGeom prst="rect">
            <a:avLst/>
          </a:prstGeom>
          <a:noFill/>
        </p:spPr>
        <p:txBody>
          <a:bodyPr wrap="square" rtlCol="0">
            <a:spAutoFit/>
          </a:bodyPr>
          <a:lstStyle/>
          <a:p>
            <a:pPr algn="just"/>
            <a:r>
              <a:rPr lang="en-US" sz="2800">
                <a:solidFill>
                  <a:srgbClr val="0070C0"/>
                </a:solidFill>
              </a:rPr>
              <a:t>Mở bài trực tiếp.</a:t>
            </a:r>
            <a:endParaRPr lang="vi-VN" sz="2800">
              <a:solidFill>
                <a:srgbClr val="0070C0"/>
              </a:solidFill>
            </a:endParaRPr>
          </a:p>
        </p:txBody>
      </p:sp>
      <p:sp>
        <p:nvSpPr>
          <p:cNvPr id="5" name="Arrow: Right 4">
            <a:extLst>
              <a:ext uri="{FF2B5EF4-FFF2-40B4-BE49-F238E27FC236}">
                <a16:creationId xmlns:a16="http://schemas.microsoft.com/office/drawing/2014/main" id="{CC079B57-A255-5377-5E8C-AE37322BA0B0}"/>
              </a:ext>
            </a:extLst>
          </p:cNvPr>
          <p:cNvSpPr/>
          <p:nvPr/>
        </p:nvSpPr>
        <p:spPr>
          <a:xfrm>
            <a:off x="7813376" y="201637"/>
            <a:ext cx="45476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34808A2-C7BE-8EAA-C9AF-8532C38E6AAE}"/>
              </a:ext>
            </a:extLst>
          </p:cNvPr>
          <p:cNvSpPr/>
          <p:nvPr/>
        </p:nvSpPr>
        <p:spPr>
          <a:xfrm>
            <a:off x="7735082" y="5770389"/>
            <a:ext cx="454762" cy="484632"/>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531ADD-C078-1731-1CBA-9302CD92E26A}"/>
              </a:ext>
            </a:extLst>
          </p:cNvPr>
          <p:cNvSpPr txBox="1"/>
          <p:nvPr/>
        </p:nvSpPr>
        <p:spPr>
          <a:xfrm>
            <a:off x="8268138" y="5731801"/>
            <a:ext cx="4412975" cy="523220"/>
          </a:xfrm>
          <a:prstGeom prst="rect">
            <a:avLst/>
          </a:prstGeom>
          <a:noFill/>
        </p:spPr>
        <p:txBody>
          <a:bodyPr wrap="square" rtlCol="0">
            <a:spAutoFit/>
          </a:bodyPr>
          <a:lstStyle/>
          <a:p>
            <a:pPr algn="just"/>
            <a:r>
              <a:rPr lang="en-US" sz="2800">
                <a:solidFill>
                  <a:srgbClr val="C00000"/>
                </a:solidFill>
              </a:rPr>
              <a:t>Kết bài không mở rộng.</a:t>
            </a:r>
            <a:endParaRPr lang="vi-VN" sz="2800">
              <a:solidFill>
                <a:srgbClr val="C00000"/>
              </a:solidFill>
            </a:endParaRPr>
          </a:p>
        </p:txBody>
      </p:sp>
    </p:spTree>
    <p:custDataLst>
      <p:tags r:id="rId1"/>
    </p:custDataLst>
    <p:extLst>
      <p:ext uri="{BB962C8B-B14F-4D97-AF65-F5344CB8AC3E}">
        <p14:creationId xmlns:p14="http://schemas.microsoft.com/office/powerpoint/2010/main" val="10016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48301-47EA-60E7-E8BD-827E8DDF4AC0}"/>
              </a:ext>
            </a:extLst>
          </p:cNvPr>
          <p:cNvSpPr txBox="1"/>
          <p:nvPr/>
        </p:nvSpPr>
        <p:spPr>
          <a:xfrm>
            <a:off x="167481" y="211388"/>
            <a:ext cx="7843458" cy="2962513"/>
          </a:xfrm>
          <a:prstGeom prst="roundRect">
            <a:avLst/>
          </a:prstGeom>
          <a:solidFill>
            <a:schemeClr val="tx2">
              <a:lumMod val="20000"/>
              <a:lumOff val="80000"/>
            </a:schemeClr>
          </a:solidFill>
        </p:spPr>
        <p:txBody>
          <a:bodyPr wrap="square">
            <a:spAutoFit/>
          </a:bodyPr>
          <a:lstStyle/>
          <a:p>
            <a:pPr algn="just"/>
            <a:r>
              <a:rPr lang="en-US" sz="2800" b="1"/>
              <a:t>  Mở bài</a:t>
            </a:r>
            <a:r>
              <a:rPr lang="en-US" sz="2800"/>
              <a:t>: Mảnh vườn nhỏ sau nhà ông bà trồng rất nhiều cây ăn trái. Cây nào cũng xum xuê tán lá và bốn mùa thay nhau cho hoa thơm trái ngọt. Em thích nhất cây khế ở góc vườn. Bà bảo cây khế được ông trồng khi em tròn 1 tuổi.</a:t>
            </a:r>
            <a:endParaRPr lang="vi-VN" sz="2800"/>
          </a:p>
        </p:txBody>
      </p:sp>
      <p:sp>
        <p:nvSpPr>
          <p:cNvPr id="6" name="TextBox 5">
            <a:extLst>
              <a:ext uri="{FF2B5EF4-FFF2-40B4-BE49-F238E27FC236}">
                <a16:creationId xmlns:a16="http://schemas.microsoft.com/office/drawing/2014/main" id="{F5225DC9-CC56-583A-9B68-F6E8C9BD1BF0}"/>
              </a:ext>
            </a:extLst>
          </p:cNvPr>
          <p:cNvSpPr txBox="1"/>
          <p:nvPr/>
        </p:nvSpPr>
        <p:spPr>
          <a:xfrm>
            <a:off x="167481" y="3403153"/>
            <a:ext cx="7843457" cy="2962513"/>
          </a:xfrm>
          <a:prstGeom prst="roundRect">
            <a:avLst/>
          </a:prstGeom>
          <a:solidFill>
            <a:schemeClr val="accent3">
              <a:lumMod val="40000"/>
              <a:lumOff val="60000"/>
            </a:schemeClr>
          </a:solidFill>
        </p:spPr>
        <p:txBody>
          <a:bodyPr wrap="square">
            <a:spAutoFit/>
          </a:bodyPr>
          <a:lstStyle/>
          <a:p>
            <a:pPr algn="just"/>
            <a:r>
              <a:rPr lang="en-US" sz="2800" b="1"/>
              <a:t>Kết bài</a:t>
            </a:r>
            <a:r>
              <a:rPr lang="en-US" sz="2800"/>
              <a:t>: Sắp đến sinh nhật lần thứ chín của em. Cây khế cũng tròn 8 tuổi. Rễ cây gân guốc trồi lên khỏi mặt đất. Em sẽ phụ giúp bà lấy ít bùn ao đắp quanh gốc cây. Em muốn cảm ơn cây khế đã cho mọi người quả quý quanh năm.</a:t>
            </a:r>
            <a:endParaRPr lang="vi-VN" sz="2800"/>
          </a:p>
        </p:txBody>
      </p:sp>
      <p:sp>
        <p:nvSpPr>
          <p:cNvPr id="4" name="TextBox 3">
            <a:extLst>
              <a:ext uri="{FF2B5EF4-FFF2-40B4-BE49-F238E27FC236}">
                <a16:creationId xmlns:a16="http://schemas.microsoft.com/office/drawing/2014/main" id="{4A0DC1AD-C7C7-B34D-3341-0C46D04A560D}"/>
              </a:ext>
            </a:extLst>
          </p:cNvPr>
          <p:cNvSpPr txBox="1"/>
          <p:nvPr/>
        </p:nvSpPr>
        <p:spPr>
          <a:xfrm>
            <a:off x="9024730" y="1494309"/>
            <a:ext cx="4075043" cy="523220"/>
          </a:xfrm>
          <a:prstGeom prst="rect">
            <a:avLst/>
          </a:prstGeom>
          <a:noFill/>
        </p:spPr>
        <p:txBody>
          <a:bodyPr wrap="square" rtlCol="0">
            <a:spAutoFit/>
          </a:bodyPr>
          <a:lstStyle/>
          <a:p>
            <a:pPr algn="just"/>
            <a:r>
              <a:rPr lang="en-US" sz="2800">
                <a:solidFill>
                  <a:srgbClr val="0070C0"/>
                </a:solidFill>
              </a:rPr>
              <a:t>Mở bài gián tiếp.</a:t>
            </a:r>
            <a:endParaRPr lang="vi-VN" sz="2800">
              <a:solidFill>
                <a:srgbClr val="0070C0"/>
              </a:solidFill>
            </a:endParaRPr>
          </a:p>
        </p:txBody>
      </p:sp>
      <p:sp>
        <p:nvSpPr>
          <p:cNvPr id="5" name="Arrow: Right 4">
            <a:extLst>
              <a:ext uri="{FF2B5EF4-FFF2-40B4-BE49-F238E27FC236}">
                <a16:creationId xmlns:a16="http://schemas.microsoft.com/office/drawing/2014/main" id="{398273E2-CFFE-6D22-953E-E24BEADE14A7}"/>
              </a:ext>
            </a:extLst>
          </p:cNvPr>
          <p:cNvSpPr/>
          <p:nvPr/>
        </p:nvSpPr>
        <p:spPr>
          <a:xfrm>
            <a:off x="8330211" y="1513603"/>
            <a:ext cx="45476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7BE8B2-3483-343B-E7C3-FEF5365C0E7E}"/>
              </a:ext>
            </a:extLst>
          </p:cNvPr>
          <p:cNvSpPr txBox="1"/>
          <p:nvPr/>
        </p:nvSpPr>
        <p:spPr>
          <a:xfrm>
            <a:off x="9024730" y="4821177"/>
            <a:ext cx="4075043" cy="523220"/>
          </a:xfrm>
          <a:prstGeom prst="rect">
            <a:avLst/>
          </a:prstGeom>
          <a:noFill/>
        </p:spPr>
        <p:txBody>
          <a:bodyPr wrap="square" rtlCol="0">
            <a:spAutoFit/>
          </a:bodyPr>
          <a:lstStyle/>
          <a:p>
            <a:pPr algn="just"/>
            <a:r>
              <a:rPr lang="en-US" sz="2800">
                <a:solidFill>
                  <a:srgbClr val="C00000"/>
                </a:solidFill>
              </a:rPr>
              <a:t>Kết bài mở rộng.</a:t>
            </a:r>
            <a:endParaRPr lang="vi-VN" sz="2800">
              <a:solidFill>
                <a:srgbClr val="C00000"/>
              </a:solidFill>
            </a:endParaRPr>
          </a:p>
        </p:txBody>
      </p:sp>
      <p:sp>
        <p:nvSpPr>
          <p:cNvPr id="8" name="Arrow: Right 7">
            <a:extLst>
              <a:ext uri="{FF2B5EF4-FFF2-40B4-BE49-F238E27FC236}">
                <a16:creationId xmlns:a16="http://schemas.microsoft.com/office/drawing/2014/main" id="{76BEC2FA-6CD8-0CD8-45B1-E140CB0C1C4B}"/>
              </a:ext>
            </a:extLst>
          </p:cNvPr>
          <p:cNvSpPr/>
          <p:nvPr/>
        </p:nvSpPr>
        <p:spPr>
          <a:xfrm>
            <a:off x="8330211" y="4840471"/>
            <a:ext cx="45476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455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1200329"/>
          </a:xfrm>
          <a:prstGeom prst="rect">
            <a:avLst/>
          </a:prstGeom>
          <a:noFill/>
        </p:spPr>
        <p:txBody>
          <a:bodyPr wrap="square" rtlCol="0">
            <a:spAutoFit/>
          </a:bodyPr>
          <a:lstStyle/>
          <a:p>
            <a:pPr algn="just"/>
            <a:r>
              <a:rPr lang="en-US" sz="3600" b="1"/>
              <a:t>4. Viết mở bài và kết bài cho bài văn miêu tả một cây mà em biết.</a:t>
            </a:r>
            <a:endParaRPr lang="vi-VN" sz="3600" b="1"/>
          </a:p>
        </p:txBody>
      </p:sp>
      <p:pic>
        <p:nvPicPr>
          <p:cNvPr id="6" name="Picture 5">
            <a:extLst>
              <a:ext uri="{FF2B5EF4-FFF2-40B4-BE49-F238E27FC236}">
                <a16:creationId xmlns:a16="http://schemas.microsoft.com/office/drawing/2014/main" id="{E8612392-8935-4DB7-FA1E-36D3FE745622}"/>
              </a:ext>
            </a:extLst>
          </p:cNvPr>
          <p:cNvPicPr>
            <a:picLocks noChangeAspect="1"/>
          </p:cNvPicPr>
          <p:nvPr/>
        </p:nvPicPr>
        <p:blipFill>
          <a:blip r:embed="rId4"/>
          <a:stretch>
            <a:fillRect/>
          </a:stretch>
        </p:blipFill>
        <p:spPr>
          <a:xfrm>
            <a:off x="3002302" y="1491895"/>
            <a:ext cx="6450315" cy="5393733"/>
          </a:xfrm>
          <a:prstGeom prst="rect">
            <a:avLst/>
          </a:prstGeom>
        </p:spPr>
      </p:pic>
    </p:spTree>
    <p:custDataLst>
      <p:tags r:id="rId1"/>
    </p:custDataLst>
    <p:extLst>
      <p:ext uri="{BB962C8B-B14F-4D97-AF65-F5344CB8AC3E}">
        <p14:creationId xmlns:p14="http://schemas.microsoft.com/office/powerpoint/2010/main" val="4938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B28E34B-AF68-4231-A37C-A1082162433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744B13C-01D7-4C86-8439-4FB1026B4CF5}&quot;,&quot;D:\\Năm học 24 -25\\GIÁO ÁN ĐIỆN TỬ NỘ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0.3_Luyện viết mở bài, kết bài cho bài văn miêu tả cây cố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F134A94-19CB-4281-839F-BA39E5574430}:925"/>
</p:tagLst>
</file>

<file path=ppt/tags/tag11.xml><?xml version="1.0" encoding="utf-8"?>
<p:tagLst xmlns:a="http://schemas.openxmlformats.org/drawingml/2006/main" xmlns:r="http://schemas.openxmlformats.org/officeDocument/2006/relationships" xmlns:p="http://schemas.openxmlformats.org/presentationml/2006/main">
  <p:tag name="GENSWF_SLIDE_UID" val="{8A69A340-D5D4-4DC6-BD21-30FF49BD65DF}:939"/>
</p:tagLst>
</file>

<file path=ppt/tags/tag12.xml><?xml version="1.0" encoding="utf-8"?>
<p:tagLst xmlns:a="http://schemas.openxmlformats.org/drawingml/2006/main" xmlns:r="http://schemas.openxmlformats.org/officeDocument/2006/relationships" xmlns:p="http://schemas.openxmlformats.org/presentationml/2006/main">
  <p:tag name="GENSWF_SLIDE_UID" val="{8E2A36AB-E456-4806-B45D-2F0292C6A18C}:933"/>
</p:tagLst>
</file>

<file path=ppt/tags/tag13.xml><?xml version="1.0" encoding="utf-8"?>
<p:tagLst xmlns:a="http://schemas.openxmlformats.org/drawingml/2006/main" xmlns:r="http://schemas.openxmlformats.org/officeDocument/2006/relationships" xmlns:p="http://schemas.openxmlformats.org/presentationml/2006/main">
  <p:tag name="GENSWF_SLIDE_UID" val="{DF9F89CA-3F7D-4652-BECA-5E313BACD7CD}:904"/>
</p:tagLst>
</file>

<file path=ppt/tags/tag2.xml><?xml version="1.0" encoding="utf-8"?>
<p:tagLst xmlns:a="http://schemas.openxmlformats.org/drawingml/2006/main" xmlns:r="http://schemas.openxmlformats.org/officeDocument/2006/relationships" xmlns:p="http://schemas.openxmlformats.org/presentationml/2006/main">
  <p:tag name="GENSWF_SLIDE_UID" val="{078425A5-08CE-4B6D-8E6A-23910A27EB4A}:940"/>
</p:tagLst>
</file>

<file path=ppt/tags/tag3.xml><?xml version="1.0" encoding="utf-8"?>
<p:tagLst xmlns:a="http://schemas.openxmlformats.org/drawingml/2006/main" xmlns:r="http://schemas.openxmlformats.org/officeDocument/2006/relationships" xmlns:p="http://schemas.openxmlformats.org/presentationml/2006/main">
  <p:tag name="GENSWF_SLIDE_UID" val="{09D9ED39-BF7E-4ABE-954F-2F97D9D1FEDE}:684"/>
</p:tagLst>
</file>

<file path=ppt/tags/tag4.xml><?xml version="1.0" encoding="utf-8"?>
<p:tagLst xmlns:a="http://schemas.openxmlformats.org/drawingml/2006/main" xmlns:r="http://schemas.openxmlformats.org/officeDocument/2006/relationships" xmlns:p="http://schemas.openxmlformats.org/presentationml/2006/main">
  <p:tag name="GENSWF_SLIDE_UID" val="{EA5DADBF-D39C-421F-B24E-92A8A2325299}:934"/>
</p:tagLst>
</file>

<file path=ppt/tags/tag5.xml><?xml version="1.0" encoding="utf-8"?>
<p:tagLst xmlns:a="http://schemas.openxmlformats.org/drawingml/2006/main" xmlns:r="http://schemas.openxmlformats.org/officeDocument/2006/relationships" xmlns:p="http://schemas.openxmlformats.org/presentationml/2006/main">
  <p:tag name="GENSWF_SLIDE_UID" val="{CE887964-586E-46FC-B1FE-657B074BA7EF}:924"/>
</p:tagLst>
</file>

<file path=ppt/tags/tag6.xml><?xml version="1.0" encoding="utf-8"?>
<p:tagLst xmlns:a="http://schemas.openxmlformats.org/drawingml/2006/main" xmlns:r="http://schemas.openxmlformats.org/officeDocument/2006/relationships" xmlns:p="http://schemas.openxmlformats.org/presentationml/2006/main">
  <p:tag name="GENSWF_SLIDE_UID" val="{23BB46C9-D760-4F10-B908-B1C405DD6959}:935"/>
</p:tagLst>
</file>

<file path=ppt/tags/tag7.xml><?xml version="1.0" encoding="utf-8"?>
<p:tagLst xmlns:a="http://schemas.openxmlformats.org/drawingml/2006/main" xmlns:r="http://schemas.openxmlformats.org/officeDocument/2006/relationships" xmlns:p="http://schemas.openxmlformats.org/presentationml/2006/main">
  <p:tag name="GENSWF_SLIDE_UID" val="{7ACF752D-4CA7-4FB8-9E2D-D428C896BCAE}:928"/>
</p:tagLst>
</file>

<file path=ppt/tags/tag8.xml><?xml version="1.0" encoding="utf-8"?>
<p:tagLst xmlns:a="http://schemas.openxmlformats.org/drawingml/2006/main" xmlns:r="http://schemas.openxmlformats.org/officeDocument/2006/relationships" xmlns:p="http://schemas.openxmlformats.org/presentationml/2006/main">
  <p:tag name="GENSWF_SLIDE_UID" val="{AE60B354-DCAA-412B-B0EF-1743D0CF7FD1}:936"/>
</p:tagLst>
</file>

<file path=ppt/tags/tag9.xml><?xml version="1.0" encoding="utf-8"?>
<p:tagLst xmlns:a="http://schemas.openxmlformats.org/drawingml/2006/main" xmlns:r="http://schemas.openxmlformats.org/officeDocument/2006/relationships" xmlns:p="http://schemas.openxmlformats.org/presentationml/2006/main">
  <p:tag name="GENSWF_SLIDE_UID" val="{884F91EE-5C24-42CA-9F6E-966ABE6BFE86}:937"/>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2624</TotalTime>
  <Words>1229</Words>
  <Application>Microsoft Office PowerPoint</Application>
  <PresentationFormat>Custom</PresentationFormat>
  <Paragraphs>67</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华康少女文字W5(P)</vt:lpstr>
      <vt:lpstr>Roboto</vt:lpstr>
      <vt:lpstr>Wingdings</vt:lpstr>
      <vt:lpstr>Calibri</vt:lpstr>
      <vt:lpstr>Vibur</vt:lpstr>
      <vt:lpstr>Catamaran</vt:lpstr>
      <vt:lpstr>Times New Roman</vt:lpstr>
      <vt:lpstr>Arial</vt:lpstr>
      <vt:lpstr>Learning the Days of the Week by Slidesgo </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30.3_Luyện viết mở bài, kết bài cho bài văn miêu tả cây cối</dc:title>
  <dc:creator>PC</dc:creator>
  <cp:lastModifiedBy>STD_MO</cp:lastModifiedBy>
  <cp:revision>262</cp:revision>
  <dcterms:modified xsi:type="dcterms:W3CDTF">2025-04-14T12:56:50Z</dcterms:modified>
</cp:coreProperties>
</file>