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61" r:id="rId2"/>
    <p:sldId id="372" r:id="rId3"/>
    <p:sldId id="259" r:id="rId4"/>
    <p:sldId id="369" r:id="rId5"/>
    <p:sldId id="292" r:id="rId6"/>
    <p:sldId id="413" r:id="rId7"/>
    <p:sldId id="414" r:id="rId8"/>
    <p:sldId id="415" r:id="rId9"/>
    <p:sldId id="416" r:id="rId10"/>
    <p:sldId id="318" r:id="rId11"/>
    <p:sldId id="417" r:id="rId12"/>
    <p:sldId id="405" r:id="rId13"/>
    <p:sldId id="40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496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0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3EED0-C4D1-46FA-9F57-D6C23F8BE88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56791-AA23-4167-8DA3-CAA5F8932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29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79C14-FC10-40CC-8384-BFFA976DB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FD5968-97A4-45F0-A2D7-99D219122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6C2AE-F115-4C08-B4BF-6E4160F6CE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C475E-AB64-48D4-A260-9B07B6134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0FCC5-13DE-41FA-90BA-0302EB29B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6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9400D-C7A8-48DF-857C-4EF967F2E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34A70-8E90-4849-A811-48D278E50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F72E8-4F55-40A0-A726-9907159585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C5B46-B3EF-4291-874F-390D9D8A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743DC-B03F-4048-A0C7-94FF68297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7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FD975E-EC43-4DAA-8D95-47EEE42F3B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1A3DC8-EC1E-4028-A5B0-24171AB67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4A301-FFF1-46ED-8746-A0D7F7CE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25B77-1647-4502-B2B6-C8A2210B7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06968-29D2-40BB-A1FB-DE962F20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79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A040307-2DA6-3537-C994-14C242AB30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584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1168D026-3A8E-4714-9A39-2120DEC1A4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621" y="2007590"/>
            <a:ext cx="2784764" cy="2784764"/>
          </a:xfrm>
          <a:custGeom>
            <a:avLst/>
            <a:gdLst>
              <a:gd name="connsiteX0" fmla="*/ 1392382 w 2784764"/>
              <a:gd name="connsiteY0" fmla="*/ 0 h 2784764"/>
              <a:gd name="connsiteX1" fmla="*/ 2784764 w 2784764"/>
              <a:gd name="connsiteY1" fmla="*/ 1392382 h 2784764"/>
              <a:gd name="connsiteX2" fmla="*/ 1392382 w 2784764"/>
              <a:gd name="connsiteY2" fmla="*/ 2784764 h 2784764"/>
              <a:gd name="connsiteX3" fmla="*/ 0 w 2784764"/>
              <a:gd name="connsiteY3" fmla="*/ 1392382 h 278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764" h="2784764">
                <a:moveTo>
                  <a:pt x="1392382" y="0"/>
                </a:moveTo>
                <a:lnTo>
                  <a:pt x="2784764" y="1392382"/>
                </a:lnTo>
                <a:lnTo>
                  <a:pt x="1392382" y="2784764"/>
                </a:lnTo>
                <a:lnTo>
                  <a:pt x="0" y="1392382"/>
                </a:lnTo>
                <a:close/>
              </a:path>
            </a:pathLst>
          </a:custGeom>
          <a:solidFill>
            <a:schemeClr val="bg1"/>
          </a:solidFill>
          <a:ln w="571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81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05692-24E3-4479-BF32-5F161F8B4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5F9D7-0E85-4FCC-B3AD-1DDC82E76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360A1-70A5-4C30-B68F-13926318AD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395D0-FB8F-464D-9D95-6A3C0C803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48967-3487-4A3B-BED0-D2550F9C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76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6A3E6-874A-42BC-8072-9334E452C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BB21C-8AFB-4231-B394-336EB1E8D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97CE5-5422-445C-9F60-4955C79D7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11D1E-F9AB-4591-B936-0BB139030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0FCD1-CB5F-4022-9899-A766D76B9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5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9DDED-45AA-48B1-9732-427239FE8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A4FF5-BF82-4FD6-A40F-D1CB5470EC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5D604-D79C-46FC-9FEE-1153588DB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7F1679-FABA-4ED1-91E8-C2B2D1D3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4CA18E-A9E9-4553-9083-73D3B605E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B9157-9A1D-45AD-A292-EDD41AA6B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3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C41A5-21D8-42B4-8057-0724995C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70CB1-38A5-436A-BE35-E454499FA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FEEC23-FBAA-4305-9F26-C6787F7C2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321407-8DAF-4380-8718-E08ED6A028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75FE0D-7025-4114-AAE1-8ACC8C69F8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B61070-DEFA-4EBA-B21D-0BDF6AAD12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53ABF6-4720-4448-8A59-3FB9E2487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559313-308C-408E-BE25-354627DC1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01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508FB-470F-4223-AC2D-0484DC8A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5BD61F-745F-4E8D-9BB1-AA6CB32A5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33928F-7948-4C92-8FA8-BF748A1CD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C2F29-12BD-4126-8B28-65308EE5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5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819CEF-4BE5-4452-9AAD-D923CE2625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F39FEF-7F12-480E-A74E-8A1405C4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FBF6B-D539-4340-A00D-89ACD94D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28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3CE0-9EBE-49A1-8389-6D3761E8C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A6F53-84B7-400E-9093-B57EEC88F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11471B-5872-46C2-AE2C-430731975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ED0C3-01DF-4288-B926-C0C082208D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B3D40-DBA2-45BA-A391-6C66F36FE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6DB40-B44D-4EE8-B465-EB7BF7B8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0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8C8CF-DEA5-43A9-B755-72AFF3621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664B7B-F507-47F1-B050-6256A83B98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7A724E-C965-42EC-B3FC-DBD38BD84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F2FDE-1E38-4BD9-B404-9357C44B5D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9B901-86F0-4896-884A-96AD6115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01C11-8C0B-4D49-AC13-EBEE7D0E0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65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9363A19-46DD-1445-8E72-5292CABDD07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8375" y="397300"/>
            <a:ext cx="1205257" cy="120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8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822CC1F-76E4-4990-9893-12C0285CE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4475" y="-1033272"/>
            <a:ext cx="12216475" cy="77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219228" y="84195"/>
            <a:ext cx="9778018" cy="162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86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TRƯỜNG</a:t>
            </a:r>
            <a:r>
              <a:rPr kumimoji="0" lang="en-US" sz="278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786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TIỂU</a:t>
            </a:r>
            <a:r>
              <a:rPr kumimoji="0" lang="en-US" sz="278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786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r>
              <a:rPr kumimoji="0" lang="en-US" sz="278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786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QUANG</a:t>
            </a:r>
            <a:r>
              <a:rPr kumimoji="0" lang="en-US" sz="278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786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TRUNG</a:t>
            </a:r>
            <a:endParaRPr kumimoji="0" lang="en-US" sz="2786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Sách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kết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nối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tri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thức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cuộc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sống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–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Lớp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4</a:t>
            </a: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Năm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2024-2025</a:t>
            </a: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kumimoji="0" lang="en-US" sz="23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-287867" y="1956223"/>
            <a:ext cx="1242998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MÔN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LỊCH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SỬ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-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ĐỊA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LÍ</a:t>
            </a:r>
            <a:endParaRPr kumimoji="0" lang="en-US" sz="44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400" b="1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Dân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cư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hoạt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sản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xuất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ở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vùng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Nam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Bộ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719653" y="3861204"/>
            <a:ext cx="5459287" cy="58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84" b="1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Giáo viên: </a:t>
            </a:r>
            <a:r>
              <a:rPr lang="en-US" sz="3184" b="1" i="1" dirty="0" err="1" smtClean="0">
                <a:solidFill>
                  <a:srgbClr val="3333CC"/>
                </a:solidFill>
                <a:latin typeface="Times New Roman" pitchFamily="18" charset="0"/>
                <a:cs typeface="Arial"/>
                <a:sym typeface="Arial"/>
              </a:rPr>
              <a:t>Lê</a:t>
            </a:r>
            <a:r>
              <a:rPr lang="en-US" sz="3184" b="1" i="1" dirty="0" smtClean="0">
                <a:solidFill>
                  <a:srgbClr val="3333CC"/>
                </a:solidFill>
                <a:latin typeface="Times New Roman" pitchFamily="18" charset="0"/>
                <a:cs typeface="Arial"/>
                <a:sym typeface="Arial"/>
              </a:rPr>
              <a:t> </a:t>
            </a:r>
            <a:r>
              <a:rPr lang="en-US" sz="3184" b="1" i="1" dirty="0" err="1" smtClean="0">
                <a:solidFill>
                  <a:srgbClr val="3333CC"/>
                </a:solidFill>
                <a:latin typeface="Times New Roman" pitchFamily="18" charset="0"/>
                <a:cs typeface="Arial"/>
                <a:sym typeface="Arial"/>
              </a:rPr>
              <a:t>Thị</a:t>
            </a:r>
            <a:r>
              <a:rPr lang="en-US" sz="3184" b="1" i="1" dirty="0" smtClean="0">
                <a:solidFill>
                  <a:srgbClr val="3333CC"/>
                </a:solidFill>
                <a:latin typeface="Times New Roman" pitchFamily="18" charset="0"/>
                <a:cs typeface="Arial"/>
                <a:sym typeface="Arial"/>
              </a:rPr>
              <a:t> </a:t>
            </a:r>
            <a:r>
              <a:rPr lang="en-US" sz="3184" b="1" i="1" dirty="0" err="1" smtClean="0">
                <a:solidFill>
                  <a:srgbClr val="3333CC"/>
                </a:solidFill>
                <a:latin typeface="Times New Roman" pitchFamily="18" charset="0"/>
                <a:cs typeface="Arial"/>
                <a:sym typeface="Arial"/>
              </a:rPr>
              <a:t>Hường</a:t>
            </a:r>
            <a:endParaRPr kumimoji="0" lang="en-US" sz="3184" b="1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9302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26670ED-2C9A-12C1-113C-D8A26CB064C1}"/>
              </a:ext>
            </a:extLst>
          </p:cNvPr>
          <p:cNvSpPr/>
          <p:nvPr/>
        </p:nvSpPr>
        <p:spPr>
          <a:xfrm>
            <a:off x="404734" y="100134"/>
            <a:ext cx="11062741" cy="64576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2251272-161E-B668-9FAF-01F066C154F0}"/>
              </a:ext>
            </a:extLst>
          </p:cNvPr>
          <p:cNvSpPr/>
          <p:nvPr/>
        </p:nvSpPr>
        <p:spPr>
          <a:xfrm>
            <a:off x="310786" y="77969"/>
            <a:ext cx="2851514" cy="788806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a)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Nông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nghiệp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22B51F-9CC4-FE28-8750-3024037CFD1C}"/>
              </a:ext>
            </a:extLst>
          </p:cNvPr>
          <p:cNvSpPr txBox="1"/>
          <p:nvPr/>
        </p:nvSpPr>
        <p:spPr>
          <a:xfrm>
            <a:off x="590550" y="2247900"/>
            <a:ext cx="4457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Đọc thông tin và quan sát hình 1, em hãy kể tên và chỉ trên lược đồ một số cây trồng, vật nuôi chính ở vùng Nam Bộ.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92761E-B26E-84D8-24F3-83ABC4216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550" y="756895"/>
            <a:ext cx="5826338" cy="534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1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26670ED-2C9A-12C1-113C-D8A26CB064C1}"/>
              </a:ext>
            </a:extLst>
          </p:cNvPr>
          <p:cNvSpPr/>
          <p:nvPr/>
        </p:nvSpPr>
        <p:spPr>
          <a:xfrm>
            <a:off x="404734" y="209862"/>
            <a:ext cx="11062741" cy="64576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2251272-161E-B668-9FAF-01F066C154F0}"/>
              </a:ext>
            </a:extLst>
          </p:cNvPr>
          <p:cNvSpPr/>
          <p:nvPr/>
        </p:nvSpPr>
        <p:spPr>
          <a:xfrm>
            <a:off x="1910985" y="125594"/>
            <a:ext cx="7509240" cy="788806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trồng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vùng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Nam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Bộ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92761E-B26E-84D8-24F3-83ABC4216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5" y="966445"/>
            <a:ext cx="5826338" cy="53486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1A31D9-644C-D84E-F599-C8A4B66E7EBC}"/>
              </a:ext>
            </a:extLst>
          </p:cNvPr>
          <p:cNvSpPr txBox="1"/>
          <p:nvPr/>
        </p:nvSpPr>
        <p:spPr>
          <a:xfrm>
            <a:off x="742950" y="1676400"/>
            <a:ext cx="320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Lúa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34F21C-210C-8C4A-D5FC-1600D03A02B1}"/>
              </a:ext>
            </a:extLst>
          </p:cNvPr>
          <p:cNvSpPr txBox="1"/>
          <p:nvPr/>
        </p:nvSpPr>
        <p:spPr>
          <a:xfrm>
            <a:off x="723900" y="2571750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sầu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xoài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,..)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99A775-4F1C-FC73-3FBC-3B782C789626}"/>
              </a:ext>
            </a:extLst>
          </p:cNvPr>
          <p:cNvSpPr txBox="1"/>
          <p:nvPr/>
        </p:nvSpPr>
        <p:spPr>
          <a:xfrm>
            <a:off x="771525" y="3971925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nghiệp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,..)</a:t>
            </a:r>
          </a:p>
        </p:txBody>
      </p:sp>
    </p:spTree>
    <p:extLst>
      <p:ext uri="{BB962C8B-B14F-4D97-AF65-F5344CB8AC3E}">
        <p14:creationId xmlns:p14="http://schemas.microsoft.com/office/powerpoint/2010/main" val="351790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26670ED-2C9A-12C1-113C-D8A26CB064C1}"/>
              </a:ext>
            </a:extLst>
          </p:cNvPr>
          <p:cNvSpPr/>
          <p:nvPr/>
        </p:nvSpPr>
        <p:spPr>
          <a:xfrm>
            <a:off x="404734" y="209861"/>
            <a:ext cx="11062741" cy="62576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9AA38D-D462-A1B5-91EB-5F28DF971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98431"/>
            <a:ext cx="7639050" cy="477440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2B60D98-8E89-7566-9686-E9B9D76EC268}"/>
              </a:ext>
            </a:extLst>
          </p:cNvPr>
          <p:cNvSpPr/>
          <p:nvPr/>
        </p:nvSpPr>
        <p:spPr>
          <a:xfrm>
            <a:off x="4152900" y="5419725"/>
            <a:ext cx="4314825" cy="609600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lúa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 ở Nam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Bộ</a:t>
            </a:r>
            <a:endParaRPr lang="vi-VN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1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2">
            <a:extLst>
              <a:ext uri="{FF2B5EF4-FFF2-40B4-BE49-F238E27FC236}">
                <a16:creationId xmlns:a16="http://schemas.microsoft.com/office/drawing/2014/main" id="{1946D662-F7E7-4D13-8918-9AF250A48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980" l="430" r="92837">
                        <a14:foregroundMark x1="13610" y1="80000" x2="13610" y2="80000"/>
                        <a14:foregroundMark x1="6734" y1="72245" x2="6734" y2="72245"/>
                        <a14:foregroundMark x1="7020" y1="60612" x2="7020" y2="60612"/>
                        <a14:foregroundMark x1="6734" y1="57143" x2="5014" y2="61837"/>
                        <a14:foregroundMark x1="4298" y1="67551" x2="4585" y2="75306"/>
                        <a14:foregroundMark x1="4585" y1="75306" x2="4585" y2="75306"/>
                        <a14:foregroundMark x1="5587" y1="80408" x2="7450" y2="86939"/>
                        <a14:foregroundMark x1="7450" y1="86939" x2="7450" y2="86939"/>
                        <a14:foregroundMark x1="9169" y1="88571" x2="15903" y2="92041"/>
                        <a14:foregroundMark x1="15903" y1="92041" x2="15903" y2="92041"/>
                        <a14:foregroundMark x1="18338" y1="93265" x2="23926" y2="94694"/>
                        <a14:foregroundMark x1="28367" y1="95510" x2="30229" y2="95918"/>
                        <a14:foregroundMark x1="36246" y1="95918" x2="37679" y2="96735"/>
                        <a14:foregroundMark x1="44699" y1="98163" x2="46705" y2="98163"/>
                        <a14:foregroundMark x1="50573" y1="98163" x2="53009" y2="98980"/>
                        <a14:foregroundMark x1="61461" y1="96327" x2="61461" y2="96327"/>
                        <a14:foregroundMark x1="29799" y1="86939" x2="29799" y2="86939"/>
                        <a14:foregroundMark x1="18195" y1="83061" x2="18195" y2="83061"/>
                        <a14:foregroundMark x1="2006" y1="57143" x2="2006" y2="57143"/>
                        <a14:foregroundMark x1="2006" y1="54694" x2="2006" y2="54694"/>
                        <a14:foregroundMark x1="2436" y1="90816" x2="2436" y2="90816"/>
                        <a14:foregroundMark x1="430" y1="61837" x2="430" y2="61837"/>
                        <a14:foregroundMark x1="1003" y1="53673" x2="1003" y2="53673"/>
                        <a14:foregroundMark x1="71920" y1="89796" x2="71920" y2="89796"/>
                        <a14:foregroundMark x1="92120" y1="95918" x2="92120" y2="95918"/>
                        <a14:foregroundMark x1="92837" y1="94286" x2="92837" y2="94286"/>
                        <a14:foregroundMark x1="46705" y1="88571" x2="46705" y2="88571"/>
                        <a14:foregroundMark x1="20630" y1="68776" x2="20630" y2="68776"/>
                        <a14:foregroundMark x1="16189" y1="60612" x2="16189" y2="60612"/>
                        <a14:foregroundMark x1="30229" y1="55510" x2="30229" y2="55510"/>
                        <a14:foregroundMark x1="32951" y1="70612" x2="32951" y2="70612"/>
                        <a14:foregroundMark x1="44413" y1="75918" x2="44413" y2="7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941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96D89E-4FE4-2B90-1AA2-606D1AC52A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8492" y="320586"/>
            <a:ext cx="8575015" cy="459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72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CC9EDC2-80FD-4FAD-933B-83D8ED4CE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DF1790-2A87-615D-1E1F-A7D36DC3F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11" y="1009131"/>
            <a:ext cx="11717528" cy="31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96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12463"/>
            <a:ext cx="11914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Hoạt động 1:  Tìm hiểu về dân cư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19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FE40AC-226D-423C-1328-38954FDF0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83" y="3230807"/>
            <a:ext cx="5864242" cy="3730784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E728B7-B953-7064-5880-B4657B78D00D}"/>
              </a:ext>
            </a:extLst>
          </p:cNvPr>
          <p:cNvSpPr txBox="1"/>
          <p:nvPr/>
        </p:nvSpPr>
        <p:spPr>
          <a:xfrm>
            <a:off x="5830929" y="817491"/>
            <a:ext cx="6065795" cy="2553891"/>
          </a:xfrm>
          <a:prstGeom prst="wedgeRoundRectCallout">
            <a:avLst>
              <a:gd name="adj1" fmla="val -61773"/>
              <a:gd name="adj2" fmla="val 49891"/>
              <a:gd name="adj3" fmla="val 16667"/>
            </a:avLst>
          </a:prstGeom>
          <a:solidFill>
            <a:schemeClr val="bg1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800" dirty="0" err="1">
                <a:solidFill>
                  <a:prstClr val="black"/>
                </a:solidFill>
              </a:rPr>
              <a:t>Đọc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thông</a:t>
            </a:r>
            <a:r>
              <a:rPr lang="en-US" sz="4800" dirty="0">
                <a:solidFill>
                  <a:prstClr val="black"/>
                </a:solidFill>
              </a:rPr>
              <a:t> tin, </a:t>
            </a:r>
            <a:r>
              <a:rPr lang="en-US" sz="4800" dirty="0" err="1">
                <a:solidFill>
                  <a:prstClr val="black"/>
                </a:solidFill>
              </a:rPr>
              <a:t>em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hãy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kể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tên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một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số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dân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tộc</a:t>
            </a:r>
            <a:r>
              <a:rPr lang="en-US" sz="4800" dirty="0">
                <a:solidFill>
                  <a:prstClr val="black"/>
                </a:solidFill>
              </a:rPr>
              <a:t> ở </a:t>
            </a:r>
            <a:r>
              <a:rPr lang="en-US" sz="4800" dirty="0" err="1">
                <a:solidFill>
                  <a:prstClr val="black"/>
                </a:solidFill>
              </a:rPr>
              <a:t>vùng</a:t>
            </a:r>
            <a:r>
              <a:rPr lang="en-US" sz="4800" dirty="0">
                <a:solidFill>
                  <a:prstClr val="black"/>
                </a:solidFill>
              </a:rPr>
              <a:t> Nam </a:t>
            </a:r>
            <a:r>
              <a:rPr lang="en-US" sz="4800" dirty="0" err="1">
                <a:solidFill>
                  <a:prstClr val="black"/>
                </a:solidFill>
              </a:rPr>
              <a:t>Bộ</a:t>
            </a:r>
            <a:r>
              <a:rPr lang="en-US" sz="4800" dirty="0">
                <a:solidFill>
                  <a:prstClr val="black"/>
                </a:solidFill>
              </a:rPr>
              <a:t>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50358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E84D4A0-3CA3-748A-224D-9EA991A49FBF}"/>
              </a:ext>
            </a:extLst>
          </p:cNvPr>
          <p:cNvSpPr/>
          <p:nvPr/>
        </p:nvSpPr>
        <p:spPr>
          <a:xfrm>
            <a:off x="871467" y="253572"/>
            <a:ext cx="9956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Người Chăm ở Nam Bộ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90817B-DA04-5E6D-C9A4-2F836E352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67" y="1081849"/>
            <a:ext cx="11207757" cy="571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5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E84D4A0-3CA3-748A-224D-9EA991A49FBF}"/>
              </a:ext>
            </a:extLst>
          </p:cNvPr>
          <p:cNvSpPr/>
          <p:nvPr/>
        </p:nvSpPr>
        <p:spPr>
          <a:xfrm>
            <a:off x="853179" y="143844"/>
            <a:ext cx="9956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Người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Hoa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B7AB4A-AA5F-DD01-4DF4-4A6D42C5E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" y="954767"/>
            <a:ext cx="11771376" cy="584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0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E84D4A0-3CA3-748A-224D-9EA991A49FBF}"/>
              </a:ext>
            </a:extLst>
          </p:cNvPr>
          <p:cNvSpPr/>
          <p:nvPr/>
        </p:nvSpPr>
        <p:spPr>
          <a:xfrm>
            <a:off x="871467" y="308436"/>
            <a:ext cx="9956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Người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Khơ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 Me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C57A1E-1639-6129-41A4-27865F3A0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8712"/>
            <a:ext cx="12192000" cy="570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2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3E5598C-6D4B-2375-2BDD-9D53592D4B14}"/>
              </a:ext>
            </a:extLst>
          </p:cNvPr>
          <p:cNvSpPr/>
          <p:nvPr/>
        </p:nvSpPr>
        <p:spPr>
          <a:xfrm>
            <a:off x="847725" y="804155"/>
            <a:ext cx="7019925" cy="3798706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Nam Bộ là vùng </a:t>
            </a:r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đông dân,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vùng có số dân là hơn 35 triệu người (năm 2020) </a:t>
            </a:r>
          </a:p>
          <a:p>
            <a:pPr marL="571500" lvl="0" indent="-5715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Một số dân tộc ở Nam Bộ chủ yếu là: Kinh, Khơ me, Hoa, Chăm,..</a:t>
            </a:r>
          </a:p>
        </p:txBody>
      </p:sp>
    </p:spTree>
    <p:extLst>
      <p:ext uri="{BB962C8B-B14F-4D97-AF65-F5344CB8AC3E}">
        <p14:creationId xmlns:p14="http://schemas.microsoft.com/office/powerpoint/2010/main" val="109729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2880" y="0"/>
            <a:ext cx="11676887" cy="5632424"/>
            <a:chOff x="860475" y="593055"/>
            <a:chExt cx="5267056" cy="5632424"/>
          </a:xfrm>
        </p:grpSpPr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424C0B85-2931-4019-94BF-D6C1CB57B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89380" y="593055"/>
              <a:ext cx="5238151" cy="563242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60475" y="1547978"/>
              <a:ext cx="5123853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Hoạt động 2: Tìm hiểu về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một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số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hoạt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động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sản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xuất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ở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vùng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Nam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Bộ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088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208</Words>
  <Application>Microsoft Office PowerPoint</Application>
  <PresentationFormat>Widescreen</PresentationFormat>
  <Paragraphs>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等线</vt:lpstr>
      <vt:lpstr>Times New Roman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STD_DELL</cp:lastModifiedBy>
  <cp:revision>33</cp:revision>
  <dcterms:created xsi:type="dcterms:W3CDTF">2024-01-23T12:54:10Z</dcterms:created>
  <dcterms:modified xsi:type="dcterms:W3CDTF">2025-04-15T13:43:03Z</dcterms:modified>
</cp:coreProperties>
</file>