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16595-575E-44F8-A871-C769625D4CD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51DA8-1196-4707-BD60-C012E221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95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2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22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51DA8-1196-4707-BD60-C012E22112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9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51DA8-1196-4707-BD60-C012E22112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68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51DA8-1196-4707-BD60-C012E22112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51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51DA8-1196-4707-BD60-C012E22112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40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7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51DA8-1196-4707-BD60-C012E22112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23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51DA8-1196-4707-BD60-C012E22112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0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74E-A616-4498-A938-A16A23A188A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D371-7A05-481D-9CF4-5F874D7C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74E-A616-4498-A938-A16A23A188A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D371-7A05-481D-9CF4-5F874D7C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2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74E-A616-4498-A938-A16A23A188A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D371-7A05-481D-9CF4-5F874D7C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6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31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74E-A616-4498-A938-A16A23A188A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D371-7A05-481D-9CF4-5F874D7C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7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74E-A616-4498-A938-A16A23A188A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D371-7A05-481D-9CF4-5F874D7C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1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74E-A616-4498-A938-A16A23A188A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D371-7A05-481D-9CF4-5F874D7C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74E-A616-4498-A938-A16A23A188A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D371-7A05-481D-9CF4-5F874D7C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1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74E-A616-4498-A938-A16A23A188A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D371-7A05-481D-9CF4-5F874D7C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0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74E-A616-4498-A938-A16A23A188A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D371-7A05-481D-9CF4-5F874D7C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3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74E-A616-4498-A938-A16A23A188A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D371-7A05-481D-9CF4-5F874D7C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74E-A616-4498-A938-A16A23A188A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D371-7A05-481D-9CF4-5F874D7C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6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FE74E-A616-4498-A938-A16A23A188A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0D371-7A05-481D-9CF4-5F874D7C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8837" y="405062"/>
            <a:ext cx="7381060" cy="1445623"/>
          </a:xfrm>
        </p:spPr>
        <p:txBody>
          <a:bodyPr>
            <a:normAutofit/>
          </a:bodyPr>
          <a:lstStyle/>
          <a:p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 TIỂU HỌC QUANG TRUNG</a:t>
            </a:r>
            <a:endParaRPr lang="en-US" altLang="vi-VN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2934" y="2920753"/>
            <a:ext cx="4664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36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 </a:t>
            </a:r>
            <a:r>
              <a:rPr lang="en-US" sz="36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( kiểu 2)</a:t>
            </a:r>
            <a:endParaRPr lang="en-US" sz="36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4520" y="5250688"/>
            <a:ext cx="2360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en-US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53386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97596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910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3713">
        <p15:prstTrans prst="curtains"/>
      </p:transition>
    </mc:Choice>
    <mc:Fallback>
      <p:transition spd="slow" advClick="0" advTm="371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3774891" y="655065"/>
            <a:ext cx="759166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5867" b="1" dirty="0">
                <a:solidFill>
                  <a:schemeClr val="bg2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Z</a:t>
            </a:r>
            <a:endParaRPr lang="en-US" sz="48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2673965" y="1706849"/>
            <a:ext cx="7154436" cy="9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733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Z</a:t>
            </a:r>
            <a:endParaRPr lang="en-US" sz="2667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2AF9FF-F79E-4B41-BCE2-7473F2F750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34" t="24511" r="13656" b="24889"/>
          <a:stretch/>
        </p:blipFill>
        <p:spPr>
          <a:xfrm>
            <a:off x="6470870" y="3233611"/>
            <a:ext cx="3132015" cy="3053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9487EB8-EC70-4801-A528-9E8DB46BF8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r="53647" b="-923"/>
          <a:stretch/>
        </p:blipFill>
        <p:spPr>
          <a:xfrm>
            <a:off x="2589117" y="2708541"/>
            <a:ext cx="3559505" cy="36504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66777A7-A253-498A-A8D1-B39BDD1EAB8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0401" y="386365"/>
            <a:ext cx="1844491" cy="1827815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59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l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311" y="848411"/>
            <a:ext cx="3718089" cy="499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286001" y="1371600"/>
            <a:ext cx="16482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/>
              <a:t>: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838985" y="2362199"/>
            <a:ext cx="4562573" cy="2360629"/>
          </a:xfrm>
          <a:prstGeom prst="wedgeRoundRectCallout">
            <a:avLst>
              <a:gd name="adj1" fmla="val 75764"/>
              <a:gd name="adj2" fmla="val 5435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3200" dirty="0">
                <a:latin typeface="+mj-lt"/>
              </a:rPr>
              <a:t>Cao 5 li, gồm 1 nét viết liền  kết hợp của 3 nét cơ bản: nét cong trên, cong phải và lượn ngang. </a:t>
            </a:r>
          </a:p>
        </p:txBody>
      </p:sp>
      <p:pic>
        <p:nvPicPr>
          <p:cNvPr id="5127" name="Picture 16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51063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6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" y="5953125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475521-7A33-44A2-8529-828CB4B89D41}"/>
              </a:ext>
            </a:extLst>
          </p:cNvPr>
          <p:cNvSpPr txBox="1"/>
          <p:nvPr/>
        </p:nvSpPr>
        <p:spPr>
          <a:xfrm>
            <a:off x="3040024" y="-103780"/>
            <a:ext cx="5731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Z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44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l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04999"/>
            <a:ext cx="3200400" cy="392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534400" y="1447799"/>
            <a:ext cx="1219200" cy="1717563"/>
            <a:chOff x="816" y="1440"/>
            <a:chExt cx="768" cy="872"/>
          </a:xfrm>
        </p:grpSpPr>
        <p:grpSp>
          <p:nvGrpSpPr>
            <p:cNvPr id="6153" name="Group 9"/>
            <p:cNvGrpSpPr>
              <a:grpSpLocks/>
            </p:cNvGrpSpPr>
            <p:nvPr/>
          </p:nvGrpSpPr>
          <p:grpSpPr bwMode="auto">
            <a:xfrm>
              <a:off x="816" y="1440"/>
              <a:ext cx="768" cy="864"/>
              <a:chOff x="816" y="1440"/>
              <a:chExt cx="768" cy="864"/>
            </a:xfrm>
          </p:grpSpPr>
          <p:sp>
            <p:nvSpPr>
              <p:cNvPr id="6161" name="Line 10"/>
              <p:cNvSpPr>
                <a:spLocks noChangeShapeType="1"/>
              </p:cNvSpPr>
              <p:nvPr/>
            </p:nvSpPr>
            <p:spPr bwMode="auto">
              <a:xfrm flipH="1">
                <a:off x="816" y="2112"/>
                <a:ext cx="48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Line 11"/>
              <p:cNvSpPr>
                <a:spLocks noChangeShapeType="1"/>
              </p:cNvSpPr>
              <p:nvPr/>
            </p:nvSpPr>
            <p:spPr bwMode="auto">
              <a:xfrm>
                <a:off x="1440" y="1440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54" name="Group 12"/>
            <p:cNvGrpSpPr>
              <a:grpSpLocks/>
            </p:cNvGrpSpPr>
            <p:nvPr/>
          </p:nvGrpSpPr>
          <p:grpSpPr bwMode="auto">
            <a:xfrm>
              <a:off x="816" y="1440"/>
              <a:ext cx="768" cy="872"/>
              <a:chOff x="816" y="1440"/>
              <a:chExt cx="768" cy="872"/>
            </a:xfrm>
          </p:grpSpPr>
          <p:sp>
            <p:nvSpPr>
              <p:cNvPr id="6155" name="Line 13"/>
              <p:cNvSpPr>
                <a:spLocks noChangeShapeType="1"/>
              </p:cNvSpPr>
              <p:nvPr/>
            </p:nvSpPr>
            <p:spPr bwMode="auto">
              <a:xfrm flipV="1">
                <a:off x="864" y="1440"/>
                <a:ext cx="576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Line 14"/>
              <p:cNvSpPr>
                <a:spLocks noChangeShapeType="1"/>
              </p:cNvSpPr>
              <p:nvPr/>
            </p:nvSpPr>
            <p:spPr bwMode="auto">
              <a:xfrm flipV="1">
                <a:off x="1008" y="1544"/>
                <a:ext cx="576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Line 15"/>
              <p:cNvSpPr>
                <a:spLocks noChangeShapeType="1"/>
              </p:cNvSpPr>
              <p:nvPr/>
            </p:nvSpPr>
            <p:spPr bwMode="auto">
              <a:xfrm flipV="1">
                <a:off x="816" y="1488"/>
                <a:ext cx="672" cy="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Line 16"/>
              <p:cNvSpPr>
                <a:spLocks noChangeShapeType="1"/>
              </p:cNvSpPr>
              <p:nvPr/>
            </p:nvSpPr>
            <p:spPr bwMode="auto">
              <a:xfrm flipV="1">
                <a:off x="816" y="2216"/>
                <a:ext cx="19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Arc 17"/>
              <p:cNvSpPr>
                <a:spLocks/>
              </p:cNvSpPr>
              <p:nvPr/>
            </p:nvSpPr>
            <p:spPr bwMode="auto">
              <a:xfrm>
                <a:off x="864" y="2120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0" name="Arc 18"/>
              <p:cNvSpPr>
                <a:spLocks/>
              </p:cNvSpPr>
              <p:nvPr/>
            </p:nvSpPr>
            <p:spPr bwMode="auto">
              <a:xfrm>
                <a:off x="912" y="2168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2360023" y="308679"/>
            <a:ext cx="2090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viết</a:t>
            </a:r>
            <a:r>
              <a:rPr lang="en-US" altLang="en-US" sz="2400" dirty="0"/>
              <a:t>:</a:t>
            </a:r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287383" y="1026728"/>
            <a:ext cx="5945777" cy="4600303"/>
          </a:xfrm>
          <a:prstGeom prst="wedgeRoundRectCallout">
            <a:avLst>
              <a:gd name="adj1" fmla="val 64023"/>
              <a:gd name="adj2" fmla="val 3946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latin typeface=".VnTime" panose="020B7200000000000000" pitchFamily="34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sz="2800" dirty="0">
                <a:latin typeface="+mj-lt"/>
              </a:rPr>
              <a:t>iữa đường kẻ 4 với đường kẻ 5, viết  nét cong trên sát đường kẻ 6.</a:t>
            </a:r>
          </a:p>
          <a:p>
            <a:r>
              <a:rPr lang="vi-VN" sz="2800" dirty="0">
                <a:latin typeface="+mj-lt"/>
              </a:rPr>
              <a:t>Tiếp tục lượn cong sang phải xuống sát đường kẻ 1 (nét cong phải)</a:t>
            </a:r>
          </a:p>
          <a:p>
            <a:r>
              <a:rPr lang="vi-VN" sz="2800" dirty="0">
                <a:latin typeface="+mj-lt"/>
              </a:rPr>
              <a:t> Đổi chiều bút viết nét lượn ngang từ trái sang phải tạo thành một vòng xoắn ở chân chữ, dừng bút ở đường kẻ 2.</a:t>
            </a:r>
          </a:p>
        </p:txBody>
      </p:sp>
      <p:pic>
        <p:nvPicPr>
          <p:cNvPr id="6151" name="Picture 16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659" y="5830577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6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42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869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C 0.00482 0.00232 0.00977 0.00486 0.01289 0.00764 C 0.01602 0.01042 0.01654 0.01366 0.01862 0.01713 C 0.0207 0.0206 0.02383 0.02315 0.02565 0.02847 C 0.0276 0.0338 0.0293 0.04283 0.03008 0.04954 C 0.03073 0.05625 0.03138 0.06227 0.03008 0.06852 C 0.02865 0.07477 0.02565 0.07986 0.02135 0.08773 C 0.01706 0.0956 0.01081 0.10926 0.00417 0.11621 C -0.00247 0.12315 -0.0099 0.12685 -0.01862 0.12963 C -0.02721 0.13241 -0.03789 0.13565 -0.04857 0.13334 C -0.05937 0.13102 -0.07448 0.12315 -0.08294 0.11621 C -0.09154 0.10926 -0.0957 0.09838 -0.1 0.09144 C -0.1043 0.08449 -0.10625 0.08195 -0.10872 0.07431 C -0.11107 0.06667 -0.11302 0.05625 -0.11445 0.04584 C -0.11576 0.03542 -0.11771 0.02176 -0.11719 0.01135 C -0.11667 0.00093 -0.11497 -0.00393 -0.11146 -0.01713 C -0.10794 -0.03032 -0.10312 -0.0537 -0.09583 -0.06852 C -0.08854 -0.08333 -0.0776 -0.09722 -0.06719 -0.10671 C -0.05677 -0.1162 -0.04219 -0.12129 -0.03294 -0.12569 C -0.02383 -0.13009 -0.02122 -0.13217 -0.01146 -0.13333 C -0.00169 -0.13449 0.01302 -0.13657 0.02565 -0.13333 C 0.03841 -0.13009 0.05469 -0.11898 0.06419 -0.11435 C 0.07383 -0.10972 0.07513 -0.11365 0.08281 -0.10486 C 0.09049 -0.09606 0.1026 -0.07685 0.1099 -0.06088 C 0.11719 -0.0449 0.12344 -0.02546 0.12708 -0.00949 C 0.13073 0.00648 0.13164 0.0169 0.13138 0.03426 C 0.13125 0.05162 0.1293 0.0757 0.12565 0.09514 C 0.12201 0.11459 0.11654 0.13172 0.1099 0.15047 C 0.10326 0.16922 0.09701 0.18959 0.08555 0.20764 C 0.07409 0.2257 0.05482 0.24537 0.04128 0.25903 C 0.02773 0.27269 0.01497 0.28172 0.00417 0.28959 C -0.00664 0.29746 -0.01198 0.30162 -0.02292 0.30672 C -0.03385 0.31181 -0.04883 0.31783 -0.06146 0.31991 C -0.07409 0.32199 -0.08711 0.32153 -0.09857 0.31991 C -0.11003 0.31829 -0.1224 0.31621 -0.13008 0.31042 C -0.13763 0.30463 -0.14167 0.29236 -0.14427 0.28565 C -0.14687 0.27894 -0.14727 0.27685 -0.14583 0.2706 C -0.1444 0.26435 -0.14414 0.2544 -0.13581 0.24769 C -0.12747 0.24097 -0.11081 0.23172 -0.09583 0.23056 C -0.08086 0.2294 -0.06133 0.23496 -0.04583 0.24005 C -0.03034 0.24514 -0.01562 0.25324 -0.00299 0.26088 C 0.00977 0.26852 0.01549 0.27801 0.03008 0.28565 C 0.04466 0.29329 0.06979 0.30232 0.08424 0.30672 C 0.09857 0.31111 0.1056 0.31366 0.11706 0.3125 C 0.12852 0.31135 0.14167 0.30787 0.15273 0.29908 C 0.16393 0.29028 0.17721 0.26991 0.18424 0.25903 C 0.19115 0.24815 0.19271 0.24121 0.19427 0.23426 " pathEditMode="relative" rAng="0" ptsTypes="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/>
      <p:bldP spid="82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ập viết lớp 1, Q hoa kiểu 2, thuan mai, tập viết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6"/>
          <a:srcRect l="1" t="8564" r="-617"/>
          <a:stretch/>
        </p:blipFill>
        <p:spPr>
          <a:xfrm>
            <a:off x="838200" y="365125"/>
            <a:ext cx="10653073" cy="5811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87173" cy="4351338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15909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29" b="38107"/>
          <a:stretch/>
        </p:blipFill>
        <p:spPr bwMode="auto">
          <a:xfrm>
            <a:off x="109979" y="935356"/>
            <a:ext cx="11972041" cy="2286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2" name="TextBox 8"/>
          <p:cNvSpPr txBox="1"/>
          <p:nvPr/>
        </p:nvSpPr>
        <p:spPr>
          <a:xfrm>
            <a:off x="961534" y="1248501"/>
            <a:ext cx="12738146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Trần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Quốc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Toản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là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người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anh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hùng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nhỏ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tuổi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66535" y="91123"/>
            <a:ext cx="3751580" cy="571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A14ACB-BA2A-42D1-98F7-CA57672DDE68}"/>
              </a:ext>
            </a:extLst>
          </p:cNvPr>
          <p:cNvSpPr txBox="1"/>
          <p:nvPr/>
        </p:nvSpPr>
        <p:spPr>
          <a:xfrm>
            <a:off x="1105349" y="3314641"/>
            <a:ext cx="106125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</a:rPr>
              <a:t>a. </a:t>
            </a:r>
            <a:r>
              <a:rPr lang="en-US" sz="2400" b="1" dirty="0" err="1">
                <a:latin typeface="UTM Avo" panose="02040603050506020204" pitchFamily="18" charset="0"/>
              </a:rPr>
              <a:t>Chữ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cái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nào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được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viết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hoa</a:t>
            </a:r>
            <a:r>
              <a:rPr lang="en-US" sz="2400" b="1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24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</a:rPr>
              <a:t>b. </a:t>
            </a:r>
            <a:r>
              <a:rPr lang="en-US" sz="2400" b="1" dirty="0" err="1">
                <a:latin typeface="UTM Avo" panose="02040603050506020204" pitchFamily="18" charset="0"/>
              </a:rPr>
              <a:t>Khoảng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cách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giữa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các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chữ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ghi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tiếng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như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thế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nào</a:t>
            </a:r>
            <a:r>
              <a:rPr lang="en-US" sz="2400" b="1" dirty="0">
                <a:latin typeface="UTM Avo" panose="02040603050506020204" pitchFamily="18" charset="0"/>
              </a:rPr>
              <a:t>?</a:t>
            </a:r>
            <a:endParaRPr lang="vi-VN" sz="24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4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c. </a:t>
            </a:r>
            <a:r>
              <a:rPr lang="en-US" sz="2400" b="1" dirty="0" err="1">
                <a:latin typeface="UTM Avo" panose="02040603050506020204" pitchFamily="18" charset="0"/>
              </a:rPr>
              <a:t>Những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chữ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cái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nào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cao</a:t>
            </a:r>
            <a:r>
              <a:rPr lang="en-US" sz="2400" b="1" dirty="0">
                <a:latin typeface="UTM Avo" panose="02040603050506020204" pitchFamily="18" charset="0"/>
              </a:rPr>
              <a:t> 2.5 li ?</a:t>
            </a:r>
            <a:endParaRPr lang="vi-VN" sz="2400" b="1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0E950B-C8BB-4935-91C5-B7A3E6C7EADE}"/>
              </a:ext>
            </a:extLst>
          </p:cNvPr>
          <p:cNvSpPr txBox="1"/>
          <p:nvPr/>
        </p:nvSpPr>
        <p:spPr>
          <a:xfrm>
            <a:off x="961534" y="4904013"/>
            <a:ext cx="1061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1A12120-69C0-4ED1-8941-E290F22F507E}"/>
              </a:ext>
            </a:extLst>
          </p:cNvPr>
          <p:cNvSpPr txBox="1"/>
          <p:nvPr/>
        </p:nvSpPr>
        <p:spPr>
          <a:xfrm>
            <a:off x="1105348" y="3851172"/>
            <a:ext cx="2694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Z, 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72CBE13-D5C9-4C68-A64A-97B98D96ED0B}"/>
              </a:ext>
            </a:extLst>
          </p:cNvPr>
          <p:cNvSpPr txBox="1"/>
          <p:nvPr/>
        </p:nvSpPr>
        <p:spPr>
          <a:xfrm>
            <a:off x="1105348" y="5879808"/>
            <a:ext cx="10612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g, l, 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282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13" grpId="0" build="p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3774891" y="65506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48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xmlns="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3" y="258415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2C03E65-CE96-43DC-BA78-7E52DB0E7929}"/>
              </a:ext>
            </a:extLst>
          </p:cNvPr>
          <p:cNvSpPr txBox="1"/>
          <p:nvPr/>
        </p:nvSpPr>
        <p:spPr>
          <a:xfrm>
            <a:off x="2518778" y="2130496"/>
            <a:ext cx="7154436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133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2133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</a:t>
            </a:r>
            <a:r>
              <a:rPr lang="en-US" sz="2133" b="1" i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2133" b="1" i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2133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2C39D4-90BB-4BBE-988A-65D06D33E6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0401" y="386365"/>
            <a:ext cx="1844491" cy="1827815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93345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43146F1-1911-49B6-9EA7-D64BEC77870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Viết chữ hoa Q ( kiểu 2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20AE9737-E1C6-4B26-9471-DDFD0B473770}:2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768F63-C626-4AA1-BB21-871761BCEEF6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5DACAF-6C40-4ADE-8E10-973C1933E208}:2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FFFB92-CB19-40B0-A1B6-29D1999F9C3B}:28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7FF47E2E-767E-445D-9C5C-C5A7564BAF63}:2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FC4A76-E825-4C59-B119-1FE1529F4A27}:2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33E491-6638-4EA1-8944-62948B97CBD1}:2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9FB7D1-FFDE-42BF-8016-A45061C6565D}:28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358738-AE38-4806-9A38-4DA614E4664D}:28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257</Words>
  <Application>Microsoft Office PowerPoint</Application>
  <PresentationFormat>Widescreen</PresentationFormat>
  <Paragraphs>42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Microsoft YaHei</vt:lpstr>
      <vt:lpstr>宋体</vt:lpstr>
      <vt:lpstr>宋体</vt:lpstr>
      <vt:lpstr>.VnTime</vt:lpstr>
      <vt:lpstr>Arial</vt:lpstr>
      <vt:lpstr>Arial Rounded MT Bold</vt:lpstr>
      <vt:lpstr>Calibri</vt:lpstr>
      <vt:lpstr>Calibri Light</vt:lpstr>
      <vt:lpstr>HP001</vt:lpstr>
      <vt:lpstr>HP001 4 hàng</vt:lpstr>
      <vt:lpstr>Times New Roman</vt:lpstr>
      <vt:lpstr>UTM Avo</vt:lpstr>
      <vt:lpstr>UTM Cookies</vt:lpstr>
      <vt:lpstr>Verdana</vt:lpstr>
      <vt:lpstr>Wingdings</vt:lpstr>
      <vt:lpstr>Office Theme</vt:lpstr>
      <vt:lpstr>TRƯỜNG TIỂU HỌC QUANG TRUNG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chữ hoa Q ( kiểu 2)</dc:title>
  <dc:creator>STD_NHA</dc:creator>
  <cp:lastModifiedBy>STD_NHA</cp:lastModifiedBy>
  <cp:revision>6</cp:revision>
  <dcterms:created xsi:type="dcterms:W3CDTF">2025-04-14T15:22:33Z</dcterms:created>
  <dcterms:modified xsi:type="dcterms:W3CDTF">2025-04-14T16:07:21Z</dcterms:modified>
</cp:coreProperties>
</file>