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263215-D2BF-4711-BD4D-1E5FCE2FC15D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0759D5-CF28-4F51-85EE-687BC274D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1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734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28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3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67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642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766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5790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2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6504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812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5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4492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4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1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22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426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158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Phạm</a:t>
            </a:r>
            <a:r>
              <a:rPr lang="en-US" dirty="0"/>
              <a:t> </a:t>
            </a:r>
            <a:r>
              <a:rPr lang="en-US" dirty="0" err="1"/>
              <a:t>Duyên</a:t>
            </a:r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6B7D7-24F9-4490-B2DA-DD66701C2C20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1221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843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0759D5-CF28-4F51-85EE-687BC274DAC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64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97F697-5284-4A62-9B07-370CE14EBE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4266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1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08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07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32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03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58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95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397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82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421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B72E1-F010-47EE-9EF8-FD4EFE42B27A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FA480B-6359-4A36-85C9-3544CC72CA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2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jpe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6" Type="http://schemas.openxmlformats.org/officeDocument/2006/relationships/image" Target="../media/image13.pn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microsoft.com/office/2007/relationships/hdphoto" Target="../media/hdphoto4.wdp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97981" y="437393"/>
            <a:ext cx="853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mtClean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BÀI 24: CHIẾC </a:t>
            </a:r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UTM Cookies" panose="02040603050506020204" pitchFamily="18" charset="0"/>
              </a:rPr>
              <a:t>RỄ ĐA TRÒN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2267765" y="1534135"/>
            <a:ext cx="8400786" cy="464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B2D654A-C79D-4163-98E9-46ED867DB7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8440" y="2077921"/>
            <a:ext cx="9654297" cy="3248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069150" y="1162975"/>
            <a:ext cx="1267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(Tiết 1 + 2)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51614" y="5579161"/>
            <a:ext cx="24759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Bùi Thị Nhã</a:t>
            </a:r>
          </a:p>
          <a:p>
            <a:pPr algn="ctr"/>
            <a:r>
              <a:rPr lang="en-US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Lớp: 2B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431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37848" y="2368184"/>
            <a:ext cx="7824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1" u="none" strike="noStrike" kern="1200" cap="none" spc="0" normalizeH="0" baseline="0" noProof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  <a:sym typeface="+mn-ea"/>
              </a:rPr>
              <a:t>Trả lời câu hỏi</a:t>
            </a:r>
            <a:endParaRPr kumimoji="0" lang="en-US" sz="9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23511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0602" y="331851"/>
            <a:ext cx="5317934" cy="1014166"/>
            <a:chOff x="495299" y="451258"/>
            <a:chExt cx="3042331" cy="760625"/>
          </a:xfrm>
        </p:grpSpPr>
        <p:pic>
          <p:nvPicPr>
            <p:cNvPr id="5" name="Picture 4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5" t="20433" r="84827" b="75049"/>
            <a:stretch/>
          </p:blipFill>
          <p:spPr bwMode="auto">
            <a:xfrm>
              <a:off x="495299" y="451258"/>
              <a:ext cx="747713" cy="728662"/>
            </a:xfrm>
            <a:prstGeom prst="roundRect">
              <a:avLst>
                <a:gd name="adj" fmla="val 3300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1112646" y="588635"/>
              <a:ext cx="2424984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TRẢ LỜI CÂU HỎI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E696DF-76E1-4A97-9B3A-174226DC8640}"/>
              </a:ext>
            </a:extLst>
          </p:cNvPr>
          <p:cNvSpPr txBox="1"/>
          <p:nvPr/>
        </p:nvSpPr>
        <p:spPr>
          <a:xfrm>
            <a:off x="507085" y="1451894"/>
            <a:ext cx="107182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en-US" sz="2800" b="1" dirty="0" err="1">
                <a:latin typeface="UTM Avo" panose="02040603050506020204" pitchFamily="18" charset="0"/>
              </a:rPr>
              <a:t>Thấy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nằm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trên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mặt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đất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đã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bảo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vụ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vi-VN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6B7E71D-61B9-43E5-ADFD-6EBD7E94A272}"/>
              </a:ext>
            </a:extLst>
          </p:cNvPr>
          <p:cNvSpPr txBox="1"/>
          <p:nvPr/>
        </p:nvSpPr>
        <p:spPr>
          <a:xfrm>
            <a:off x="513434" y="2362907"/>
            <a:ext cx="106973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nằm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mặt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bảo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cuốn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F9BEFCD-C20C-4AED-85F9-80A2327A4898}"/>
              </a:ext>
            </a:extLst>
          </p:cNvPr>
          <p:cNvSpPr txBox="1"/>
          <p:nvPr/>
        </p:nvSpPr>
        <p:spPr>
          <a:xfrm>
            <a:off x="513435" y="3588828"/>
            <a:ext cx="111302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hướng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dẫn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chú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vụ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thế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nào</a:t>
            </a:r>
            <a:r>
              <a:rPr lang="vi-VN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7569C1-5B0A-4ABA-BE1A-0473F677D507}"/>
              </a:ext>
            </a:extLst>
          </p:cNvPr>
          <p:cNvSpPr txBox="1"/>
          <p:nvPr/>
        </p:nvSpPr>
        <p:spPr>
          <a:xfrm>
            <a:off x="507085" y="4120313"/>
            <a:ext cx="107182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hướng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dẫn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vụ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cuộn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buộc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tựa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vùi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đầu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xuống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51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BB02552-77BA-4AA1-8D6D-72E260B2C55A}"/>
              </a:ext>
            </a:extLst>
          </p:cNvPr>
          <p:cNvSpPr txBox="1"/>
          <p:nvPr/>
        </p:nvSpPr>
        <p:spPr>
          <a:xfrm>
            <a:off x="818606" y="823013"/>
            <a:ext cx="94080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3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Vì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sao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cho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rễ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vậy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D26F20E-66F3-45A6-82C8-56B92893CF42}"/>
              </a:ext>
            </a:extLst>
          </p:cNvPr>
          <p:cNvSpPr txBox="1"/>
          <p:nvPr/>
        </p:nvSpPr>
        <p:spPr>
          <a:xfrm>
            <a:off x="818606" y="1496701"/>
            <a:ext cx="105199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vậy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cây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tròn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qua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chui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vườn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F56876-4358-4653-9ED5-D98E09EF4339}"/>
              </a:ext>
            </a:extLst>
          </p:cNvPr>
          <p:cNvSpPr txBox="1"/>
          <p:nvPr/>
        </p:nvSpPr>
        <p:spPr>
          <a:xfrm>
            <a:off x="717368" y="3247607"/>
            <a:ext cx="108334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4</a:t>
            </a: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 </a:t>
            </a:r>
            <a:r>
              <a:rPr lang="en-US" sz="2800" b="1" dirty="0">
                <a:latin typeface="UTM Avo" panose="02040603050506020204" pitchFamily="18" charset="0"/>
              </a:rPr>
              <a:t>Qua </a:t>
            </a:r>
            <a:r>
              <a:rPr lang="en-US" sz="2800" b="1" dirty="0" err="1">
                <a:latin typeface="UTM Avo" panose="02040603050506020204" pitchFamily="18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đọc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em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thấy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tình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cảm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của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Bác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Hồ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với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như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thế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nào</a:t>
            </a:r>
            <a:r>
              <a:rPr lang="en-US" sz="2800" b="1" dirty="0"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000D77A-7EFD-4289-A020-F9710197AC74}"/>
              </a:ext>
            </a:extLst>
          </p:cNvPr>
          <p:cNvSpPr txBox="1"/>
          <p:nvPr/>
        </p:nvSpPr>
        <p:spPr>
          <a:xfrm>
            <a:off x="712074" y="3978032"/>
            <a:ext cx="10519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Qua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bài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ta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thấy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Bác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rất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thương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cháu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thiếu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niên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nhi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đồng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2800" b="1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603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09247" y="5854860"/>
            <a:ext cx="11670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2700" lvl="0" algn="just">
              <a:spcBef>
                <a:spcPts val="0"/>
              </a:spcBef>
              <a:spcAft>
                <a:spcPts val="430"/>
              </a:spcAft>
              <a:buClr>
                <a:srgbClr val="000000"/>
              </a:buClr>
              <a:buSzPts val="1150"/>
              <a:tabLst>
                <a:tab pos="306705" algn="l"/>
              </a:tabLst>
            </a:pP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 bài đọc, chúng ta thấy Bác rất yêu thương các cháu thiếu niên, nhi 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ồ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4" descr="tv2t2t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316" y="433633"/>
            <a:ext cx="10482606" cy="51753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941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EJ14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2967335"/>
            <a:ext cx="5943600" cy="923330"/>
          </a:xfrm>
          <a:prstGeom prst="rect">
            <a:avLst/>
          </a:prstGeom>
          <a:noFill/>
        </p:spPr>
        <p:txBody>
          <a:bodyPr wrap="none">
            <a:prstTxWarp prst="textCan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cap="all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5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LUYỆN ĐỌC LẠI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4825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244A2B-8CC6-42E0-B8DF-B1846AF96D3B}"/>
              </a:ext>
            </a:extLst>
          </p:cNvPr>
          <p:cNvSpPr txBox="1"/>
          <p:nvPr/>
        </p:nvSpPr>
        <p:spPr>
          <a:xfrm>
            <a:off x="360317" y="975004"/>
            <a:ext cx="11547565" cy="5857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sớm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hôm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ấy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như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thường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lệ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Hồ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dạo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trong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vườn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Đến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cây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chợt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nhỏ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dài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ngoằn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ngoèo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mặt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Chắc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trận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gió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đêm</a:t>
            </a:r>
            <a:r>
              <a:rPr lang="en-US" b="1" dirty="0">
                <a:latin typeface="UTM Avo" panose="02040603050506020204" pitchFamily="18" charset="0"/>
              </a:rPr>
              <a:t> qua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lát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cuốn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lại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trồng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mọc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tiếp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nhé</a:t>
            </a:r>
            <a:r>
              <a:rPr lang="en-US" b="1" dirty="0">
                <a:latin typeface="UTM Avo" panose="02040603050506020204" pitchFamily="18" charset="0"/>
              </a:rPr>
              <a:t>!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Theo </a:t>
            </a:r>
            <a:r>
              <a:rPr lang="en-US" b="1" dirty="0" err="1">
                <a:latin typeface="UTM Avo" panose="02040603050506020204" pitchFamily="18" charset="0"/>
              </a:rPr>
              <a:t>lời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vùi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Thấy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vậy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ân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bảo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380990" indent="-380990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nên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này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Nói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cuộn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một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cùng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buộc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tựa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hai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cọc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sau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vùi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hai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đầu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xuống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đất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cần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vụ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thắc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mắc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Thưa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để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làm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gì</a:t>
            </a:r>
            <a:r>
              <a:rPr lang="en-US" b="1" dirty="0">
                <a:latin typeface="UTM Avo" panose="02040603050506020204" pitchFamily="18" charset="0"/>
              </a:rPr>
              <a:t> ạ?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khẽ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cười</a:t>
            </a:r>
            <a:r>
              <a:rPr lang="en-US" b="1" dirty="0">
                <a:latin typeface="UTM Avo" panose="02040603050506020204" pitchFamily="18" charset="0"/>
              </a:rPr>
              <a:t>:</a:t>
            </a:r>
          </a:p>
          <a:p>
            <a:pPr marL="228594" indent="-228594" algn="just">
              <a:lnSpc>
                <a:spcPct val="150000"/>
              </a:lnSpc>
              <a:buFontTx/>
              <a:buChar char="-"/>
            </a:pPr>
            <a:r>
              <a:rPr lang="en-US" b="1" dirty="0" err="1">
                <a:latin typeface="UTM Avo" panose="02040603050506020204" pitchFamily="18" charset="0"/>
              </a:rPr>
              <a:t>Rồi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chú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sẽ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biết</a:t>
            </a:r>
            <a:r>
              <a:rPr lang="en-US" b="1" dirty="0"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b="1" dirty="0">
                <a:latin typeface="UTM Avo" panose="02040603050506020204" pitchFamily="18" charset="0"/>
              </a:rPr>
              <a:t>     </a:t>
            </a:r>
            <a:r>
              <a:rPr lang="en-US" b="1" dirty="0" err="1">
                <a:latin typeface="UTM Avo" panose="02040603050506020204" pitchFamily="18" charset="0"/>
              </a:rPr>
              <a:t>Nhiều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sau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đã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lớn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cây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con </a:t>
            </a:r>
            <a:r>
              <a:rPr lang="en-US" b="1" dirty="0" err="1">
                <a:latin typeface="UTM Avo" panose="02040603050506020204" pitchFamily="18" charset="0"/>
              </a:rPr>
              <a:t>có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Thiếu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thăm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vườn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em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nào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cũng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thích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chui</a:t>
            </a:r>
            <a:r>
              <a:rPr lang="en-US" b="1" dirty="0">
                <a:latin typeface="UTM Avo" panose="02040603050506020204" pitchFamily="18" charset="0"/>
              </a:rPr>
              <a:t> qua </a:t>
            </a:r>
            <a:r>
              <a:rPr lang="en-US" b="1" dirty="0" err="1">
                <a:latin typeface="UTM Avo" panose="02040603050506020204" pitchFamily="18" charset="0"/>
              </a:rPr>
              <a:t>chui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lại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vòng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lá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ấy</a:t>
            </a:r>
            <a:r>
              <a:rPr lang="en-US" b="1" dirty="0">
                <a:latin typeface="UTM Avo" panose="02040603050506020204" pitchFamily="18" charset="0"/>
              </a:rPr>
              <a:t>. </a:t>
            </a:r>
            <a:r>
              <a:rPr lang="en-US" b="1" dirty="0" err="1">
                <a:latin typeface="UTM Avo" panose="02040603050506020204" pitchFamily="18" charset="0"/>
              </a:rPr>
              <a:t>Lúc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đó</a:t>
            </a:r>
            <a:r>
              <a:rPr lang="en-US" b="1" dirty="0">
                <a:latin typeface="UTM Avo" panose="02040603050506020204" pitchFamily="18" charset="0"/>
              </a:rPr>
              <a:t>, </a:t>
            </a:r>
            <a:r>
              <a:rPr lang="en-US" b="1" dirty="0" err="1">
                <a:latin typeface="UTM Avo" panose="02040603050506020204" pitchFamily="18" charset="0"/>
              </a:rPr>
              <a:t>mọi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người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mới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hiểu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vì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sao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Bác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cho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trồng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chiếc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rễ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đa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thành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hình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tròn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như</a:t>
            </a:r>
            <a:r>
              <a:rPr lang="en-US" b="1" dirty="0">
                <a:latin typeface="UTM Avo" panose="020406030505060202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</a:rPr>
              <a:t>thế</a:t>
            </a:r>
            <a:r>
              <a:rPr lang="en-US" b="1" dirty="0">
                <a:latin typeface="UTM Avo" panose="02040603050506020204" pitchFamily="18" charset="0"/>
              </a:rPr>
              <a:t>.</a:t>
            </a:r>
            <a:endParaRPr lang="vi-VN" b="1" dirty="0">
              <a:latin typeface="UTM Avo" panose="0204060305050602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7B3502-F58A-46C0-88F8-3DE26F98CD3F}"/>
              </a:ext>
            </a:extLst>
          </p:cNvPr>
          <p:cNvSpPr txBox="1"/>
          <p:nvPr/>
        </p:nvSpPr>
        <p:spPr>
          <a:xfrm>
            <a:off x="1266875" y="-82062"/>
            <a:ext cx="1579284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b="1" dirty="0">
                <a:solidFill>
                  <a:srgbClr val="17479D"/>
                </a:solidFill>
                <a:latin typeface="UTM Avo" panose="02040603050506020204" pitchFamily="18" charset="0"/>
              </a:rPr>
              <a:t>ĐỌC</a:t>
            </a:r>
            <a:endParaRPr lang="en-US" sz="32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2565" y="43865"/>
            <a:ext cx="1130342" cy="8052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C8FAFC-C1D0-49BB-A45E-D744951A028F}"/>
              </a:ext>
            </a:extLst>
          </p:cNvPr>
          <p:cNvSpPr txBox="1"/>
          <p:nvPr/>
        </p:nvSpPr>
        <p:spPr>
          <a:xfrm>
            <a:off x="1989042" y="119106"/>
            <a:ext cx="8998230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UTM Avo" panose="02040603050506020204" pitchFamily="18" charset="0"/>
              </a:rPr>
              <a:t>CHIẾC RỄ ĐA TRÒN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2284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1828800" y="381000"/>
            <a:ext cx="8229600" cy="1143000"/>
          </a:xfrm>
          <a:noFill/>
        </p:spPr>
        <p:txBody>
          <a:bodyPr anchor="ctr"/>
          <a:lstStyle/>
          <a:p>
            <a:pPr algn="ctr" eaLnBrk="1" hangingPunct="1"/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vai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nhóm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1003955" y="1228093"/>
            <a:ext cx="8861196" cy="259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b="1" u="none" dirty="0" err="1">
                <a:latin typeface="Times New Roman" panose="02020603050405020304" pitchFamily="18" charset="0"/>
              </a:rPr>
              <a:t>Chú</a:t>
            </a:r>
            <a:r>
              <a:rPr lang="en-US" altLang="en-US" sz="3600" b="1" u="none" dirty="0">
                <a:latin typeface="Times New Roman" panose="02020603050405020304" pitchFamily="18" charset="0"/>
              </a:rPr>
              <a:t> ý: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b="1" u="none" dirty="0">
                <a:latin typeface="Times New Roman" panose="02020603050405020304" pitchFamily="18" charset="0"/>
              </a:rPr>
              <a:t>*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người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kể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chậm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rãi</a:t>
            </a:r>
            <a:r>
              <a:rPr lang="en-US" altLang="en-US" sz="3600" u="none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u="none" dirty="0">
                <a:latin typeface="Times New Roman" panose="02020603050405020304" pitchFamily="18" charset="0"/>
              </a:rPr>
              <a:t>*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Bác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ôn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tồn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dịu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dàng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3600" u="none" dirty="0">
                <a:latin typeface="Times New Roman" panose="02020603050405020304" pitchFamily="18" charset="0"/>
              </a:rPr>
              <a:t>*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Giọng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chú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cần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vụ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ngạc</a:t>
            </a:r>
            <a:r>
              <a:rPr lang="en-US" altLang="en-US" sz="3600" u="none" dirty="0">
                <a:latin typeface="Times New Roman" panose="02020603050405020304" pitchFamily="18" charset="0"/>
              </a:rPr>
              <a:t> </a:t>
            </a:r>
            <a:r>
              <a:rPr lang="en-US" altLang="en-US" sz="3600" u="none" dirty="0" err="1">
                <a:latin typeface="Times New Roman" panose="02020603050405020304" pitchFamily="18" charset="0"/>
              </a:rPr>
              <a:t>nhiên</a:t>
            </a:r>
            <a:endParaRPr lang="en-US" altLang="en-US" sz="3600" u="none" dirty="0">
              <a:latin typeface="Times New Roman" panose="02020603050405020304" pitchFamily="18" charset="0"/>
            </a:endParaRPr>
          </a:p>
        </p:txBody>
      </p:sp>
      <p:pic>
        <p:nvPicPr>
          <p:cNvPr id="9220" name="Picture 7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4742"/>
            <a:ext cx="1219200" cy="167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9" descr="1785687ic4msukw74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6153150"/>
            <a:ext cx="70866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180190" y="0"/>
            <a:ext cx="1219200" cy="1687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lub%20meet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700" y="3858257"/>
            <a:ext cx="4609707" cy="2652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593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14600"/>
            <a:ext cx="502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7"/>
          <p:cNvSpPr>
            <a:spLocks noChangeArrowheads="1" noChangeShapeType="1" noTextEdit="1"/>
          </p:cNvSpPr>
          <p:nvPr/>
        </p:nvSpPr>
        <p:spPr bwMode="auto">
          <a:xfrm>
            <a:off x="3352800" y="685800"/>
            <a:ext cx="5715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600" b="1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chemeClr val="hlink">
                    <a:alpha val="89803"/>
                  </a:schemeClr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kern="10" dirty="0">
              <a:ln w="12700">
                <a:solidFill>
                  <a:schemeClr val="folHlink"/>
                </a:solidFill>
                <a:round/>
                <a:headEnd/>
                <a:tailEnd/>
              </a:ln>
              <a:solidFill>
                <a:schemeClr val="hlink">
                  <a:alpha val="89803"/>
                </a:schemeClr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337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3"/>
          <p:cNvGrpSpPr/>
          <p:nvPr/>
        </p:nvGrpSpPr>
        <p:grpSpPr>
          <a:xfrm>
            <a:off x="3596319" y="0"/>
            <a:ext cx="5758801" cy="5388747"/>
            <a:chOff x="3084810" y="-335112"/>
            <a:chExt cx="5809496" cy="5760000"/>
          </a:xfrm>
        </p:grpSpPr>
        <p:grpSp>
          <p:nvGrpSpPr>
            <p:cNvPr id="3" name="组合 16"/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5" name="直接连接符 15"/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" name="图片 12"/>
              <p:cNvPicPr>
                <a:picLocks noChangeAspect="1"/>
              </p:cNvPicPr>
              <p:nvPr/>
            </p:nvPicPr>
            <p:blipFill rotWithShape="1">
              <a:blip r:embed="rId4"/>
              <a:srcRect t="48492"/>
              <a:stretch>
                <a:fillRect/>
              </a:stretch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4" name="图片 6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pic>
        <p:nvPicPr>
          <p:cNvPr id="7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80" y="2952283"/>
            <a:ext cx="8852597" cy="440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椭圆 5"/>
          <p:cNvSpPr/>
          <p:nvPr/>
        </p:nvSpPr>
        <p:spPr>
          <a:xfrm>
            <a:off x="9355120" y="2879776"/>
            <a:ext cx="1211606" cy="1211606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9" name="椭圆 9"/>
          <p:cNvSpPr/>
          <p:nvPr/>
        </p:nvSpPr>
        <p:spPr>
          <a:xfrm>
            <a:off x="9039516" y="3259314"/>
            <a:ext cx="1239357" cy="1239357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0" name="图片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>
            <a:fillRect/>
          </a:stretch>
        </p:blipFill>
        <p:spPr>
          <a:xfrm>
            <a:off x="9041981" y="721183"/>
            <a:ext cx="1759996" cy="734428"/>
          </a:xfrm>
          <a:prstGeom prst="rect">
            <a:avLst/>
          </a:prstGeom>
        </p:spPr>
      </p:pic>
      <p:sp>
        <p:nvSpPr>
          <p:cNvPr id="11" name="椭圆 21"/>
          <p:cNvSpPr/>
          <p:nvPr/>
        </p:nvSpPr>
        <p:spPr>
          <a:xfrm>
            <a:off x="1216616" y="567963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2" name="椭圆 22"/>
          <p:cNvSpPr/>
          <p:nvPr/>
        </p:nvSpPr>
        <p:spPr>
          <a:xfrm>
            <a:off x="1660440" y="1216686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0516" y="3131636"/>
            <a:ext cx="34365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椭圆 21"/>
          <p:cNvSpPr/>
          <p:nvPr/>
        </p:nvSpPr>
        <p:spPr>
          <a:xfrm>
            <a:off x="502523" y="2951874"/>
            <a:ext cx="887648" cy="887648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sp>
        <p:nvSpPr>
          <p:cNvPr id="16" name="椭圆 22"/>
          <p:cNvSpPr/>
          <p:nvPr/>
        </p:nvSpPr>
        <p:spPr>
          <a:xfrm>
            <a:off x="946347" y="3600597"/>
            <a:ext cx="538143" cy="538143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96" tIns="34267" rIns="68496" bIns="34267" rtlCol="0" anchor="ctr"/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25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98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5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7" dur="10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50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0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  <p:bldP spid="11" grpId="0" bldLvl="0" animBg="1"/>
      <p:bldP spid="11" grpId="1" bldLvl="0" animBg="1"/>
      <p:bldP spid="12" grpId="0" bldLvl="0" animBg="1"/>
      <p:bldP spid="12" grpId="1" bldLvl="0" animBg="1"/>
      <p:bldP spid="15" grpId="0" bldLvl="0" animBg="1"/>
      <p:bldP spid="15" grpId="1" bldLvl="0" animBg="1"/>
      <p:bldP spid="16" grpId="0" bldLvl="0" animBg="1"/>
      <p:bldP spid="16" grpId="1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40" y="3518731"/>
            <a:ext cx="11293312" cy="1325563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……..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……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Google Shape;386;p32">
            <a:extLst>
              <a:ext uri="{FF2B5EF4-FFF2-40B4-BE49-F238E27FC236}">
                <a16:creationId xmlns:a16="http://schemas.microsoft.com/office/drawing/2014/main" xmlns="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377096" y="-264607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28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6740" y="1431372"/>
            <a:ext cx="10638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4331" y="2750218"/>
            <a:ext cx="1027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34099" y="2750217"/>
            <a:ext cx="1141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27776" y="405299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xới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00418" y="4052993"/>
            <a:ext cx="7312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vùi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426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565" r="11373"/>
          <a:stretch/>
        </p:blipFill>
        <p:spPr>
          <a:xfrm>
            <a:off x="345047" y="111369"/>
            <a:ext cx="11922368" cy="6635261"/>
          </a:xfr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28754" y="2834236"/>
            <a:ext cx="7359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 ĐỌC TỪNG CÂU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6540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11236" y="332331"/>
            <a:ext cx="4825885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94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UTM Avo" panose="02040603050506020204" pitchFamily="18" charset="0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99295" y="1388612"/>
            <a:ext cx="1047800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2. </a:t>
            </a:r>
            <a:r>
              <a:rPr lang="en-US" sz="2800" b="1" dirty="0" err="1">
                <a:latin typeface="UTM Avo" panose="02040603050506020204" pitchFamily="18" charset="0"/>
              </a:rPr>
              <a:t>Tìm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trong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bài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latin typeface="UTM Avo" panose="02040603050506020204" pitchFamily="18" charset="0"/>
              </a:rPr>
              <a:t>dấu</a:t>
            </a:r>
            <a:r>
              <a:rPr lang="en-US" sz="2800" b="1" i="1" dirty="0">
                <a:latin typeface="UTM Avo" panose="02040603050506020204" pitchFamily="18" charset="0"/>
              </a:rPr>
              <a:t> </a:t>
            </a:r>
            <a:r>
              <a:rPr lang="en-US" sz="2800" b="1" i="1" dirty="0" err="1">
                <a:latin typeface="UTM Avo" panose="02040603050506020204" pitchFamily="18" charset="0"/>
              </a:rPr>
              <a:t>chấm</a:t>
            </a:r>
            <a:r>
              <a:rPr lang="en-US" sz="2800" b="1" i="1" dirty="0">
                <a:latin typeface="UTM Avo" panose="02040603050506020204" pitchFamily="18" charset="0"/>
              </a:rPr>
              <a:t> than</a:t>
            </a:r>
            <a:r>
              <a:rPr lang="en-US" sz="2800" b="1" dirty="0">
                <a:latin typeface="UTM Avo" panose="02040603050506020204" pitchFamily="18" charset="0"/>
              </a:rPr>
              <a:t>. </a:t>
            </a:r>
            <a:r>
              <a:rPr lang="en-US" sz="2800" b="1" dirty="0" err="1">
                <a:latin typeface="UTM Avo" panose="02040603050506020204" pitchFamily="18" charset="0"/>
              </a:rPr>
              <a:t>Câu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đó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dùng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làm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gì</a:t>
            </a:r>
            <a:r>
              <a:rPr lang="en-US" sz="2800" b="1" dirty="0">
                <a:latin typeface="UTM Avo" panose="02040603050506020204" pitchFamily="18" charset="0"/>
              </a:rPr>
              <a:t>? (</a:t>
            </a:r>
            <a:r>
              <a:rPr lang="en-US" sz="2800" b="1" dirty="0" err="1">
                <a:latin typeface="UTM Avo" panose="02040603050506020204" pitchFamily="18" charset="0"/>
              </a:rPr>
              <a:t>Chọn</a:t>
            </a:r>
            <a:r>
              <a:rPr lang="en-US" sz="2800" b="1" dirty="0">
                <a:latin typeface="UTM Avo" panose="02040603050506020204" pitchFamily="18" charset="0"/>
              </a:rPr>
              <a:t> ý </a:t>
            </a:r>
            <a:r>
              <a:rPr lang="en-US" sz="2800" b="1" dirty="0" err="1">
                <a:latin typeface="UTM Avo" panose="02040603050506020204" pitchFamily="18" charset="0"/>
              </a:rPr>
              <a:t>đúng</a:t>
            </a:r>
            <a:r>
              <a:rPr lang="en-US" sz="2800" b="1" dirty="0">
                <a:latin typeface="UTM Avo" panose="02040603050506020204" pitchFamily="18" charset="0"/>
              </a:rPr>
              <a:t>)</a:t>
            </a: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Nêu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yêu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cầu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đề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nghị</a:t>
            </a:r>
            <a:endParaRPr lang="en-US" sz="2800" b="1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Thể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hiện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cảm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xúc</a:t>
            </a:r>
            <a:endParaRPr lang="en-US" sz="2800" b="1" dirty="0">
              <a:latin typeface="UTM Avo" panose="02040603050506020204" pitchFamily="18" charset="0"/>
            </a:endParaRPr>
          </a:p>
          <a:p>
            <a:pPr marL="457189" indent="-457189" algn="just">
              <a:lnSpc>
                <a:spcPct val="150000"/>
              </a:lnSpc>
              <a:buAutoNum type="alphaLcPeriod"/>
            </a:pPr>
            <a:r>
              <a:rPr lang="en-US" sz="2800" b="1" dirty="0" err="1">
                <a:latin typeface="UTM Avo" panose="02040603050506020204" pitchFamily="18" charset="0"/>
              </a:rPr>
              <a:t>Kể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sự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việc</a:t>
            </a:r>
            <a:r>
              <a:rPr lang="en-US" sz="2800" b="1" dirty="0"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latin typeface="UTM Avo" panose="02040603050506020204" pitchFamily="18" charset="0"/>
              </a:rPr>
              <a:t>hoạt</a:t>
            </a:r>
            <a:r>
              <a:rPr lang="en-US" sz="2800" b="1" dirty="0"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latin typeface="UTM Avo" panose="02040603050506020204" pitchFamily="18" charset="0"/>
              </a:rPr>
              <a:t>động</a:t>
            </a:r>
            <a:endParaRPr lang="en-US" sz="2800" b="1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2800" b="1" dirty="0"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EB2B0D5-9C0E-4C58-9168-F0D6385FD4A4}"/>
              </a:ext>
            </a:extLst>
          </p:cNvPr>
          <p:cNvSpPr txBox="1"/>
          <p:nvPr/>
        </p:nvSpPr>
        <p:spPr>
          <a:xfrm>
            <a:off x="708654" y="4515774"/>
            <a:ext cx="101951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Chú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cuốn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chiếc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rễ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lại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rồi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trồng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nó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mọc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tiếp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DE649201-AA92-4AF8-B709-5C4E5E88F8D6}"/>
              </a:ext>
            </a:extLst>
          </p:cNvPr>
          <p:cNvSpPr/>
          <p:nvPr/>
        </p:nvSpPr>
        <p:spPr>
          <a:xfrm>
            <a:off x="527061" y="2885535"/>
            <a:ext cx="568350" cy="439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800" b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1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8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xmlns="" id="{85430622-D8E0-4234-A4FD-1E14883884D9}"/>
              </a:ext>
            </a:extLst>
          </p:cNvPr>
          <p:cNvSpPr txBox="1"/>
          <p:nvPr/>
        </p:nvSpPr>
        <p:spPr>
          <a:xfrm>
            <a:off x="1714500" y="527685"/>
            <a:ext cx="1001966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879524-F80E-4696-AA3F-4E539E8059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501"/>
          <a:stretch/>
        </p:blipFill>
        <p:spPr>
          <a:xfrm>
            <a:off x="6292645" y="1533833"/>
            <a:ext cx="4876799" cy="46431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Cloud Callout 5"/>
          <p:cNvSpPr/>
          <p:nvPr/>
        </p:nvSpPr>
        <p:spPr>
          <a:xfrm rot="16200000">
            <a:off x="1092610" y="983226"/>
            <a:ext cx="4945626" cy="4208206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23768" y="1680157"/>
            <a:ext cx="27349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</a:t>
            </a: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ói </a:t>
            </a:r>
            <a:endParaRPr lang="en-US" sz="3600" smtClean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r>
              <a:rPr lang="vi-VN" sz="360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câu đ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ề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nghị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nhóm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làm </a:t>
            </a:r>
            <a:r>
              <a:rPr lang="vi-VN" sz="360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một </a:t>
            </a:r>
            <a:endParaRPr lang="en-US" sz="3600" smtClean="0">
              <a:solidFill>
                <a:srgbClr val="000000"/>
              </a:solidFill>
              <a:latin typeface="Times New Roman" panose="02020603050405020304" pitchFamily="18" charset="0"/>
              <a:ea typeface="Courier New" panose="02070309020205020404" pitchFamily="49" charset="0"/>
              <a:cs typeface="Times New Roman" panose="02020603050405020304" pitchFamily="18" charset="0"/>
            </a:endParaRPr>
          </a:p>
          <a:p>
            <a:pPr algn="ctr"/>
            <a:r>
              <a:rPr lang="vi-VN" sz="3600" smtClean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việc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gì đó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7630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59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600892" y="2852951"/>
            <a:ext cx="10746376" cy="347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600892" y="155024"/>
            <a:ext cx="10746376" cy="28128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724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1565" r="11373"/>
          <a:stretch/>
        </p:blipFill>
        <p:spPr>
          <a:xfrm>
            <a:off x="269632" y="105508"/>
            <a:ext cx="11922368" cy="6635261"/>
          </a:xfr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AA2D1403-B7AB-4440-A9B5-3E71737860DF}"/>
              </a:ext>
            </a:extLst>
          </p:cNvPr>
          <p:cNvSpPr txBox="1">
            <a:spLocks/>
          </p:cNvSpPr>
          <p:nvPr/>
        </p:nvSpPr>
        <p:spPr>
          <a:xfrm>
            <a:off x="2497444" y="419165"/>
            <a:ext cx="8540686" cy="3268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từ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5257" y="2705725"/>
            <a:ext cx="92528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800" b="1" dirty="0">
                <a:latin typeface="Times New Roman" panose="02020603050405020304" pitchFamily="18" charset="0"/>
              </a:rPr>
              <a:t>chiếc 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rễ</a:t>
            </a:r>
            <a:r>
              <a:rPr lang="nl-NL" altLang="en-US" sz="4800" b="1" dirty="0">
                <a:latin typeface="Times New Roman" panose="02020603050405020304" pitchFamily="18" charset="0"/>
              </a:rPr>
              <a:t> , v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òng</a:t>
            </a:r>
            <a:r>
              <a:rPr lang="nl-NL" altLang="en-US" sz="4800" b="1" dirty="0">
                <a:latin typeface="Times New Roman" panose="02020603050405020304" pitchFamily="18" charset="0"/>
              </a:rPr>
              <a:t> lá 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</a:t>
            </a:r>
            <a:r>
              <a:rPr lang="nl-NL" altLang="en-US" sz="4800" b="1" dirty="0">
                <a:latin typeface="Times New Roman" panose="02020603050405020304" pitchFamily="18" charset="0"/>
              </a:rPr>
              <a:t>òn,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nl-NL" altLang="en-US" sz="4800" b="1" dirty="0">
                <a:latin typeface="Times New Roman" panose="02020603050405020304" pitchFamily="18" charset="0"/>
              </a:rPr>
              <a:t>ui qua 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ch</a:t>
            </a:r>
            <a:r>
              <a:rPr lang="nl-NL" altLang="en-US" sz="4800" b="1" dirty="0">
                <a:latin typeface="Times New Roman" panose="02020603050405020304" pitchFamily="18" charset="0"/>
              </a:rPr>
              <a:t>ui lại, ng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oằn</a:t>
            </a:r>
            <a:r>
              <a:rPr lang="nl-NL" altLang="en-US" sz="4800" b="1" dirty="0">
                <a:latin typeface="Times New Roman" panose="02020603050405020304" pitchFamily="18" charset="0"/>
              </a:rPr>
              <a:t> ng</a:t>
            </a:r>
            <a:r>
              <a:rPr lang="nl-NL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oèo</a:t>
            </a:r>
            <a:endParaRPr lang="en-US" altLang="en-US" sz="3600" b="1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52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12192000" cy="6858000"/>
          </a:xfrm>
        </p:spPr>
      </p:pic>
      <p:sp>
        <p:nvSpPr>
          <p:cNvPr id="24" name="Rectangle 23"/>
          <p:cNvSpPr/>
          <p:nvPr/>
        </p:nvSpPr>
        <p:spPr>
          <a:xfrm>
            <a:off x="3393720" y="378111"/>
            <a:ext cx="4509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Luyện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câu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khó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567543" y="1776549"/>
            <a:ext cx="8691154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chemeClr val="accent1"/>
              </a:buClr>
              <a:buSzPct val="65000"/>
            </a:pPr>
            <a:r>
              <a:rPr lang="en-US" altLang="en-US" sz="4400" b="1" u="none" dirty="0" err="1">
                <a:latin typeface="Times New Roman" panose="02020603050405020304" pitchFamily="18" charset="0"/>
              </a:rPr>
              <a:t>Nói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rồi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, 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Bác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cuộn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chiếc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rễ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thành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một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vòng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tròn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và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bảo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chú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cần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vụ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buộc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nó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tựa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vào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hai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cái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cọc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, 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sau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đó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mới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vùi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hai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đầu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rễ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xuống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 </a:t>
            </a:r>
            <a:r>
              <a:rPr lang="en-US" altLang="en-US" sz="4400" b="1" u="none" dirty="0" err="1">
                <a:latin typeface="Times New Roman" panose="02020603050405020304" pitchFamily="18" charset="0"/>
              </a:rPr>
              <a:t>đất</a:t>
            </a:r>
            <a:r>
              <a:rPr lang="en-US" altLang="en-US" sz="4400" b="1" u="none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H="1">
            <a:off x="3508228" y="1935677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 flipH="1">
            <a:off x="5027874" y="2647603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 flipH="1">
            <a:off x="8276171" y="3281152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Line 24"/>
          <p:cNvSpPr>
            <a:spLocks noChangeShapeType="1"/>
          </p:cNvSpPr>
          <p:nvPr/>
        </p:nvSpPr>
        <p:spPr bwMode="auto">
          <a:xfrm flipH="1">
            <a:off x="8720309" y="3953889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 flipH="1">
            <a:off x="8836773" y="3953889"/>
            <a:ext cx="163398" cy="457200"/>
          </a:xfrm>
          <a:prstGeom prst="line">
            <a:avLst/>
          </a:prstGeom>
          <a:ln w="38100"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00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8"/>
          <p:cNvCxnSpPr/>
          <p:nvPr/>
        </p:nvCxnSpPr>
        <p:spPr>
          <a:xfrm>
            <a:off x="0" y="0"/>
            <a:ext cx="1552575" cy="1508581"/>
          </a:xfrm>
          <a:prstGeom prst="line">
            <a:avLst/>
          </a:prstGeom>
          <a:ln>
            <a:solidFill>
              <a:srgbClr val="339183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9"/>
          <p:cNvSpPr/>
          <p:nvPr/>
        </p:nvSpPr>
        <p:spPr>
          <a:xfrm>
            <a:off x="1552575" y="1508581"/>
            <a:ext cx="133350" cy="120194"/>
          </a:xfrm>
          <a:prstGeom prst="ellipse">
            <a:avLst/>
          </a:prstGeom>
          <a:solidFill>
            <a:srgbClr val="3391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26"/>
          <p:cNvSpPr/>
          <p:nvPr/>
        </p:nvSpPr>
        <p:spPr>
          <a:xfrm>
            <a:off x="-265521" y="-76199"/>
            <a:ext cx="1124" cy="1013"/>
          </a:xfrm>
          <a:custGeom>
            <a:avLst/>
            <a:gdLst>
              <a:gd name="connsiteX0" fmla="*/ 10 w 1124"/>
              <a:gd name="connsiteY0" fmla="*/ 0 h 1013"/>
              <a:gd name="connsiteX1" fmla="*/ 1124 w 1124"/>
              <a:gd name="connsiteY1" fmla="*/ 1013 h 1013"/>
              <a:gd name="connsiteX2" fmla="*/ 0 w 1124"/>
              <a:gd name="connsiteY2" fmla="*/ 1013 h 1013"/>
              <a:gd name="connsiteX3" fmla="*/ 10 w 1124"/>
              <a:gd name="connsiteY3" fmla="*/ 0 h 1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4" h="1013">
                <a:moveTo>
                  <a:pt x="10" y="0"/>
                </a:moveTo>
                <a:lnTo>
                  <a:pt x="1124" y="1013"/>
                </a:lnTo>
                <a:lnTo>
                  <a:pt x="0" y="1013"/>
                </a:lnTo>
                <a:lnTo>
                  <a:pt x="10" y="0"/>
                </a:lnTo>
                <a:close/>
              </a:path>
            </a:pathLst>
          </a:custGeom>
          <a:blipFill>
            <a:blip r:embed="rId4"/>
            <a:srcRect/>
            <a:stretch>
              <a:fillRect l="-475" t="621" r="475" b="-6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29"/>
          <p:cNvSpPr/>
          <p:nvPr/>
        </p:nvSpPr>
        <p:spPr>
          <a:xfrm>
            <a:off x="1" y="166605"/>
            <a:ext cx="3124200" cy="6691395"/>
          </a:xfrm>
          <a:custGeom>
            <a:avLst/>
            <a:gdLst>
              <a:gd name="connsiteX0" fmla="*/ 0 w 4351063"/>
              <a:gd name="connsiteY0" fmla="*/ 0 h 6746318"/>
              <a:gd name="connsiteX1" fmla="*/ 3027088 w 4351063"/>
              <a:gd name="connsiteY1" fmla="*/ 2926793 h 6746318"/>
              <a:gd name="connsiteX2" fmla="*/ 1407838 w 4351063"/>
              <a:gd name="connsiteY2" fmla="*/ 4431743 h 6746318"/>
              <a:gd name="connsiteX3" fmla="*/ 1331638 w 4351063"/>
              <a:gd name="connsiteY3" fmla="*/ 4507943 h 6746318"/>
              <a:gd name="connsiteX4" fmla="*/ 4351063 w 4351063"/>
              <a:gd name="connsiteY4" fmla="*/ 6746318 h 6746318"/>
              <a:gd name="connsiteX5" fmla="*/ 0 w 4351063"/>
              <a:gd name="connsiteY5" fmla="*/ 6728914 h 6746318"/>
              <a:gd name="connsiteX6" fmla="*/ 0 w 4351063"/>
              <a:gd name="connsiteY6" fmla="*/ 0 h 6746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1063" h="6746318">
                <a:moveTo>
                  <a:pt x="0" y="0"/>
                </a:moveTo>
                <a:lnTo>
                  <a:pt x="3027088" y="2926793"/>
                </a:lnTo>
                <a:lnTo>
                  <a:pt x="1407838" y="4431743"/>
                </a:lnTo>
                <a:lnTo>
                  <a:pt x="1331638" y="4507943"/>
                </a:lnTo>
                <a:lnTo>
                  <a:pt x="4351063" y="6746318"/>
                </a:lnTo>
                <a:lnTo>
                  <a:pt x="0" y="6728914"/>
                </a:lnTo>
                <a:lnTo>
                  <a:pt x="0" y="0"/>
                </a:lnTo>
                <a:close/>
              </a:path>
            </a:pathLst>
          </a:custGeom>
          <a:solidFill>
            <a:srgbClr val="F7A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62" name="61" descr="E:\素材\春\7ff96c0408d5f1ad90e6490e1fb39ea4.png7ff96c0408d5f1ad90e6490e1fb39ea4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 rot="814195" flipV="1">
            <a:off x="-603250" y="396875"/>
            <a:ext cx="1523365" cy="1489075"/>
          </a:xfrm>
          <a:prstGeom prst="rect">
            <a:avLst/>
          </a:prstGeom>
        </p:spPr>
      </p:pic>
      <p:pic>
        <p:nvPicPr>
          <p:cNvPr id="63" name="62" descr="E:\素材\春\7ff96c0408d5f1ad90e6490e1fb39ea4.png7ff96c0408d5f1ad90e6490e1fb39ea4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 rot="11111076" flipH="1">
            <a:off x="-189865" y="-125095"/>
            <a:ext cx="1796415" cy="175831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56834" y="1993081"/>
            <a:ext cx="2109019" cy="2109019"/>
            <a:chOff x="156834" y="1993081"/>
            <a:chExt cx="2109019" cy="2109019"/>
          </a:xfrm>
        </p:grpSpPr>
        <p:sp>
          <p:nvSpPr>
            <p:cNvPr id="3" name="Oval 2"/>
            <p:cNvSpPr/>
            <p:nvPr/>
          </p:nvSpPr>
          <p:spPr>
            <a:xfrm>
              <a:off x="156834" y="1993081"/>
              <a:ext cx="2109019" cy="2109019"/>
            </a:xfrm>
            <a:prstGeom prst="ellipse">
              <a:avLst/>
            </a:prstGeom>
            <a:solidFill>
              <a:srgbClr val="ED2F6A"/>
            </a:solidFill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perspectiveAbove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15731" y="2243748"/>
              <a:ext cx="171198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313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36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Arial-Rounded" panose="020B0500000000000000" charset="0"/>
                  <a:cs typeface="Times New Roman" panose="02020603050405020304" pitchFamily="18" charset="0"/>
                  <a:sym typeface="+mn-lt"/>
                </a:rPr>
                <a:t>GIẢI NGHĨA TỪ</a:t>
              </a:r>
              <a:endParaRPr lang="zh-CN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  <a:sym typeface="+mn-lt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85220" y="95250"/>
            <a:ext cx="906780" cy="8483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25415" y="3322073"/>
            <a:ext cx="11839197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Ngoằn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ngoèo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10671" y="407506"/>
            <a:ext cx="8644803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39002" y="1393049"/>
            <a:ext cx="11726824" cy="1094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614" y="4235411"/>
            <a:ext cx="5655076" cy="23918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Picture 21" descr="j023213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37" y="1940153"/>
            <a:ext cx="2883569" cy="1477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528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59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600892" y="2921080"/>
            <a:ext cx="10746376" cy="34757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600892" y="155024"/>
            <a:ext cx="10746376" cy="281286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61724" y="739034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2" y="401984"/>
            <a:ext cx="527050" cy="17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1524803" y="2029074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12" y="1463041"/>
            <a:ext cx="527050" cy="3310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0"/>
          <p:cNvSpPr/>
          <p:nvPr/>
        </p:nvSpPr>
        <p:spPr>
          <a:xfrm>
            <a:off x="1227583" y="4880999"/>
            <a:ext cx="334141" cy="30799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6" y="4407834"/>
            <a:ext cx="527050" cy="1706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948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1524000" y="2819400"/>
            <a:ext cx="9144000" cy="1600200"/>
          </a:xfrm>
          <a:prstGeom prst="ribbon">
            <a:avLst>
              <a:gd name="adj1" fmla="val 31944"/>
              <a:gd name="adj2" fmla="val 62278"/>
            </a:avLst>
          </a:prstGeom>
          <a:solidFill>
            <a:srgbClr val="FAEEA4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267200" y="3505201"/>
            <a:ext cx="419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6600FF"/>
                </a:solidFill>
                <a:latin typeface="Times New Roman" panose="02020603050405020304" pitchFamily="18" charset="0"/>
              </a:rPr>
              <a:t>Đọc trong nhóm</a:t>
            </a:r>
          </a:p>
        </p:txBody>
      </p:sp>
      <p:pic>
        <p:nvPicPr>
          <p:cNvPr id="12293" name="Picture 5" descr="club%20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3434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 descr="club%20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club%20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-4572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club%20meet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343400"/>
            <a:ext cx="3048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2856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5986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" t="1742" r="542" b="5334"/>
          <a:stretch/>
        </p:blipFill>
        <p:spPr>
          <a:xfrm>
            <a:off x="600892" y="2852951"/>
            <a:ext cx="10746376" cy="3214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" t="16178" r="978" b="9349"/>
          <a:stretch/>
        </p:blipFill>
        <p:spPr>
          <a:xfrm>
            <a:off x="600892" y="367645"/>
            <a:ext cx="10746376" cy="26002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2644" y="6075457"/>
            <a:ext cx="579258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toàn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82718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DFB77FA6-DE8A-4F01-A43B-365C7ADB4683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Ս\uFFFD\u0004{A126BDFF-15C2-4984-8D5F-67C3521194DC}&quot;,&quot;C:\\Users\\STD_NHA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Chiếc rễ đa tròn ( tiết 1 + 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EB6349-CE5A-4111-890A-B15E5D56C2AA}:2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4DFEEC-9851-41ED-A714-B56E4F3E166F}:2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  <p:tag name="GENSWF_SLIDE_UID" val="{6159FA36-5302-493A-BDAF-0C9FF3E1E8A1}:26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45F4A1CD-BECA-4AC4-8F86-6FCDCCE2A605}:27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F215A7-C7A4-4209-B0B0-B41FDE9E239F}:27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EB23EFF-7327-4C98-A3B1-9906C004A44D}:27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6A3FD4D5-6442-44E0-8667-A2C49F49ECAF}:27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CCE5200-63B6-4DE4-941A-53C332CB8339}:27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17FEC65-105A-4D9C-9EBA-FEED179C5A3F}:2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B1D2707-C4A1-4181-B5A9-EA0D9A8BC28B}:2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1DFF2E52-5EFA-4FD5-BF27-F1505C8F2053}:25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96D52EE-BFBC-4371-BE63-1B4C311F8F17}:27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  <p:tag name="GENSWF_SLIDE_UID" val="{CB76A0A8-E332-463C-85B0-BE3273B2EC59}: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CB8D0F-76F5-4D56-97FF-E4D00DE829BE}:27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7C21AD9-8B18-4114-82D0-628220184ACA}:26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5C34C91-30DB-41D9-A074-B43D1B9458C0}:26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5F1F264-5505-430A-8508-199F6F76AB0B}:26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6FE2F8-C233-40B8-B7CA-BB3B833D7639}:2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421B34D-E7D1-4E0B-8722-CDA3EF6D1BB6}:26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B642B07-BB48-4836-A99B-C235FEF98D8D}:26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51FE13F-39A7-491C-9F83-1896850AC56A}:2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834</Words>
  <Application>Microsoft Office PowerPoint</Application>
  <PresentationFormat>Widescreen</PresentationFormat>
  <Paragraphs>94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Microsoft YaHei</vt:lpstr>
      <vt:lpstr>宋体</vt:lpstr>
      <vt:lpstr>Arial</vt:lpstr>
      <vt:lpstr>Arial-Rounded</vt:lpstr>
      <vt:lpstr>Calibri</vt:lpstr>
      <vt:lpstr>Calibri Light</vt:lpstr>
      <vt:lpstr>Courier New</vt:lpstr>
      <vt:lpstr>Montserrat</vt:lpstr>
      <vt:lpstr>Nunito</vt:lpstr>
      <vt:lpstr>Times New Roman</vt:lpstr>
      <vt:lpstr>UTM Avo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Đọc phân vai theo nhóm</vt:lpstr>
      <vt:lpstr>PowerPoint Presentation</vt:lpstr>
      <vt:lpstr>PowerPoint Presentation</vt:lpstr>
      <vt:lpstr>a. Chú……..chiếc rễ này lại rồi……….cho nó mọc tiếp nhé.   b. Chú cần vụ……  đất, ……chiếc rễ xuống. 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Chiếc rễ đa tròn ( tiết 1 + 2)</dc:title>
  <dc:creator>STD_NHA</dc:creator>
  <cp:lastModifiedBy>STD_NHA</cp:lastModifiedBy>
  <cp:revision>6</cp:revision>
  <dcterms:created xsi:type="dcterms:W3CDTF">2025-04-21T09:25:03Z</dcterms:created>
  <dcterms:modified xsi:type="dcterms:W3CDTF">2025-04-21T09:57:24Z</dcterms:modified>
</cp:coreProperties>
</file>