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50" r:id="rId2"/>
  </p:sldMasterIdLst>
  <p:notesMasterIdLst>
    <p:notesMasterId r:id="rId17"/>
  </p:notesMasterIdLst>
  <p:sldIdLst>
    <p:sldId id="1040" r:id="rId3"/>
    <p:sldId id="319" r:id="rId4"/>
    <p:sldId id="853" r:id="rId5"/>
    <p:sldId id="1024" r:id="rId6"/>
    <p:sldId id="1034" r:id="rId7"/>
    <p:sldId id="1035" r:id="rId8"/>
    <p:sldId id="1036" r:id="rId9"/>
    <p:sldId id="1028" r:id="rId10"/>
    <p:sldId id="1029" r:id="rId11"/>
    <p:sldId id="1037" r:id="rId12"/>
    <p:sldId id="1038" r:id="rId13"/>
    <p:sldId id="1030" r:id="rId14"/>
    <p:sldId id="1032" r:id="rId15"/>
    <p:sldId id="988" r:id="rId16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EF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9" autoAdjust="0"/>
  </p:normalViewPr>
  <p:slideViewPr>
    <p:cSldViewPr snapToGrid="0">
      <p:cViewPr varScale="1">
        <p:scale>
          <a:sx n="65" d="100"/>
          <a:sy n="65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6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3, 4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2/3 nhân cho 5/7 rồi chia cho 5/7 thì hs có thể KL = 2/3 luôn chứ k cần tính nhé</a:t>
            </a:r>
          </a:p>
        </p:txBody>
      </p:sp>
    </p:spTree>
    <p:extLst>
      <p:ext uri="{BB962C8B-B14F-4D97-AF65-F5344CB8AC3E}">
        <p14:creationId xmlns:p14="http://schemas.microsoft.com/office/powerpoint/2010/main" val="84175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3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" name="Google Shape;10;p2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64671" y="1647817"/>
            <a:ext cx="8832096" cy="287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10" b="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623892" y="4521384"/>
            <a:ext cx="6913654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2"/>
          </p:nvPr>
        </p:nvSpPr>
        <p:spPr>
          <a:xfrm>
            <a:off x="9009888" y="788812"/>
            <a:ext cx="1728513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1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78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91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04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61" name="Google Shape;1061;p3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88" name="Google Shape;1088;p34"/>
          <p:cNvSpPr/>
          <p:nvPr/>
        </p:nvSpPr>
        <p:spPr>
          <a:xfrm>
            <a:off x="948614" y="719400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10540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121" name="Google Shape;1121;p3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48" name="Google Shape;1148;p3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373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8" r:id="rId3"/>
    <p:sldLayoutId id="2147483739" r:id="rId4"/>
    <p:sldLayoutId id="2147483741" r:id="rId5"/>
    <p:sldLayoutId id="2147483743" r:id="rId6"/>
    <p:sldLayoutId id="2147483744" r:id="rId7"/>
    <p:sldLayoutId id="2147483745" r:id="rId8"/>
    <p:sldLayoutId id="2147483748" r:id="rId9"/>
    <p:sldLayoutId id="214748374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2025/4/21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65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84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658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BÀI 64: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PHÉP CHIA PHÂN SỐ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(T1)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3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992630" y="846766"/>
                <a:ext cx="10318837" cy="160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/>
                <a:r>
                  <a:rPr lang="en-US" sz="4000" b="1"/>
                  <a:t>1. 	a) Viết phân số đảo ngược của mỗi phân số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30" y="846766"/>
                <a:ext cx="10318837" cy="1606337"/>
              </a:xfrm>
              <a:prstGeom prst="rect">
                <a:avLst/>
              </a:prstGeom>
              <a:blipFill>
                <a:blip r:embed="rId2"/>
                <a:stretch>
                  <a:fillRect l="-2126" t="-6844" r="-2067" b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/>
              <p:nvPr/>
            </p:nvSpPr>
            <p:spPr>
              <a:xfrm>
                <a:off x="1456267" y="2651018"/>
                <a:ext cx="9584266" cy="115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400"/>
                  <a:t>Phân số đảo ngược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/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/>
                  <a:t>. </a:t>
                </a:r>
                <a:endParaRPr lang="vi-VN" sz="36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67" y="2651018"/>
                <a:ext cx="9584266" cy="1152495"/>
              </a:xfrm>
              <a:prstGeom prst="rect">
                <a:avLst/>
              </a:prstGeom>
              <a:blipFill>
                <a:blip r:embed="rId3"/>
                <a:stretch>
                  <a:fillRect l="-2354"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ACC1F3-9C45-971A-0EA2-F863790A8C8B}"/>
                  </a:ext>
                </a:extLst>
              </p:cNvPr>
              <p:cNvSpPr txBox="1"/>
              <p:nvPr/>
            </p:nvSpPr>
            <p:spPr>
              <a:xfrm>
                <a:off x="1456267" y="3830893"/>
                <a:ext cx="9584266" cy="115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400"/>
                  <a:t>Phân số đảo ngược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/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/>
                  <a:t>. </a:t>
                </a:r>
                <a:endParaRPr lang="vi-VN" sz="36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ACC1F3-9C45-971A-0EA2-F863790A8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67" y="3830893"/>
                <a:ext cx="9584266" cy="1152495"/>
              </a:xfrm>
              <a:prstGeom prst="rect">
                <a:avLst/>
              </a:prstGeom>
              <a:blipFill>
                <a:blip r:embed="rId4"/>
                <a:stretch>
                  <a:fillRect l="-2354"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0EC5AD-7045-B784-CA42-6E0A076C1C65}"/>
                  </a:ext>
                </a:extLst>
              </p:cNvPr>
              <p:cNvSpPr txBox="1"/>
              <p:nvPr/>
            </p:nvSpPr>
            <p:spPr>
              <a:xfrm>
                <a:off x="1456267" y="5010768"/>
                <a:ext cx="9584266" cy="115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400"/>
                  <a:t>Phân số đảo ngược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/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/>
                  <a:t>. </a:t>
                </a:r>
                <a:endParaRPr lang="vi-VN" sz="3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0EC5AD-7045-B784-CA42-6E0A076C1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67" y="5010768"/>
                <a:ext cx="9584266" cy="1152495"/>
              </a:xfrm>
              <a:prstGeom prst="rect">
                <a:avLst/>
              </a:prstGeom>
              <a:blipFill>
                <a:blip r:embed="rId5"/>
                <a:stretch>
                  <a:fillRect l="-2354"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2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/>
              <a:t>1. b) Tính.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/>
              <p:nvPr/>
            </p:nvSpPr>
            <p:spPr>
              <a:xfrm>
                <a:off x="1608667" y="1869641"/>
                <a:ext cx="2438400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7" y="1869641"/>
                <a:ext cx="2438400" cy="1285032"/>
              </a:xfrm>
              <a:prstGeom prst="rect">
                <a:avLst/>
              </a:prstGeom>
              <a:blipFill>
                <a:blip r:embed="rId2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991E1F-0B48-B316-65B8-5CE3F21F970D}"/>
                  </a:ext>
                </a:extLst>
              </p:cNvPr>
              <p:cNvSpPr txBox="1"/>
              <p:nvPr/>
            </p:nvSpPr>
            <p:spPr>
              <a:xfrm>
                <a:off x="2827867" y="1861626"/>
                <a:ext cx="6079066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>
                    <a:latin typeface="+mj-lt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991E1F-0B48-B316-65B8-5CE3F21F9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67" y="1861626"/>
                <a:ext cx="6079066" cy="1301062"/>
              </a:xfrm>
              <a:prstGeom prst="rect">
                <a:avLst/>
              </a:prstGeom>
              <a:blipFill>
                <a:blip r:embed="rId3"/>
                <a:stretch>
                  <a:fillRect l="-4112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9994D3-AFBA-84AB-8B20-FD79F6393831}"/>
                  </a:ext>
                </a:extLst>
              </p:cNvPr>
              <p:cNvSpPr txBox="1"/>
              <p:nvPr/>
            </p:nvSpPr>
            <p:spPr>
              <a:xfrm>
                <a:off x="4726254" y="1859639"/>
                <a:ext cx="2573865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8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</m:oMath>
                </a14:m>
                <a:endParaRPr lang="vi-VN" sz="440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9994D3-AFBA-84AB-8B20-FD79F6393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54" y="1859639"/>
                <a:ext cx="2573865" cy="1305037"/>
              </a:xfrm>
              <a:prstGeom prst="rect">
                <a:avLst/>
              </a:prstGeom>
              <a:blipFill>
                <a:blip r:embed="rId4"/>
                <a:stretch>
                  <a:fillRect l="-9456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393C4-8C5D-E5E6-447B-84DF6924CB7D}"/>
                  </a:ext>
                </a:extLst>
              </p:cNvPr>
              <p:cNvSpPr txBox="1"/>
              <p:nvPr/>
            </p:nvSpPr>
            <p:spPr>
              <a:xfrm>
                <a:off x="6502401" y="1869641"/>
                <a:ext cx="2573865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393C4-8C5D-E5E6-447B-84DF6924C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1" y="1869641"/>
                <a:ext cx="2573865" cy="1285032"/>
              </a:xfrm>
              <a:prstGeom prst="rect">
                <a:avLst/>
              </a:prstGeom>
              <a:blipFill>
                <a:blip r:embed="rId5"/>
                <a:stretch>
                  <a:fillRect l="-9716" b="-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9ECBFB-7B34-DBB8-BF75-7D4286D3FEDB}"/>
                  </a:ext>
                </a:extLst>
              </p:cNvPr>
              <p:cNvSpPr txBox="1"/>
              <p:nvPr/>
            </p:nvSpPr>
            <p:spPr>
              <a:xfrm>
                <a:off x="1608667" y="3354337"/>
                <a:ext cx="2438400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9ECBFB-7B34-DBB8-BF75-7D4286D3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7" y="3354337"/>
                <a:ext cx="2438400" cy="1285032"/>
              </a:xfrm>
              <a:prstGeom prst="rect">
                <a:avLst/>
              </a:prstGeom>
              <a:blipFill>
                <a:blip r:embed="rId6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565FAB-3D4A-46A5-D5B5-A3F50B568DAD}"/>
                  </a:ext>
                </a:extLst>
              </p:cNvPr>
              <p:cNvSpPr txBox="1"/>
              <p:nvPr/>
            </p:nvSpPr>
            <p:spPr>
              <a:xfrm>
                <a:off x="2827867" y="3346322"/>
                <a:ext cx="6079066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>
                    <a:latin typeface="+mj-lt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565FAB-3D4A-46A5-D5B5-A3F50B56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67" y="3346322"/>
                <a:ext cx="6079066" cy="1301062"/>
              </a:xfrm>
              <a:prstGeom prst="rect">
                <a:avLst/>
              </a:prstGeom>
              <a:blipFill>
                <a:blip r:embed="rId7"/>
                <a:stretch>
                  <a:fillRect l="-4112" b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22F42A-84BB-92F8-6C52-232A6646C70B}"/>
                  </a:ext>
                </a:extLst>
              </p:cNvPr>
              <p:cNvSpPr txBox="1"/>
              <p:nvPr/>
            </p:nvSpPr>
            <p:spPr>
              <a:xfrm>
                <a:off x="4726254" y="3344335"/>
                <a:ext cx="2573865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endParaRPr lang="vi-VN" sz="440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22F42A-84BB-92F8-6C52-232A6646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54" y="3344335"/>
                <a:ext cx="2573865" cy="1305037"/>
              </a:xfrm>
              <a:prstGeom prst="rect">
                <a:avLst/>
              </a:prstGeom>
              <a:blipFill>
                <a:blip r:embed="rId8"/>
                <a:stretch>
                  <a:fillRect l="-9456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A0FB8B-7FC7-22E5-82DB-05E0031A3AAF}"/>
                  </a:ext>
                </a:extLst>
              </p:cNvPr>
              <p:cNvSpPr txBox="1"/>
              <p:nvPr/>
            </p:nvSpPr>
            <p:spPr>
              <a:xfrm>
                <a:off x="6502401" y="3354337"/>
                <a:ext cx="2573865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A0FB8B-7FC7-22E5-82DB-05E0031A3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1" y="3354337"/>
                <a:ext cx="2573865" cy="1285032"/>
              </a:xfrm>
              <a:prstGeom prst="rect">
                <a:avLst/>
              </a:prstGeom>
              <a:blipFill>
                <a:blip r:embed="rId9"/>
                <a:stretch>
                  <a:fillRect l="-9716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E1CFBD-F9E5-2B3F-B6FF-05278AD24AB1}"/>
                  </a:ext>
                </a:extLst>
              </p:cNvPr>
              <p:cNvSpPr txBox="1"/>
              <p:nvPr/>
            </p:nvSpPr>
            <p:spPr>
              <a:xfrm>
                <a:off x="1608667" y="4839033"/>
                <a:ext cx="2438400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E1CFBD-F9E5-2B3F-B6FF-05278AD24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7" y="4839033"/>
                <a:ext cx="2438400" cy="1285032"/>
              </a:xfrm>
              <a:prstGeom prst="rect">
                <a:avLst/>
              </a:prstGeom>
              <a:blipFill>
                <a:blip r:embed="rId10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E5335-B11D-0AB7-95AC-9F64BE2F41D1}"/>
                  </a:ext>
                </a:extLst>
              </p:cNvPr>
              <p:cNvSpPr txBox="1"/>
              <p:nvPr/>
            </p:nvSpPr>
            <p:spPr>
              <a:xfrm>
                <a:off x="2827867" y="4831018"/>
                <a:ext cx="6079066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>
                    <a:latin typeface="+mj-lt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E5335-B11D-0AB7-95AC-9F64BE2F4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67" y="4831018"/>
                <a:ext cx="6079066" cy="1301062"/>
              </a:xfrm>
              <a:prstGeom prst="rect">
                <a:avLst/>
              </a:prstGeom>
              <a:blipFill>
                <a:blip r:embed="rId11"/>
                <a:stretch>
                  <a:fillRect l="-4112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B56C1D-FCC0-CB82-64D7-C23810EC239A}"/>
                  </a:ext>
                </a:extLst>
              </p:cNvPr>
              <p:cNvSpPr txBox="1"/>
              <p:nvPr/>
            </p:nvSpPr>
            <p:spPr>
              <a:xfrm>
                <a:off x="4726254" y="4829031"/>
                <a:ext cx="2573865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440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B56C1D-FCC0-CB82-64D7-C23810EC2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54" y="4829031"/>
                <a:ext cx="2573865" cy="1305037"/>
              </a:xfrm>
              <a:prstGeom prst="rect">
                <a:avLst/>
              </a:prstGeom>
              <a:blipFill>
                <a:blip r:embed="rId12"/>
                <a:stretch>
                  <a:fillRect l="-9456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8DCF53-C4AE-12B1-F21F-67761CE9ECE7}"/>
                  </a:ext>
                </a:extLst>
              </p:cNvPr>
              <p:cNvSpPr txBox="1"/>
              <p:nvPr/>
            </p:nvSpPr>
            <p:spPr>
              <a:xfrm>
                <a:off x="6502401" y="4839033"/>
                <a:ext cx="2573865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8DCF53-C4AE-12B1-F21F-67761CE9E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1" y="4839033"/>
                <a:ext cx="2573865" cy="1285032"/>
              </a:xfrm>
              <a:prstGeom prst="rect">
                <a:avLst/>
              </a:prstGeom>
              <a:blipFill>
                <a:blip r:embed="rId13"/>
                <a:stretch>
                  <a:fillRect l="-9716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24979651-2E9D-E1DC-1163-57D8E9742B23}"/>
              </a:ext>
            </a:extLst>
          </p:cNvPr>
          <p:cNvSpPr/>
          <p:nvPr/>
        </p:nvSpPr>
        <p:spPr>
          <a:xfrm>
            <a:off x="2844800" y="1869641"/>
            <a:ext cx="1898387" cy="1293047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213A01-43CA-1058-BC73-77695F15688D}"/>
              </a:ext>
            </a:extLst>
          </p:cNvPr>
          <p:cNvSpPr/>
          <p:nvPr/>
        </p:nvSpPr>
        <p:spPr>
          <a:xfrm>
            <a:off x="2827867" y="3394694"/>
            <a:ext cx="1898387" cy="1293047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DB1A86-3ED6-0DEE-E00D-6E79568EA87E}"/>
              </a:ext>
            </a:extLst>
          </p:cNvPr>
          <p:cNvSpPr/>
          <p:nvPr/>
        </p:nvSpPr>
        <p:spPr>
          <a:xfrm>
            <a:off x="2844800" y="4867400"/>
            <a:ext cx="1898387" cy="1293047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DA6980-A4CE-81FB-60EF-11F38D60C7C8}"/>
              </a:ext>
            </a:extLst>
          </p:cNvPr>
          <p:cNvCxnSpPr>
            <a:cxnSpLocks/>
          </p:cNvCxnSpPr>
          <p:nvPr/>
        </p:nvCxnSpPr>
        <p:spPr>
          <a:xfrm flipV="1">
            <a:off x="2045757" y="3285065"/>
            <a:ext cx="1808938" cy="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60C081-BD2D-03DF-7832-02F6F338E0F4}"/>
              </a:ext>
            </a:extLst>
          </p:cNvPr>
          <p:cNvCxnSpPr>
            <a:cxnSpLocks/>
          </p:cNvCxnSpPr>
          <p:nvPr/>
        </p:nvCxnSpPr>
        <p:spPr>
          <a:xfrm>
            <a:off x="8203964" y="3285065"/>
            <a:ext cx="1729809" cy="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25531B-7F06-46BA-C6BD-892CC1D48CB9}"/>
              </a:ext>
            </a:extLst>
          </p:cNvPr>
          <p:cNvCxnSpPr>
            <a:cxnSpLocks/>
          </p:cNvCxnSpPr>
          <p:nvPr/>
        </p:nvCxnSpPr>
        <p:spPr>
          <a:xfrm>
            <a:off x="4872150" y="3285065"/>
            <a:ext cx="1729809" cy="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877355" y="665730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2. Tìm phân số thích hợp.</a:t>
            </a:r>
            <a:endParaRPr lang="vi-VN" sz="40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7A2EC3-BD99-A86E-6865-0B5F734FEA0C}"/>
              </a:ext>
            </a:extLst>
          </p:cNvPr>
          <p:cNvSpPr/>
          <p:nvPr/>
        </p:nvSpPr>
        <p:spPr>
          <a:xfrm>
            <a:off x="538689" y="2489199"/>
            <a:ext cx="1591733" cy="159173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EBBDAC8-0250-06B0-F2E6-A66F1FB1A55B}"/>
              </a:ext>
            </a:extLst>
          </p:cNvPr>
          <p:cNvSpPr/>
          <p:nvPr/>
        </p:nvSpPr>
        <p:spPr>
          <a:xfrm>
            <a:off x="3399186" y="2285999"/>
            <a:ext cx="2160695" cy="186266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C8494628-7B65-FEAD-0F8A-D00BF8B31E3C}"/>
              </a:ext>
            </a:extLst>
          </p:cNvPr>
          <p:cNvSpPr/>
          <p:nvPr/>
        </p:nvSpPr>
        <p:spPr>
          <a:xfrm>
            <a:off x="6676248" y="2489200"/>
            <a:ext cx="1846409" cy="1591732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AF09E2B3-CFB9-0096-B34F-9E4A0DC31E5B}"/>
              </a:ext>
            </a:extLst>
          </p:cNvPr>
          <p:cNvSpPr/>
          <p:nvPr/>
        </p:nvSpPr>
        <p:spPr>
          <a:xfrm>
            <a:off x="9895275" y="2306243"/>
            <a:ext cx="1846408" cy="1758484"/>
          </a:xfrm>
          <a:prstGeom prst="pen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487595-D482-9FC0-5E5F-535C7C57AB9F}"/>
                  </a:ext>
                </a:extLst>
              </p:cNvPr>
              <p:cNvSpPr txBox="1"/>
              <p:nvPr/>
            </p:nvSpPr>
            <p:spPr>
              <a:xfrm>
                <a:off x="200978" y="2661785"/>
                <a:ext cx="2267153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487595-D482-9FC0-5E5F-535C7C57A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8" y="2661785"/>
                <a:ext cx="2267153" cy="1246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E67C7C-6953-A7D6-C58F-B6E6E6B4EB28}"/>
                  </a:ext>
                </a:extLst>
              </p:cNvPr>
              <p:cNvSpPr txBox="1"/>
              <p:nvPr/>
            </p:nvSpPr>
            <p:spPr>
              <a:xfrm>
                <a:off x="2468131" y="2120501"/>
                <a:ext cx="2267153" cy="114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E67C7C-6953-A7D6-C58F-B6E6E6B4E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31" y="2120501"/>
                <a:ext cx="2267153" cy="1148520"/>
              </a:xfrm>
              <a:prstGeom prst="rect">
                <a:avLst/>
              </a:prstGeom>
              <a:blipFill>
                <a:blip r:embed="rId4"/>
                <a:stretch>
                  <a:fillRect l="-9677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E9AEDA-CE31-C218-E53B-94689A9AD062}"/>
                  </a:ext>
                </a:extLst>
              </p:cNvPr>
              <p:cNvSpPr txBox="1"/>
              <p:nvPr/>
            </p:nvSpPr>
            <p:spPr>
              <a:xfrm>
                <a:off x="3345956" y="2818165"/>
                <a:ext cx="2267153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E9AEDA-CE31-C218-E53B-94689A9AD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956" y="2818165"/>
                <a:ext cx="2267153" cy="1246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0AE88E-F435-4F76-6054-286E588F99FD}"/>
                  </a:ext>
                </a:extLst>
              </p:cNvPr>
              <p:cNvSpPr txBox="1"/>
              <p:nvPr/>
            </p:nvSpPr>
            <p:spPr>
              <a:xfrm>
                <a:off x="5303630" y="2120501"/>
                <a:ext cx="2267153" cy="114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0AE88E-F435-4F76-6054-286E588F9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0" y="2120501"/>
                <a:ext cx="2267153" cy="1148520"/>
              </a:xfrm>
              <a:prstGeom prst="rect">
                <a:avLst/>
              </a:prstGeom>
              <a:blipFill>
                <a:blip r:embed="rId6"/>
                <a:stretch>
                  <a:fillRect l="-9409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1B9EAF-61E3-7D8C-A032-E0EBE0B42842}"/>
                  </a:ext>
                </a:extLst>
              </p:cNvPr>
              <p:cNvSpPr txBox="1"/>
              <p:nvPr/>
            </p:nvSpPr>
            <p:spPr>
              <a:xfrm>
                <a:off x="8761698" y="2120501"/>
                <a:ext cx="2267153" cy="114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1B9EAF-61E3-7D8C-A032-E0EBE0B42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698" y="2120501"/>
                <a:ext cx="2267153" cy="1148520"/>
              </a:xfrm>
              <a:prstGeom prst="rect">
                <a:avLst/>
              </a:prstGeom>
              <a:blipFill>
                <a:blip r:embed="rId7"/>
                <a:stretch>
                  <a:fillRect l="-9409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DA705F-6E7A-2B1D-AF0D-52BFDBEEE158}"/>
                  </a:ext>
                </a:extLst>
              </p:cNvPr>
              <p:cNvSpPr txBox="1"/>
              <p:nvPr/>
            </p:nvSpPr>
            <p:spPr>
              <a:xfrm>
                <a:off x="6465875" y="2612765"/>
                <a:ext cx="2267153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DA705F-6E7A-2B1D-AF0D-52BFDBEEE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875" y="2612765"/>
                <a:ext cx="2267153" cy="12465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C845494-1503-CAE3-7C0E-702723DC376A}"/>
              </a:ext>
            </a:extLst>
          </p:cNvPr>
          <p:cNvSpPr txBox="1"/>
          <p:nvPr/>
        </p:nvSpPr>
        <p:spPr>
          <a:xfrm>
            <a:off x="10595917" y="2915078"/>
            <a:ext cx="134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/>
              <a:t>3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03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870700" y="508100"/>
                <a:ext cx="10420437" cy="484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/>
                  <a:t>3. Tìm phân số thích hợp.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/>
                  <a:t>Một bức tranh hình chữ nhật có diện tích là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/>
                  <a:t> dm</a:t>
                </a:r>
                <a:r>
                  <a:rPr lang="en-US" sz="4800" baseline="30000"/>
                  <a:t>2</a:t>
                </a:r>
                <a:r>
                  <a:rPr lang="en-US" sz="4800"/>
                  <a:t> và chiều rộng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/>
                  <a:t>dm. Chiều dài của bức tranh là          dm.</a:t>
                </a:r>
                <a:endParaRPr lang="vi-VN" sz="4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0" y="508100"/>
                <a:ext cx="10420437" cy="4846198"/>
              </a:xfrm>
              <a:prstGeom prst="rect">
                <a:avLst/>
              </a:prstGeom>
              <a:blipFill>
                <a:blip r:embed="rId4"/>
                <a:stretch>
                  <a:fillRect l="-2692" r="-2633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07BBFC-98E5-710E-B8C9-6E82BDE9B8E7}"/>
              </a:ext>
            </a:extLst>
          </p:cNvPr>
          <p:cNvSpPr/>
          <p:nvPr/>
        </p:nvSpPr>
        <p:spPr>
          <a:xfrm>
            <a:off x="8522186" y="4436533"/>
            <a:ext cx="917765" cy="9177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71D89-A338-5044-E9A7-0F2435BD40E9}"/>
              </a:ext>
            </a:extLst>
          </p:cNvPr>
          <p:cNvGrpSpPr/>
          <p:nvPr/>
        </p:nvGrpSpPr>
        <p:grpSpPr>
          <a:xfrm>
            <a:off x="8333368" y="4128463"/>
            <a:ext cx="1363131" cy="1500036"/>
            <a:chOff x="8333368" y="4128463"/>
            <a:chExt cx="1363131" cy="150003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DD9680E-FA1C-24F3-230B-0678CE2148C9}"/>
                </a:ext>
              </a:extLst>
            </p:cNvPr>
            <p:cNvSpPr/>
            <p:nvPr/>
          </p:nvSpPr>
          <p:spPr>
            <a:xfrm>
              <a:off x="8333368" y="4162330"/>
              <a:ext cx="1295399" cy="14661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79BDB017-3312-7062-EAB2-78881004C135}"/>
                    </a:ext>
                  </a:extLst>
                </p:cNvPr>
                <p:cNvSpPr/>
                <p:nvPr/>
              </p:nvSpPr>
              <p:spPr>
                <a:xfrm>
                  <a:off x="8401100" y="4128463"/>
                  <a:ext cx="1295399" cy="1466169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81</m:t>
                            </m:r>
                          </m:num>
                          <m:den>
                            <m:r>
                              <a:rPr lang="en-US" sz="4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US" sz="4800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79BDB017-3312-7062-EAB2-78881004C1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100" y="4128463"/>
                  <a:ext cx="1295399" cy="1466169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61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8800" b="1">
                <a:solidFill>
                  <a:srgbClr val="000000"/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798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59" y="2746462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>
                <a:solidFill>
                  <a:srgbClr val="0070C0"/>
                </a:solidFill>
                <a:latin typeface="+mn-lt"/>
              </a:rPr>
              <a:t>BÀI 64:</a:t>
            </a:r>
          </a:p>
          <a:p>
            <a:r>
              <a:rPr lang="en-US" sz="4800" b="1">
                <a:solidFill>
                  <a:srgbClr val="0070C0"/>
                </a:solidFill>
                <a:latin typeface="+mn-lt"/>
              </a:rPr>
              <a:t>PHÉP CHIA PHÂN SỐ</a:t>
            </a:r>
          </a:p>
          <a:p>
            <a:r>
              <a:rPr lang="en-US" sz="4000" b="1">
                <a:solidFill>
                  <a:srgbClr val="0070C0"/>
                </a:solidFill>
                <a:latin typeface="+mn-lt"/>
              </a:rPr>
              <a:t>(tiết 1)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7740742" y="5488839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S/Trang 91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11B95D3C-0519-2746-29DD-20DA51F14C07}"/>
              </a:ext>
            </a:extLst>
          </p:cNvPr>
          <p:cNvSpPr txBox="1">
            <a:spLocks/>
          </p:cNvSpPr>
          <p:nvPr/>
        </p:nvSpPr>
        <p:spPr>
          <a:xfrm>
            <a:off x="377719" y="493939"/>
            <a:ext cx="11404759" cy="164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862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3350" indent="0" algn="ctr">
              <a:buFont typeface="Open Sans"/>
              <a:buNone/>
            </a:pPr>
            <a:r>
              <a:rPr lang="en-US" sz="4800" b="1">
                <a:solidFill>
                  <a:srgbClr val="000000"/>
                </a:solidFill>
                <a:latin typeface="+mj-lt"/>
              </a:rPr>
              <a:t>CHỦ ĐỀ 12:</a:t>
            </a:r>
          </a:p>
          <a:p>
            <a:pPr marL="133350" indent="0" algn="ctr">
              <a:buFont typeface="Open Sans"/>
              <a:buNone/>
            </a:pPr>
            <a:r>
              <a:rPr lang="en-US" sz="4800" b="1">
                <a:solidFill>
                  <a:srgbClr val="000000"/>
                </a:solidFill>
                <a:latin typeface="+mj-lt"/>
              </a:rPr>
              <a:t>PHÉP NHÂN, PHÉP CHIA PHÂN SỐ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BE6DA-FFB9-0B59-ADA2-78F93E13A272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4C302-6E25-0F32-8F52-7703BA401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3447"/>
          <a:stretch/>
        </p:blipFill>
        <p:spPr>
          <a:xfrm>
            <a:off x="1500873" y="700660"/>
            <a:ext cx="9160091" cy="545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76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BD4E9-8D61-F28A-1315-3E9D53455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4635" y="3156058"/>
            <a:ext cx="2103762" cy="311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AF939A-3871-E8EC-E4C6-1366795A5478}"/>
                  </a:ext>
                </a:extLst>
              </p:cNvPr>
              <p:cNvSpPr txBox="1"/>
              <p:nvPr/>
            </p:nvSpPr>
            <p:spPr>
              <a:xfrm>
                <a:off x="695570" y="4181204"/>
                <a:ext cx="6660571" cy="16080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/>
                  <a:t>Để tính chiều dài hình chữ nhật, ta làm phép chia: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6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/>
                  <a:t>.</a:t>
                </a:r>
                <a:endParaRPr lang="vi-VN" sz="36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AF939A-3871-E8EC-E4C6-1366795A5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70" y="4181204"/>
                <a:ext cx="6660571" cy="1608004"/>
              </a:xfrm>
              <a:prstGeom prst="rect">
                <a:avLst/>
              </a:prstGeom>
              <a:blipFill>
                <a:blip r:embed="rId4"/>
                <a:stretch>
                  <a:fillRect l="-2745" t="-6061" r="-2836" b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29DE83-66BF-F41A-4BEA-1C83AA7D3603}"/>
                  </a:ext>
                </a:extLst>
              </p:cNvPr>
              <p:cNvSpPr txBox="1"/>
              <p:nvPr/>
            </p:nvSpPr>
            <p:spPr>
              <a:xfrm>
                <a:off x="1347900" y="941345"/>
                <a:ext cx="8812100" cy="2047795"/>
              </a:xfrm>
              <a:prstGeom prst="wedgeRoundRectCallout">
                <a:avLst>
                  <a:gd name="adj1" fmla="val 45844"/>
                  <a:gd name="adj2" fmla="val 71074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/>
                  <a:t>Phân số đảo ngược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/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 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/>
                  <a:t>Để chia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200"/>
                  <a:t> 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/>
                  <a:t>, ta có thể nhân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200"/>
                  <a:t> cho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endParaRPr lang="vi-VN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29DE83-66BF-F41A-4BEA-1C83AA7D3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900" y="941345"/>
                <a:ext cx="8812100" cy="2047795"/>
              </a:xfrm>
              <a:prstGeom prst="wedgeRoundRectCallout">
                <a:avLst>
                  <a:gd name="adj1" fmla="val 45844"/>
                  <a:gd name="adj2" fmla="val 71074"/>
                  <a:gd name="adj3" fmla="val 16667"/>
                </a:avLst>
              </a:prstGeom>
              <a:blipFill>
                <a:blip r:embed="rId5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0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8EB355-8752-AAA9-77FD-B5CD8A349B32}"/>
                  </a:ext>
                </a:extLst>
              </p:cNvPr>
              <p:cNvSpPr txBox="1"/>
              <p:nvPr/>
            </p:nvSpPr>
            <p:spPr>
              <a:xfrm>
                <a:off x="812800" y="659071"/>
                <a:ext cx="10989733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Để tính chiều dài hình chữ nhật, ta làm phép chia: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2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endParaRPr lang="vi-VN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8EB355-8752-AAA9-77FD-B5CD8A349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659071"/>
                <a:ext cx="10989733" cy="966675"/>
              </a:xfrm>
              <a:prstGeom prst="rect">
                <a:avLst/>
              </a:prstGeom>
              <a:blipFill>
                <a:blip r:embed="rId2"/>
                <a:stretch>
                  <a:fillRect l="-1387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1CD490-15F5-FE7D-DC62-5FE36CB09239}"/>
                  </a:ext>
                </a:extLst>
              </p:cNvPr>
              <p:cNvSpPr txBox="1"/>
              <p:nvPr/>
            </p:nvSpPr>
            <p:spPr>
              <a:xfrm>
                <a:off x="812800" y="3961072"/>
                <a:ext cx="7093826" cy="113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Ta có thể 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40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40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1CD490-15F5-FE7D-DC62-5FE36CB09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3961072"/>
                <a:ext cx="7093826" cy="1136658"/>
              </a:xfrm>
              <a:prstGeom prst="rect">
                <a:avLst/>
              </a:prstGeom>
              <a:blipFill>
                <a:blip r:embed="rId3"/>
                <a:stretch>
                  <a:fillRect l="-300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309264-4857-2F27-46B3-56B70F0AEE69}"/>
                  </a:ext>
                </a:extLst>
              </p:cNvPr>
              <p:cNvSpPr txBox="1"/>
              <p:nvPr/>
            </p:nvSpPr>
            <p:spPr>
              <a:xfrm>
                <a:off x="7433734" y="3946325"/>
                <a:ext cx="2573865" cy="11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4800" i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309264-4857-2F27-46B3-56B70F0AE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734" y="3946325"/>
                <a:ext cx="2573865" cy="1151405"/>
              </a:xfrm>
              <a:prstGeom prst="rect">
                <a:avLst/>
              </a:prstGeom>
              <a:blipFill>
                <a:blip r:embed="rId4"/>
                <a:stretch>
                  <a:fillRect l="-827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654951-ECE3-B806-65D9-89E2B504F491}"/>
                  </a:ext>
                </a:extLst>
              </p:cNvPr>
              <p:cNvSpPr txBox="1"/>
              <p:nvPr/>
            </p:nvSpPr>
            <p:spPr>
              <a:xfrm>
                <a:off x="9262533" y="3946325"/>
                <a:ext cx="2573865" cy="115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654951-ECE3-B806-65D9-89E2B504F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533" y="3946325"/>
                <a:ext cx="2573865" cy="1152495"/>
              </a:xfrm>
              <a:prstGeom prst="rect">
                <a:avLst/>
              </a:prstGeom>
              <a:blipFill>
                <a:blip r:embed="rId5"/>
                <a:stretch>
                  <a:fillRect l="-827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0652E-C2A1-699C-B8BD-17FAF7A51E31}"/>
                  </a:ext>
                </a:extLst>
              </p:cNvPr>
              <p:cNvSpPr txBox="1"/>
              <p:nvPr/>
            </p:nvSpPr>
            <p:spPr>
              <a:xfrm>
                <a:off x="694266" y="1447511"/>
                <a:ext cx="9313333" cy="2047795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rgbClr val="000000"/>
                    </a:solidFill>
                  </a:rPr>
                  <a:t>Phân số đảo ngược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 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rgbClr val="000000"/>
                    </a:solidFill>
                  </a:rPr>
                  <a:t>Để chia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 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, ta có thể nhân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 cho</a:t>
                </a:r>
                <a:r>
                  <a:rPr lang="en-US" sz="40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.</a:t>
                </a:r>
                <a:endParaRPr lang="vi-VN" sz="32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0652E-C2A1-699C-B8BD-17FAF7A5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6" y="1447511"/>
                <a:ext cx="9313333" cy="2047795"/>
              </a:xfrm>
              <a:prstGeom prst="roundRect">
                <a:avLst/>
              </a:prstGeom>
              <a:blipFill>
                <a:blip r:embed="rId6"/>
                <a:stretch>
                  <a:fillRect l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F5A252F-B3F1-AE01-8A87-0BCF1341BAE1}"/>
              </a:ext>
            </a:extLst>
          </p:cNvPr>
          <p:cNvSpPr txBox="1"/>
          <p:nvPr/>
        </p:nvSpPr>
        <p:spPr>
          <a:xfrm>
            <a:off x="-218801" y="5563496"/>
            <a:ext cx="1259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C00000"/>
                </a:solidFill>
              </a:rPr>
              <a:t>Nêu cách thực hiện phép chia hai phân số.</a:t>
            </a:r>
            <a:endParaRPr lang="vi-VN" sz="4000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72C57-F4AE-E40C-F6E5-4035E23422B7}"/>
              </a:ext>
            </a:extLst>
          </p:cNvPr>
          <p:cNvSpPr txBox="1"/>
          <p:nvPr/>
        </p:nvSpPr>
        <p:spPr>
          <a:xfrm>
            <a:off x="874539" y="1720840"/>
            <a:ext cx="10412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i="1">
                <a:solidFill>
                  <a:srgbClr val="C00000"/>
                </a:solidFill>
              </a:rPr>
              <a:t>Muốn thực hiện phép chia hai phân số, ta lấy phân số thứ nhất nhân với phân số đảo ngược của phân số thứ hai.</a:t>
            </a:r>
            <a:endParaRPr lang="vi-VN" sz="5400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07AC0-3F86-A940-4D98-8211726E09ED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725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992630" y="846766"/>
                <a:ext cx="10318837" cy="222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/>
                <a:r>
                  <a:rPr lang="en-US" sz="4000" b="1"/>
                  <a:t>1. 	a) Viết phân số đảo ngược của mỗi phân số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/>
                  <a:t>.</a:t>
                </a:r>
              </a:p>
              <a:p>
                <a:pPr algn="just"/>
                <a:r>
                  <a:rPr lang="en-US" sz="4000" b="1"/>
                  <a:t>	b) Tính.</a:t>
                </a:r>
                <a:endParaRPr lang="vi-VN" sz="4000" b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30" y="846766"/>
                <a:ext cx="10318837" cy="2221890"/>
              </a:xfrm>
              <a:prstGeom prst="rect">
                <a:avLst/>
              </a:prstGeom>
              <a:blipFill>
                <a:blip r:embed="rId2"/>
                <a:stretch>
                  <a:fillRect l="-2126" t="-4945" r="-2067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/>
              <p:nvPr/>
            </p:nvSpPr>
            <p:spPr>
              <a:xfrm>
                <a:off x="2711247" y="3657599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47" y="3657599"/>
                <a:ext cx="2267153" cy="1285032"/>
              </a:xfrm>
              <a:prstGeom prst="rect">
                <a:avLst/>
              </a:prstGeom>
              <a:blipFill>
                <a:blip r:embed="rId3"/>
                <a:stretch>
                  <a:fillRect b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6EE4CD-9A90-CA82-1DF9-F8778ADB2616}"/>
                  </a:ext>
                </a:extLst>
              </p:cNvPr>
              <p:cNvSpPr txBox="1"/>
              <p:nvPr/>
            </p:nvSpPr>
            <p:spPr>
              <a:xfrm>
                <a:off x="5725380" y="3657599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6EE4CD-9A90-CA82-1DF9-F8778ADB2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80" y="3657599"/>
                <a:ext cx="2267153" cy="1285032"/>
              </a:xfrm>
              <a:prstGeom prst="rect">
                <a:avLst/>
              </a:prstGeom>
              <a:blipFill>
                <a:blip r:embed="rId4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39EAFD-DD91-B348-08DA-ED440E464639}"/>
                  </a:ext>
                </a:extLst>
              </p:cNvPr>
              <p:cNvSpPr txBox="1"/>
              <p:nvPr/>
            </p:nvSpPr>
            <p:spPr>
              <a:xfrm>
                <a:off x="8739513" y="3657599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39EAFD-DD91-B348-08DA-ED440E464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513" y="3657599"/>
                <a:ext cx="2267153" cy="1285032"/>
              </a:xfrm>
              <a:prstGeom prst="rect">
                <a:avLst/>
              </a:prstGeom>
              <a:blipFill>
                <a:blip r:embed="rId5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8EE263-292A-405C-88CD-07042DDF6A04}:1102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5252</TotalTime>
  <Words>312</Words>
  <Application>Microsoft Office PowerPoint</Application>
  <PresentationFormat>Custom</PresentationFormat>
  <Paragraphs>70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DM Sans</vt:lpstr>
      <vt:lpstr>Open Sans</vt:lpstr>
      <vt:lpstr>Paytone One</vt:lpstr>
      <vt:lpstr>Times New Roman</vt:lpstr>
      <vt:lpstr>Varela Round</vt:lpstr>
      <vt:lpstr>Wingdings</vt:lpstr>
      <vt:lpstr>华康少女文字W5(P)</vt:lpstr>
      <vt:lpstr>Colors and Descriptions of Objects - Spanish - Foreign Language - 4th Grade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STD_MO</cp:lastModifiedBy>
  <cp:revision>449</cp:revision>
  <dcterms:modified xsi:type="dcterms:W3CDTF">2025-04-21T11:27:46Z</dcterms:modified>
</cp:coreProperties>
</file>