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71" r:id="rId3"/>
    <p:sldId id="369" r:id="rId4"/>
    <p:sldId id="372" r:id="rId5"/>
    <p:sldId id="327" r:id="rId6"/>
    <p:sldId id="379" r:id="rId7"/>
    <p:sldId id="388" r:id="rId8"/>
    <p:sldId id="326" r:id="rId9"/>
    <p:sldId id="380" r:id="rId10"/>
    <p:sldId id="389" r:id="rId11"/>
    <p:sldId id="390" r:id="rId12"/>
    <p:sldId id="391" r:id="rId13"/>
    <p:sldId id="392" r:id="rId14"/>
    <p:sldId id="3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7080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43331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2941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3317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626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9430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42695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861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7273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85598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0927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FB193433-B2DF-BD1B-4A03-F1907E73200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66654" y="274752"/>
            <a:ext cx="1271243" cy="1271243"/>
          </a:xfrm>
          <a:prstGeom prst="rect">
            <a:avLst/>
          </a:prstGeom>
        </p:spPr>
      </p:pic>
    </p:spTree>
    <p:extLst>
      <p:ext uri="{BB962C8B-B14F-4D97-AF65-F5344CB8AC3E}">
        <p14:creationId xmlns:p14="http://schemas.microsoft.com/office/powerpoint/2010/main" val="1997631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xmlns="" id="{587B41B7-55B3-9042-BEA3-50ED22850AE9}"/>
              </a:ext>
            </a:extLst>
          </p:cNvPr>
          <p:cNvSpPr/>
          <p:nvPr/>
        </p:nvSpPr>
        <p:spPr>
          <a:xfrm>
            <a:off x="3924341" y="1215211"/>
            <a:ext cx="7902852" cy="4412735"/>
          </a:xfrm>
          <a:prstGeom prst="roundRect">
            <a:avLst/>
          </a:prstGeom>
          <a:solidFill>
            <a:schemeClr val="bg1">
              <a:alpha val="7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xmlns="" id="{1FC0CCD2-596E-834C-9B26-434589CBF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958" y="1576295"/>
            <a:ext cx="2746779" cy="4954160"/>
          </a:xfrm>
          <a:prstGeom prst="rect">
            <a:avLst/>
          </a:prstGeom>
        </p:spPr>
      </p:pic>
      <p:pic>
        <p:nvPicPr>
          <p:cNvPr id="2" name="Picture 1">
            <a:extLst>
              <a:ext uri="{FF2B5EF4-FFF2-40B4-BE49-F238E27FC236}">
                <a16:creationId xmlns:a16="http://schemas.microsoft.com/office/drawing/2014/main" xmlns="" id="{C0A09F98-16FC-E146-7315-F48E2DAE7E8B}"/>
              </a:ext>
            </a:extLst>
          </p:cNvPr>
          <p:cNvPicPr>
            <a:picLocks noChangeAspect="1"/>
          </p:cNvPicPr>
          <p:nvPr/>
        </p:nvPicPr>
        <p:blipFill>
          <a:blip r:embed="rId4"/>
          <a:stretch>
            <a:fillRect/>
          </a:stretch>
        </p:blipFill>
        <p:spPr>
          <a:xfrm>
            <a:off x="6273041" y="886926"/>
            <a:ext cx="2865368" cy="969348"/>
          </a:xfrm>
          <a:prstGeom prst="rect">
            <a:avLst/>
          </a:prstGeom>
        </p:spPr>
      </p:pic>
      <p:pic>
        <p:nvPicPr>
          <p:cNvPr id="5" name="Picture 4">
            <a:extLst>
              <a:ext uri="{FF2B5EF4-FFF2-40B4-BE49-F238E27FC236}">
                <a16:creationId xmlns:a16="http://schemas.microsoft.com/office/drawing/2014/main" xmlns="" id="{B750AC86-8830-F2F4-4462-39B25CD1408A}"/>
              </a:ext>
            </a:extLst>
          </p:cNvPr>
          <p:cNvPicPr>
            <a:picLocks noChangeAspect="1"/>
          </p:cNvPicPr>
          <p:nvPr/>
        </p:nvPicPr>
        <p:blipFill>
          <a:blip r:embed="rId5"/>
          <a:stretch>
            <a:fillRect/>
          </a:stretch>
        </p:blipFill>
        <p:spPr>
          <a:xfrm>
            <a:off x="3362036" y="1981802"/>
            <a:ext cx="9071914" cy="3694496"/>
          </a:xfrm>
          <a:prstGeom prst="rect">
            <a:avLst/>
          </a:prstGeom>
        </p:spPr>
      </p:pic>
      <p:sp>
        <p:nvSpPr>
          <p:cNvPr id="3" name="Oval 2"/>
          <p:cNvSpPr/>
          <p:nvPr/>
        </p:nvSpPr>
        <p:spPr>
          <a:xfrm>
            <a:off x="4657725" y="5706213"/>
            <a:ext cx="6096000" cy="794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dirty="0" smtClean="0">
                <a:latin typeface="+mj-lt"/>
              </a:rPr>
              <a:t>GV: Phạm Thị Thúy</a:t>
            </a:r>
            <a:endParaRPr lang="vi-VN" sz="3200" i="1" dirty="0">
              <a:latin typeface="+mj-lt"/>
            </a:endParaRPr>
          </a:p>
        </p:txBody>
      </p:sp>
    </p:spTree>
    <p:extLst>
      <p:ext uri="{BB962C8B-B14F-4D97-AF65-F5344CB8AC3E}">
        <p14:creationId xmlns:p14="http://schemas.microsoft.com/office/powerpoint/2010/main" val="15779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xmlns="" id="{3CAE87DF-B4C5-4B36-BC4E-C27947D81F0A}"/>
              </a:ext>
            </a:extLst>
          </p:cNvPr>
          <p:cNvGrpSpPr/>
          <p:nvPr/>
        </p:nvGrpSpPr>
        <p:grpSpPr>
          <a:xfrm>
            <a:off x="4929011" y="529936"/>
            <a:ext cx="6701014" cy="5527964"/>
            <a:chOff x="6834011" y="1330036"/>
            <a:chExt cx="5255448" cy="5527964"/>
          </a:xfrm>
        </p:grpSpPr>
        <p:pic>
          <p:nvPicPr>
            <p:cNvPr id="5" name="Picture 4" descr="A picture containing shape&#10;&#10;Description automatically generated">
              <a:extLst>
                <a:ext uri="{FF2B5EF4-FFF2-40B4-BE49-F238E27FC236}">
                  <a16:creationId xmlns:a16="http://schemas.microsoft.com/office/drawing/2014/main" xmlns="" id="{5E187690-A8D3-BE90-A1A6-5CE045248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7" name="TextBox 6">
              <a:extLst>
                <a:ext uri="{FF2B5EF4-FFF2-40B4-BE49-F238E27FC236}">
                  <a16:creationId xmlns:a16="http://schemas.microsoft.com/office/drawing/2014/main" xmlns="" id="{D18A57EB-7EF3-02BA-D346-435CACE280D1}"/>
                </a:ext>
              </a:extLst>
            </p:cNvPr>
            <p:cNvSpPr txBox="1"/>
            <p:nvPr/>
          </p:nvSpPr>
          <p:spPr>
            <a:xfrm>
              <a:off x="8043436" y="3922614"/>
              <a:ext cx="3911558"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Đây là hành vi xâm hại đến quyền trẻ em. Vì trẻ em có quyền được giáo dục, học tập và phát triển năng khiếu</a:t>
              </a: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6" name="Picture 5">
            <a:extLst>
              <a:ext uri="{FF2B5EF4-FFF2-40B4-BE49-F238E27FC236}">
                <a16:creationId xmlns:a16="http://schemas.microsoft.com/office/drawing/2014/main" xmlns="" id="{12CA39B1-57AC-B441-97C4-9D9F70070128}"/>
              </a:ext>
            </a:extLst>
          </p:cNvPr>
          <p:cNvPicPr>
            <a:picLocks noChangeAspect="1"/>
          </p:cNvPicPr>
          <p:nvPr/>
        </p:nvPicPr>
        <p:blipFill>
          <a:blip r:embed="rId3"/>
          <a:stretch>
            <a:fillRect/>
          </a:stretch>
        </p:blipFill>
        <p:spPr>
          <a:xfrm>
            <a:off x="1195387" y="2933700"/>
            <a:ext cx="4352925" cy="2038350"/>
          </a:xfrm>
          <a:prstGeom prst="rect">
            <a:avLst/>
          </a:prstGeom>
        </p:spPr>
      </p:pic>
    </p:spTree>
    <p:extLst>
      <p:ext uri="{BB962C8B-B14F-4D97-AF65-F5344CB8AC3E}">
        <p14:creationId xmlns:p14="http://schemas.microsoft.com/office/powerpoint/2010/main" val="11657879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xmlns="" id="{3CAE87DF-B4C5-4B36-BC4E-C27947D81F0A}"/>
              </a:ext>
            </a:extLst>
          </p:cNvPr>
          <p:cNvGrpSpPr/>
          <p:nvPr/>
        </p:nvGrpSpPr>
        <p:grpSpPr>
          <a:xfrm>
            <a:off x="4929011" y="529936"/>
            <a:ext cx="6701014" cy="5527964"/>
            <a:chOff x="6834011" y="1330036"/>
            <a:chExt cx="5255448" cy="5527964"/>
          </a:xfrm>
        </p:grpSpPr>
        <p:pic>
          <p:nvPicPr>
            <p:cNvPr id="5" name="Picture 4" descr="A picture containing shape&#10;&#10;Description automatically generated">
              <a:extLst>
                <a:ext uri="{FF2B5EF4-FFF2-40B4-BE49-F238E27FC236}">
                  <a16:creationId xmlns:a16="http://schemas.microsoft.com/office/drawing/2014/main" xmlns="" id="{5E187690-A8D3-BE90-A1A6-5CE045248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7" name="TextBox 6">
              <a:extLst>
                <a:ext uri="{FF2B5EF4-FFF2-40B4-BE49-F238E27FC236}">
                  <a16:creationId xmlns:a16="http://schemas.microsoft.com/office/drawing/2014/main" xmlns="" id="{D18A57EB-7EF3-02BA-D346-435CACE280D1}"/>
                </a:ext>
              </a:extLst>
            </p:cNvPr>
            <p:cNvSpPr txBox="1"/>
            <p:nvPr/>
          </p:nvSpPr>
          <p:spPr>
            <a:xfrm>
              <a:off x="8043436" y="3922614"/>
              <a:ext cx="3911558"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Đây không phải là hành vi xâm phạm đến quyền trẻ em. Vì trẻ em có bổn phận thực hiện nhiệm vụ học tập</a:t>
              </a:r>
              <a:r>
                <a:rPr kumimoji="0" lang="en-US"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2" name="Picture 1">
            <a:extLst>
              <a:ext uri="{FF2B5EF4-FFF2-40B4-BE49-F238E27FC236}">
                <a16:creationId xmlns:a16="http://schemas.microsoft.com/office/drawing/2014/main" xmlns="" id="{AD8AFE2E-F0D4-F29B-FC61-217755F689D5}"/>
              </a:ext>
            </a:extLst>
          </p:cNvPr>
          <p:cNvPicPr>
            <a:picLocks noChangeAspect="1"/>
          </p:cNvPicPr>
          <p:nvPr/>
        </p:nvPicPr>
        <p:blipFill>
          <a:blip r:embed="rId3"/>
          <a:stretch>
            <a:fillRect/>
          </a:stretch>
        </p:blipFill>
        <p:spPr>
          <a:xfrm>
            <a:off x="814387" y="2838450"/>
            <a:ext cx="4487403" cy="2657475"/>
          </a:xfrm>
          <a:prstGeom prst="rect">
            <a:avLst/>
          </a:prstGeom>
        </p:spPr>
      </p:pic>
    </p:spTree>
    <p:extLst>
      <p:ext uri="{BB962C8B-B14F-4D97-AF65-F5344CB8AC3E}">
        <p14:creationId xmlns:p14="http://schemas.microsoft.com/office/powerpoint/2010/main" val="11469443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xmlns="" id="{3CAE87DF-B4C5-4B36-BC4E-C27947D81F0A}"/>
              </a:ext>
            </a:extLst>
          </p:cNvPr>
          <p:cNvGrpSpPr/>
          <p:nvPr/>
        </p:nvGrpSpPr>
        <p:grpSpPr>
          <a:xfrm>
            <a:off x="4929011" y="529936"/>
            <a:ext cx="6701014" cy="5527964"/>
            <a:chOff x="6834011" y="1330036"/>
            <a:chExt cx="5255448" cy="5527964"/>
          </a:xfrm>
        </p:grpSpPr>
        <p:pic>
          <p:nvPicPr>
            <p:cNvPr id="5" name="Picture 4" descr="A picture containing shape&#10;&#10;Description automatically generated">
              <a:extLst>
                <a:ext uri="{FF2B5EF4-FFF2-40B4-BE49-F238E27FC236}">
                  <a16:creationId xmlns:a16="http://schemas.microsoft.com/office/drawing/2014/main" xmlns="" id="{5E187690-A8D3-BE90-A1A6-5CE045248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7" name="TextBox 6">
              <a:extLst>
                <a:ext uri="{FF2B5EF4-FFF2-40B4-BE49-F238E27FC236}">
                  <a16:creationId xmlns:a16="http://schemas.microsoft.com/office/drawing/2014/main" xmlns="" id="{D18A57EB-7EF3-02BA-D346-435CACE280D1}"/>
                </a:ext>
              </a:extLst>
            </p:cNvPr>
            <p:cNvSpPr txBox="1"/>
            <p:nvPr/>
          </p:nvSpPr>
          <p:spPr>
            <a:xfrm>
              <a:off x="8050906" y="4103589"/>
              <a:ext cx="3911558"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Đây không phải là hành vi xâm phạm đến quyền trẻ em. Vì việc phụ giúp công việc gia đình phù hợp với lứa tuổi là bổn phận của trẻ em</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pic>
        <p:nvPicPr>
          <p:cNvPr id="6" name="Picture 5">
            <a:extLst>
              <a:ext uri="{FF2B5EF4-FFF2-40B4-BE49-F238E27FC236}">
                <a16:creationId xmlns:a16="http://schemas.microsoft.com/office/drawing/2014/main" xmlns="" id="{B3962C70-3751-19DB-CAA2-506FD45B6678}"/>
              </a:ext>
            </a:extLst>
          </p:cNvPr>
          <p:cNvPicPr>
            <a:picLocks noChangeAspect="1"/>
          </p:cNvPicPr>
          <p:nvPr/>
        </p:nvPicPr>
        <p:blipFill>
          <a:blip r:embed="rId3"/>
          <a:stretch>
            <a:fillRect/>
          </a:stretch>
        </p:blipFill>
        <p:spPr>
          <a:xfrm>
            <a:off x="885824" y="3000376"/>
            <a:ext cx="4166543" cy="2767012"/>
          </a:xfrm>
          <a:prstGeom prst="rect">
            <a:avLst/>
          </a:prstGeom>
        </p:spPr>
      </p:pic>
    </p:spTree>
    <p:extLst>
      <p:ext uri="{BB962C8B-B14F-4D97-AF65-F5344CB8AC3E}">
        <p14:creationId xmlns:p14="http://schemas.microsoft.com/office/powerpoint/2010/main" val="36651363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21F0FF8D-4E32-784E-9EB0-EDEBBB9B02CF}"/>
              </a:ext>
            </a:extLst>
          </p:cNvPr>
          <p:cNvSpPr/>
          <p:nvPr/>
        </p:nvSpPr>
        <p:spPr>
          <a:xfrm>
            <a:off x="419100" y="276225"/>
            <a:ext cx="11468100" cy="638174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xmlns="" id="{A397B899-AAC9-5193-6ED6-551CD6734A74}"/>
              </a:ext>
            </a:extLst>
          </p:cNvPr>
          <p:cNvGrpSpPr/>
          <p:nvPr/>
        </p:nvGrpSpPr>
        <p:grpSpPr>
          <a:xfrm>
            <a:off x="386305" y="259047"/>
            <a:ext cx="11439250" cy="1249155"/>
            <a:chOff x="1869832" y="3990205"/>
            <a:chExt cx="9304774" cy="1569660"/>
          </a:xfrm>
        </p:grpSpPr>
        <p:sp>
          <p:nvSpPr>
            <p:cNvPr id="5" name="TextBox 4">
              <a:extLst>
                <a:ext uri="{FF2B5EF4-FFF2-40B4-BE49-F238E27FC236}">
                  <a16:creationId xmlns:a16="http://schemas.microsoft.com/office/drawing/2014/main" xmlns="" id="{A829815D-310C-395B-60A6-794E2215B3F8}"/>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1589DC5B-C276-D9FB-F001-F2B33BE11B1C}"/>
                </a:ext>
              </a:extLst>
            </p:cNvPr>
            <p:cNvSpPr txBox="1"/>
            <p:nvPr/>
          </p:nvSpPr>
          <p:spPr>
            <a:xfrm>
              <a:off x="1877139" y="4035265"/>
              <a:ext cx="9228178" cy="150830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tán thành hoặc không tán thành ý k</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iế</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 nào dưới đây? Vì sao?</a:t>
              </a:r>
              <a:endParaRPr kumimoji="0" lang="en-US"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xmlns="" id="{52494254-F17E-4FED-B6D4-1B5BFEF32A24}"/>
              </a:ext>
            </a:extLst>
          </p:cNvPr>
          <p:cNvPicPr>
            <a:picLocks noChangeAspect="1"/>
          </p:cNvPicPr>
          <p:nvPr/>
        </p:nvPicPr>
        <p:blipFill>
          <a:blip r:embed="rId2"/>
          <a:stretch>
            <a:fillRect/>
          </a:stretch>
        </p:blipFill>
        <p:spPr>
          <a:xfrm>
            <a:off x="904875" y="1662113"/>
            <a:ext cx="4191000" cy="2356478"/>
          </a:xfrm>
          <a:prstGeom prst="rect">
            <a:avLst/>
          </a:prstGeom>
        </p:spPr>
      </p:pic>
      <p:pic>
        <p:nvPicPr>
          <p:cNvPr id="9" name="Picture 8">
            <a:extLst>
              <a:ext uri="{FF2B5EF4-FFF2-40B4-BE49-F238E27FC236}">
                <a16:creationId xmlns:a16="http://schemas.microsoft.com/office/drawing/2014/main" xmlns="" id="{1C59DDFA-D708-A4AD-CC43-A6427FDE5FAF}"/>
              </a:ext>
            </a:extLst>
          </p:cNvPr>
          <p:cNvPicPr>
            <a:picLocks noChangeAspect="1"/>
          </p:cNvPicPr>
          <p:nvPr/>
        </p:nvPicPr>
        <p:blipFill>
          <a:blip r:embed="rId3"/>
          <a:stretch>
            <a:fillRect/>
          </a:stretch>
        </p:blipFill>
        <p:spPr>
          <a:xfrm>
            <a:off x="5514975" y="1614488"/>
            <a:ext cx="2205037" cy="2471737"/>
          </a:xfrm>
          <a:prstGeom prst="rect">
            <a:avLst/>
          </a:prstGeom>
        </p:spPr>
      </p:pic>
      <p:pic>
        <p:nvPicPr>
          <p:cNvPr id="12" name="Picture 11">
            <a:extLst>
              <a:ext uri="{FF2B5EF4-FFF2-40B4-BE49-F238E27FC236}">
                <a16:creationId xmlns:a16="http://schemas.microsoft.com/office/drawing/2014/main" xmlns="" id="{3896DEDE-D334-4A8E-3630-56EC2D00BBD5}"/>
              </a:ext>
            </a:extLst>
          </p:cNvPr>
          <p:cNvPicPr>
            <a:picLocks noChangeAspect="1"/>
          </p:cNvPicPr>
          <p:nvPr/>
        </p:nvPicPr>
        <p:blipFill>
          <a:blip r:embed="rId4"/>
          <a:stretch>
            <a:fillRect/>
          </a:stretch>
        </p:blipFill>
        <p:spPr>
          <a:xfrm>
            <a:off x="8439150" y="1643062"/>
            <a:ext cx="2205037" cy="2423203"/>
          </a:xfrm>
          <a:prstGeom prst="rect">
            <a:avLst/>
          </a:prstGeom>
        </p:spPr>
      </p:pic>
      <p:pic>
        <p:nvPicPr>
          <p:cNvPr id="14" name="Picture 13">
            <a:extLst>
              <a:ext uri="{FF2B5EF4-FFF2-40B4-BE49-F238E27FC236}">
                <a16:creationId xmlns:a16="http://schemas.microsoft.com/office/drawing/2014/main" xmlns="" id="{056BF445-D70C-0805-F6DB-CEDB4666BEAA}"/>
              </a:ext>
            </a:extLst>
          </p:cNvPr>
          <p:cNvPicPr>
            <a:picLocks noChangeAspect="1"/>
          </p:cNvPicPr>
          <p:nvPr/>
        </p:nvPicPr>
        <p:blipFill>
          <a:blip r:embed="rId5"/>
          <a:stretch>
            <a:fillRect/>
          </a:stretch>
        </p:blipFill>
        <p:spPr>
          <a:xfrm>
            <a:off x="3733800" y="4343013"/>
            <a:ext cx="4838700" cy="2157799"/>
          </a:xfrm>
          <a:prstGeom prst="rect">
            <a:avLst/>
          </a:prstGeom>
        </p:spPr>
      </p:pic>
    </p:spTree>
    <p:extLst>
      <p:ext uri="{BB962C8B-B14F-4D97-AF65-F5344CB8AC3E}">
        <p14:creationId xmlns:p14="http://schemas.microsoft.com/office/powerpoint/2010/main" val="2487271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6BD405B-4787-9C47-B629-6BFBE4EF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60" y="-415229"/>
            <a:ext cx="9638204" cy="6925758"/>
          </a:xfrm>
          <a:prstGeom prst="rect">
            <a:avLst/>
          </a:prstGeom>
        </p:spPr>
      </p:pic>
      <p:pic>
        <p:nvPicPr>
          <p:cNvPr id="11" name="图片 10">
            <a:extLst>
              <a:ext uri="{FF2B5EF4-FFF2-40B4-BE49-F238E27FC236}">
                <a16:creationId xmlns:a16="http://schemas.microsoft.com/office/drawing/2014/main" xmlns="" id="{2DB4A4AE-A2DC-490E-B4A1-645388CE7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93" y="2158368"/>
            <a:ext cx="4634753" cy="4634753"/>
          </a:xfrm>
          <a:prstGeom prst="rect">
            <a:avLst/>
          </a:prstGeom>
        </p:spPr>
      </p:pic>
      <p:pic>
        <p:nvPicPr>
          <p:cNvPr id="4" name="Picture 3">
            <a:extLst>
              <a:ext uri="{FF2B5EF4-FFF2-40B4-BE49-F238E27FC236}">
                <a16:creationId xmlns:a16="http://schemas.microsoft.com/office/drawing/2014/main" xmlns="" id="{E80B91E9-2598-A2DC-05AB-4DDAD0B12F85}"/>
              </a:ext>
            </a:extLst>
          </p:cNvPr>
          <p:cNvPicPr>
            <a:picLocks noChangeAspect="1"/>
          </p:cNvPicPr>
          <p:nvPr/>
        </p:nvPicPr>
        <p:blipFill>
          <a:blip r:embed="rId5"/>
          <a:stretch>
            <a:fillRect/>
          </a:stretch>
        </p:blipFill>
        <p:spPr>
          <a:xfrm>
            <a:off x="3890072" y="1974231"/>
            <a:ext cx="7364606" cy="2566638"/>
          </a:xfrm>
          <a:prstGeom prst="rect">
            <a:avLst/>
          </a:prstGeom>
        </p:spPr>
      </p:pic>
    </p:spTree>
    <p:extLst>
      <p:ext uri="{BB962C8B-B14F-4D97-AF65-F5344CB8AC3E}">
        <p14:creationId xmlns:p14="http://schemas.microsoft.com/office/powerpoint/2010/main" val="3634014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6BD405B-4787-9C47-B629-6BFBE4EF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60" y="-415229"/>
            <a:ext cx="9638204" cy="6925758"/>
          </a:xfrm>
          <a:prstGeom prst="rect">
            <a:avLst/>
          </a:prstGeom>
        </p:spPr>
      </p:pic>
      <p:pic>
        <p:nvPicPr>
          <p:cNvPr id="11" name="图片 10">
            <a:extLst>
              <a:ext uri="{FF2B5EF4-FFF2-40B4-BE49-F238E27FC236}">
                <a16:creationId xmlns:a16="http://schemas.microsoft.com/office/drawing/2014/main" xmlns="" id="{2DB4A4AE-A2DC-490E-B4A1-645388CE7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93" y="2158368"/>
            <a:ext cx="4634753" cy="4634753"/>
          </a:xfrm>
          <a:prstGeom prst="rect">
            <a:avLst/>
          </a:prstGeom>
        </p:spPr>
      </p:pic>
      <p:pic>
        <p:nvPicPr>
          <p:cNvPr id="2" name="Picture 1">
            <a:extLst>
              <a:ext uri="{FF2B5EF4-FFF2-40B4-BE49-F238E27FC236}">
                <a16:creationId xmlns:a16="http://schemas.microsoft.com/office/drawing/2014/main" xmlns="" id="{D2B4540F-5688-878B-33CC-5F616B0EE70D}"/>
              </a:ext>
            </a:extLst>
          </p:cNvPr>
          <p:cNvPicPr>
            <a:picLocks noChangeAspect="1"/>
          </p:cNvPicPr>
          <p:nvPr/>
        </p:nvPicPr>
        <p:blipFill>
          <a:blip r:embed="rId5"/>
          <a:stretch>
            <a:fillRect/>
          </a:stretch>
        </p:blipFill>
        <p:spPr>
          <a:xfrm>
            <a:off x="2609073" y="1629377"/>
            <a:ext cx="9126503" cy="3694496"/>
          </a:xfrm>
          <a:prstGeom prst="rect">
            <a:avLst/>
          </a:prstGeom>
        </p:spPr>
      </p:pic>
    </p:spTree>
    <p:extLst>
      <p:ext uri="{BB962C8B-B14F-4D97-AF65-F5344CB8AC3E}">
        <p14:creationId xmlns:p14="http://schemas.microsoft.com/office/powerpoint/2010/main" val="646328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90A2639-9E79-E749-9C5A-B86A6ADC03B2}"/>
              </a:ext>
            </a:extLst>
          </p:cNvPr>
          <p:cNvSpPr txBox="1"/>
          <p:nvPr/>
        </p:nvSpPr>
        <p:spPr>
          <a:xfrm>
            <a:off x="2642531" y="2271980"/>
            <a:ext cx="6811687" cy="2862322"/>
          </a:xfrm>
          <a:prstGeom prst="rect">
            <a:avLst/>
          </a:prstGeom>
          <a:noFill/>
        </p:spPr>
        <p:txBody>
          <a:bodyPr wrap="square" rtlCol="0">
            <a:spAutoFit/>
          </a:bodyPr>
          <a:lstStyle/>
          <a:p>
            <a:pPr lvl="0" algn="ctr"/>
            <a:r>
              <a:rPr lang="nl-NL" sz="6000" b="1" dirty="0">
                <a:solidFill>
                  <a:srgbClr val="002060"/>
                </a:solidFill>
                <a:latin typeface="Cambria" panose="02040503050406030204" pitchFamily="18" charset="0"/>
                <a:ea typeface="Cambria" panose="02040503050406030204" pitchFamily="18" charset="0"/>
              </a:rPr>
              <a:t>Vì sao phải thực hiện quyền và bổn phận trẻ em?</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527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6BD405B-4787-9C47-B629-6BFBE4EF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1760" y="-415229"/>
            <a:ext cx="9638204" cy="6925758"/>
          </a:xfrm>
          <a:prstGeom prst="rect">
            <a:avLst/>
          </a:prstGeom>
        </p:spPr>
      </p:pic>
      <p:pic>
        <p:nvPicPr>
          <p:cNvPr id="11" name="图片 10">
            <a:extLst>
              <a:ext uri="{FF2B5EF4-FFF2-40B4-BE49-F238E27FC236}">
                <a16:creationId xmlns:a16="http://schemas.microsoft.com/office/drawing/2014/main" xmlns="" id="{2DB4A4AE-A2DC-490E-B4A1-645388CE7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93" y="2158368"/>
            <a:ext cx="4634753" cy="4634753"/>
          </a:xfrm>
          <a:prstGeom prst="rect">
            <a:avLst/>
          </a:prstGeom>
        </p:spPr>
      </p:pic>
      <p:pic>
        <p:nvPicPr>
          <p:cNvPr id="2" name="Picture 1">
            <a:extLst>
              <a:ext uri="{FF2B5EF4-FFF2-40B4-BE49-F238E27FC236}">
                <a16:creationId xmlns:a16="http://schemas.microsoft.com/office/drawing/2014/main" xmlns="" id="{87DC5364-A800-6460-7DA8-59FCAA05E7E9}"/>
              </a:ext>
            </a:extLst>
          </p:cNvPr>
          <p:cNvPicPr>
            <a:picLocks noChangeAspect="1"/>
          </p:cNvPicPr>
          <p:nvPr/>
        </p:nvPicPr>
        <p:blipFill>
          <a:blip r:embed="rId5"/>
          <a:stretch>
            <a:fillRect/>
          </a:stretch>
        </p:blipFill>
        <p:spPr>
          <a:xfrm>
            <a:off x="3151631" y="1473928"/>
            <a:ext cx="8803387" cy="3700593"/>
          </a:xfrm>
          <a:prstGeom prst="rect">
            <a:avLst/>
          </a:prstGeom>
        </p:spPr>
      </p:pic>
    </p:spTree>
    <p:extLst>
      <p:ext uri="{BB962C8B-B14F-4D97-AF65-F5344CB8AC3E}">
        <p14:creationId xmlns:p14="http://schemas.microsoft.com/office/powerpoint/2010/main" val="3385111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9A048AA1-9439-4069-8BCA-1816CDF4E074}"/>
              </a:ext>
            </a:extLst>
          </p:cNvPr>
          <p:cNvPicPr>
            <a:picLocks noChangeAspect="1"/>
          </p:cNvPicPr>
          <p:nvPr/>
        </p:nvPicPr>
        <p:blipFill>
          <a:blip r:embed="rId3"/>
          <a:stretch>
            <a:fillRect/>
          </a:stretch>
        </p:blipFill>
        <p:spPr>
          <a:xfrm>
            <a:off x="0" y="5363153"/>
            <a:ext cx="12192000" cy="1554480"/>
          </a:xfrm>
          <a:prstGeom prst="rect">
            <a:avLst/>
          </a:prstGeom>
        </p:spPr>
      </p:pic>
      <p:pic>
        <p:nvPicPr>
          <p:cNvPr id="6" name="图片 5">
            <a:extLst>
              <a:ext uri="{FF2B5EF4-FFF2-40B4-BE49-F238E27FC236}">
                <a16:creationId xmlns:a16="http://schemas.microsoft.com/office/drawing/2014/main" xmlns="" id="{5D5910B9-5777-4B1D-82E3-826396DC58AF}"/>
              </a:ext>
            </a:extLst>
          </p:cNvPr>
          <p:cNvPicPr>
            <a:picLocks noChangeAspect="1"/>
          </p:cNvPicPr>
          <p:nvPr/>
        </p:nvPicPr>
        <p:blipFill>
          <a:blip r:embed="rId4"/>
          <a:stretch>
            <a:fillRect/>
          </a:stretch>
        </p:blipFill>
        <p:spPr>
          <a:xfrm>
            <a:off x="2684122" y="-167157"/>
            <a:ext cx="8790889" cy="6689121"/>
          </a:xfrm>
          <a:prstGeom prst="rect">
            <a:avLst/>
          </a:prstGeom>
        </p:spPr>
      </p:pic>
      <p:sp>
        <p:nvSpPr>
          <p:cNvPr id="9" name="文本框 8">
            <a:extLst>
              <a:ext uri="{FF2B5EF4-FFF2-40B4-BE49-F238E27FC236}">
                <a16:creationId xmlns:a16="http://schemas.microsoft.com/office/drawing/2014/main" xmlns="" id="{6E42E533-5CF8-4322-8A1E-06F040A799A7}"/>
              </a:ext>
            </a:extLst>
          </p:cNvPr>
          <p:cNvSpPr txBox="1"/>
          <p:nvPr/>
        </p:nvSpPr>
        <p:spPr>
          <a:xfrm>
            <a:off x="3714749" y="1146516"/>
            <a:ext cx="6715125" cy="2585323"/>
          </a:xfrm>
          <a:prstGeom prst="rect">
            <a:avLst/>
          </a:prstGeom>
          <a:noFill/>
        </p:spPr>
        <p:txBody>
          <a:bodyPr wrap="square" rtlCol="0">
            <a:spAutoFit/>
          </a:bodyPr>
          <a:lstStyle>
            <a:defPPr>
              <a:defRPr lang="zh-CN"/>
            </a:defPPr>
            <a:lvl1pPr algn="ctr">
              <a:defRPr sz="7200">
                <a:effectLst>
                  <a:outerShdw blurRad="12700" dist="12700" dir="2700000" algn="tl" rotWithShape="0">
                    <a:prstClr val="black">
                      <a:alpha val="40000"/>
                    </a:prstClr>
                  </a:outerShdw>
                </a:effectLst>
                <a:latin typeface="字魂141号-活力悦动体" panose="00000500000000000000" pitchFamily="2" charset="-122"/>
                <a:ea typeface="字魂141号-活力悦动体" panose="00000500000000000000" pitchFamily="2" charset="-122"/>
              </a:defRPr>
            </a:lvl1pPr>
          </a:lstStyle>
          <a:p>
            <a:pPr lvl="0"/>
            <a:r>
              <a:rPr lang="vi-VN" sz="5400" b="1" dirty="0">
                <a:solidFill>
                  <a:srgbClr val="C00000"/>
                </a:solidFill>
                <a:effectLst/>
                <a:latin typeface="Cambria" panose="02040503050406030204" pitchFamily="18" charset="0"/>
                <a:ea typeface="Cambria" panose="02040503050406030204" pitchFamily="18" charset="0"/>
              </a:rPr>
              <a:t>Chơi trò chơi: </a:t>
            </a:r>
            <a:endParaRPr lang="en-US" sz="5400" b="1" dirty="0">
              <a:solidFill>
                <a:srgbClr val="C00000"/>
              </a:solidFill>
              <a:effectLst/>
              <a:latin typeface="Cambria" panose="02040503050406030204" pitchFamily="18" charset="0"/>
              <a:ea typeface="Cambria" panose="02040503050406030204" pitchFamily="18" charset="0"/>
            </a:endParaRPr>
          </a:p>
          <a:p>
            <a:pPr lvl="0"/>
            <a:r>
              <a:rPr lang="vi-VN" sz="5400" b="1" dirty="0">
                <a:solidFill>
                  <a:srgbClr val="C00000"/>
                </a:solidFill>
                <a:effectLst/>
                <a:latin typeface="Cambria" panose="02040503050406030204" pitchFamily="18" charset="0"/>
                <a:ea typeface="Cambria" panose="02040503050406030204" pitchFamily="18" charset="0"/>
              </a:rPr>
              <a:t>Kể về các quyền và bổn phận của trẻ em</a:t>
            </a:r>
            <a:endParaRPr kumimoji="0" lang="x-none" sz="6600" b="0" i="0" u="none" strike="noStrike" kern="1200" cap="none" spc="0" normalizeH="0" baseline="0" noProof="0" dirty="0">
              <a:ln>
                <a:noFill/>
              </a:ln>
              <a:solidFill>
                <a:prstClr val="black"/>
              </a:solidFill>
              <a:effectLst/>
              <a:uLnTx/>
              <a:uFillTx/>
              <a:latin typeface="Cambria" panose="02040503050406030204" pitchFamily="18" charset="0"/>
              <a:ea typeface="字魂141号-活力悦动体" panose="00000500000000000000" pitchFamily="2" charset="-122"/>
              <a:cs typeface="+mn-cs"/>
            </a:endParaRPr>
          </a:p>
        </p:txBody>
      </p:sp>
      <p:pic>
        <p:nvPicPr>
          <p:cNvPr id="10" name="Picture 9">
            <a:extLst>
              <a:ext uri="{FF2B5EF4-FFF2-40B4-BE49-F238E27FC236}">
                <a16:creationId xmlns:a16="http://schemas.microsoft.com/office/drawing/2014/main" xmlns="" id="{CE848887-1BE9-B14E-8510-E0C67B103D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80" y="3632706"/>
            <a:ext cx="5300755" cy="3056415"/>
          </a:xfrm>
          <a:prstGeom prst="rect">
            <a:avLst/>
          </a:prstGeom>
        </p:spPr>
      </p:pic>
      <p:pic>
        <p:nvPicPr>
          <p:cNvPr id="12" name="Picture 11">
            <a:extLst>
              <a:ext uri="{FF2B5EF4-FFF2-40B4-BE49-F238E27FC236}">
                <a16:creationId xmlns:a16="http://schemas.microsoft.com/office/drawing/2014/main" xmlns="" id="{4436F5CE-D82C-8647-BA21-FF85C97681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9405" y="3008526"/>
            <a:ext cx="4374772" cy="4304776"/>
          </a:xfrm>
          <a:prstGeom prst="rect">
            <a:avLst/>
          </a:prstGeom>
        </p:spPr>
      </p:pic>
    </p:spTree>
    <p:extLst>
      <p:ext uri="{BB962C8B-B14F-4D97-AF65-F5344CB8AC3E}">
        <p14:creationId xmlns:p14="http://schemas.microsoft.com/office/powerpoint/2010/main" val="693148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9">
            <a:extLst>
              <a:ext uri="{FF2B5EF4-FFF2-40B4-BE49-F238E27FC236}">
                <a16:creationId xmlns:a16="http://schemas.microsoft.com/office/drawing/2014/main" xmlns="" id="{3B0928D8-6ECF-3049-B409-3DBBD87EA3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72078" y="1590664"/>
            <a:ext cx="5543708" cy="5543708"/>
          </a:xfrm>
          <a:prstGeom prst="ellipse">
            <a:avLst/>
          </a:prstGeom>
        </p:spPr>
      </p:pic>
      <p:sp>
        <p:nvSpPr>
          <p:cNvPr id="4" name="TextBox 3">
            <a:extLst>
              <a:ext uri="{FF2B5EF4-FFF2-40B4-BE49-F238E27FC236}">
                <a16:creationId xmlns:a16="http://schemas.microsoft.com/office/drawing/2014/main" xmlns="" id="{D9BFD3E4-E3EF-548B-1A8E-E1EB23E9B4C1}"/>
              </a:ext>
            </a:extLst>
          </p:cNvPr>
          <p:cNvSpPr txBox="1"/>
          <p:nvPr/>
        </p:nvSpPr>
        <p:spPr>
          <a:xfrm>
            <a:off x="2543175" y="504825"/>
            <a:ext cx="8439150" cy="5632311"/>
          </a:xfrm>
          <a:prstGeom prst="rect">
            <a:avLst/>
          </a:prstGeom>
          <a:noFill/>
        </p:spPr>
        <p:txBody>
          <a:bodyPr wrap="square" rtlCol="0">
            <a:spAutoFit/>
          </a:bodyPr>
          <a:lstStyle/>
          <a:p>
            <a:pPr algn="just" latinLnBrk="0"/>
            <a:r>
              <a:rPr lang="vi-VN" sz="2400" b="1" i="0" dirty="0">
                <a:solidFill>
                  <a:srgbClr val="000000"/>
                </a:solidFill>
                <a:effectLst/>
                <a:latin typeface="Cambria" panose="02040503050406030204" pitchFamily="18" charset="0"/>
                <a:ea typeface="Cambria" panose="02040503050406030204" pitchFamily="18" charset="0"/>
              </a:rPr>
              <a:t>Các quyền của trẻ em</a:t>
            </a:r>
            <a:endParaRPr lang="vi-VN" sz="2400" b="0" i="0" dirty="0">
              <a:solidFill>
                <a:srgbClr val="000000"/>
              </a:solidFill>
              <a:effectLst/>
              <a:latin typeface="Cambria" panose="02040503050406030204" pitchFamily="18" charset="0"/>
              <a:ea typeface="Cambria" panose="02040503050406030204" pitchFamily="18" charset="0"/>
            </a:endParaRP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khai sinh</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chăm sóc sức khỏe</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giáo dục, học tập và phát triển năng khiếu</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bảo vệ để không bị bạo lực, bỏ rơi, bỏ mặc</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vui chơi, giải trí</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bày tỏ ý kiến và hội họp</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sống</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chăm sóc, nuôi dưỡng</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giữ gìn, phát huy bản sắc</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tự do tín ngưỡng, tôn giáo</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bí mật đời sống riêng tư</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sống chung với cha, mẹ</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bảo vệ khỏi chất ma túy</a:t>
            </a:r>
          </a:p>
          <a:p>
            <a:pPr algn="just" latinLnBrk="0"/>
            <a:r>
              <a:rPr lang="vi-VN" sz="2400" b="0" i="0" dirty="0">
                <a:solidFill>
                  <a:srgbClr val="000000"/>
                </a:solidFill>
                <a:effectLst/>
                <a:latin typeface="Cambria" panose="02040503050406030204" pitchFamily="18" charset="0"/>
                <a:ea typeface="Cambria" panose="02040503050406030204" pitchFamily="18" charset="0"/>
              </a:rPr>
              <a:t>- Quyền được bảo đảm an sinh xã hội</a:t>
            </a:r>
          </a:p>
        </p:txBody>
      </p:sp>
    </p:spTree>
    <p:extLst>
      <p:ext uri="{BB962C8B-B14F-4D97-AF65-F5344CB8AC3E}">
        <p14:creationId xmlns:p14="http://schemas.microsoft.com/office/powerpoint/2010/main" val="11617345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21F0FF8D-4E32-784E-9EB0-EDEBBB9B02CF}"/>
              </a:ext>
            </a:extLst>
          </p:cNvPr>
          <p:cNvSpPr/>
          <p:nvPr/>
        </p:nvSpPr>
        <p:spPr>
          <a:xfrm>
            <a:off x="666749" y="427960"/>
            <a:ext cx="11258551"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9">
            <a:extLst>
              <a:ext uri="{FF2B5EF4-FFF2-40B4-BE49-F238E27FC236}">
                <a16:creationId xmlns:a16="http://schemas.microsoft.com/office/drawing/2014/main" xmlns="" id="{3B0928D8-6ECF-3049-B409-3DBBD87EA3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72078" y="1590664"/>
            <a:ext cx="5543708" cy="5543708"/>
          </a:xfrm>
          <a:prstGeom prst="ellipse">
            <a:avLst/>
          </a:prstGeom>
        </p:spPr>
      </p:pic>
      <p:sp>
        <p:nvSpPr>
          <p:cNvPr id="4" name="TextBox 3">
            <a:extLst>
              <a:ext uri="{FF2B5EF4-FFF2-40B4-BE49-F238E27FC236}">
                <a16:creationId xmlns:a16="http://schemas.microsoft.com/office/drawing/2014/main" xmlns="" id="{D9BFD3E4-E3EF-548B-1A8E-E1EB23E9B4C1}"/>
              </a:ext>
            </a:extLst>
          </p:cNvPr>
          <p:cNvSpPr txBox="1"/>
          <p:nvPr/>
        </p:nvSpPr>
        <p:spPr>
          <a:xfrm>
            <a:off x="2409825" y="504825"/>
            <a:ext cx="9477375" cy="5632311"/>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Các bổn phận của trẻ em</a:t>
            </a:r>
            <a:endParaRPr lang="vi-VN" sz="2000" b="0" i="0" dirty="0">
              <a:solidFill>
                <a:srgbClr val="000000"/>
              </a:solidFill>
              <a:effectLst/>
              <a:latin typeface="Cambria" panose="02040503050406030204" pitchFamily="18" charset="0"/>
              <a:ea typeface="Cambria" panose="02040503050406030204" pitchFamily="18" charset="0"/>
            </a:endParaRP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rèn luyện thân thể</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phụ giúp cha mẹ và các thành viên trong gia đình những công việc phù hợp với độ tuổi, giới tính</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kính trọng, lễ phép với ông bà, cha mẹ</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giúp đỡ người già, người khuyết tật, phụ nữ mang thai, trẻ nhỏ, người gặp hoàn cảnh khó khăn phù hợp với khả năng, sức khỏe và độ tuổi</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bảo vệ, giữ gìn, sử dụng tài sản, tài nguyên, bảo vệ môi trường phù hợp với khả năng và đội tuổi của trẻ em</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thương yêu, đoàn kết, chia sẻ khó khăn, tôn trọng, giúp đỡ bạn bè</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học tập, rèn luyện, giữ gìn nề nếp gia đình</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tôn trọng giáo viên, cán bộ, nhân viên của nhà trường</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rèn luyện đạo đức, ý thức tự học, thực hiện nhiệm vụ học tập, rèn luyện theo chương trình, kế hoạch giáo dục của nhà trường, cơ sở giáo dục khác</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tôn trọng, lễ phép với người lớn tuổi</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sống trung thực, khiêm tốn</a:t>
            </a:r>
          </a:p>
          <a:p>
            <a:pPr algn="just" latinLnBrk="0"/>
            <a:r>
              <a:rPr lang="vi-VN" sz="2000" b="0" i="0" dirty="0">
                <a:solidFill>
                  <a:srgbClr val="000000"/>
                </a:solidFill>
                <a:effectLst/>
                <a:latin typeface="Cambria" panose="02040503050406030204" pitchFamily="18" charset="0"/>
                <a:ea typeface="Cambria" panose="02040503050406030204" pitchFamily="18" charset="0"/>
              </a:rPr>
              <a:t>- Bổn phận không đánh bạc, mua bán sử dụng rượu, bia, thuốc lá và các chất gây nghiện</a:t>
            </a:r>
          </a:p>
        </p:txBody>
      </p:sp>
    </p:spTree>
    <p:extLst>
      <p:ext uri="{BB962C8B-B14F-4D97-AF65-F5344CB8AC3E}">
        <p14:creationId xmlns:p14="http://schemas.microsoft.com/office/powerpoint/2010/main" val="5235190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21F0FF8D-4E32-784E-9EB0-EDEBBB9B02CF}"/>
              </a:ext>
            </a:extLst>
          </p:cNvPr>
          <p:cNvSpPr/>
          <p:nvPr/>
        </p:nvSpPr>
        <p:spPr>
          <a:xfrm>
            <a:off x="419100" y="276226"/>
            <a:ext cx="11468100" cy="6153814"/>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xmlns="" id="{A397B899-AAC9-5193-6ED6-551CD6734A74}"/>
              </a:ext>
            </a:extLst>
          </p:cNvPr>
          <p:cNvGrpSpPr/>
          <p:nvPr/>
        </p:nvGrpSpPr>
        <p:grpSpPr>
          <a:xfrm>
            <a:off x="386305" y="259045"/>
            <a:ext cx="11439250" cy="802502"/>
            <a:chOff x="1869832" y="3990205"/>
            <a:chExt cx="9304774" cy="1569660"/>
          </a:xfrm>
        </p:grpSpPr>
        <p:sp>
          <p:nvSpPr>
            <p:cNvPr id="5" name="TextBox 4">
              <a:extLst>
                <a:ext uri="{FF2B5EF4-FFF2-40B4-BE49-F238E27FC236}">
                  <a16:creationId xmlns:a16="http://schemas.microsoft.com/office/drawing/2014/main" xmlns="" id="{A829815D-310C-395B-60A6-794E2215B3F8}"/>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1589DC5B-C276-D9FB-F001-F2B33BE11B1C}"/>
                </a:ext>
              </a:extLst>
            </p:cNvPr>
            <p:cNvSpPr txBox="1"/>
            <p:nvPr/>
          </p:nvSpPr>
          <p:spPr>
            <a:xfrm>
              <a:off x="1908130" y="4190861"/>
              <a:ext cx="9228178" cy="11437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Hành vi nào sau đây xâm phạm đến quyền trẻ em? Vì sao?</a:t>
              </a:r>
              <a:endPar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10" name="Picture 9">
            <a:extLst>
              <a:ext uri="{FF2B5EF4-FFF2-40B4-BE49-F238E27FC236}">
                <a16:creationId xmlns:a16="http://schemas.microsoft.com/office/drawing/2014/main" xmlns="" id="{E270A3C0-E28F-5B4B-A5C3-B494E76E2A3B}"/>
              </a:ext>
            </a:extLst>
          </p:cNvPr>
          <p:cNvPicPr>
            <a:picLocks noChangeAspect="1"/>
          </p:cNvPicPr>
          <p:nvPr/>
        </p:nvPicPr>
        <p:blipFill>
          <a:blip r:embed="rId2"/>
          <a:stretch>
            <a:fillRect/>
          </a:stretch>
        </p:blipFill>
        <p:spPr>
          <a:xfrm>
            <a:off x="1447800" y="1257300"/>
            <a:ext cx="3371850" cy="2590800"/>
          </a:xfrm>
          <a:prstGeom prst="rect">
            <a:avLst/>
          </a:prstGeom>
        </p:spPr>
      </p:pic>
      <p:pic>
        <p:nvPicPr>
          <p:cNvPr id="15" name="Picture 14">
            <a:extLst>
              <a:ext uri="{FF2B5EF4-FFF2-40B4-BE49-F238E27FC236}">
                <a16:creationId xmlns:a16="http://schemas.microsoft.com/office/drawing/2014/main" xmlns="" id="{05B52540-1A2C-BFB8-629F-12DB0D119881}"/>
              </a:ext>
            </a:extLst>
          </p:cNvPr>
          <p:cNvPicPr>
            <a:picLocks noChangeAspect="1"/>
          </p:cNvPicPr>
          <p:nvPr/>
        </p:nvPicPr>
        <p:blipFill>
          <a:blip r:embed="rId3"/>
          <a:stretch>
            <a:fillRect/>
          </a:stretch>
        </p:blipFill>
        <p:spPr>
          <a:xfrm>
            <a:off x="6053137" y="1190625"/>
            <a:ext cx="4352925" cy="2038350"/>
          </a:xfrm>
          <a:prstGeom prst="rect">
            <a:avLst/>
          </a:prstGeom>
        </p:spPr>
      </p:pic>
      <p:pic>
        <p:nvPicPr>
          <p:cNvPr id="19" name="Picture 18">
            <a:extLst>
              <a:ext uri="{FF2B5EF4-FFF2-40B4-BE49-F238E27FC236}">
                <a16:creationId xmlns:a16="http://schemas.microsoft.com/office/drawing/2014/main" xmlns="" id="{70485703-A709-8869-D125-4ADF8597BD07}"/>
              </a:ext>
            </a:extLst>
          </p:cNvPr>
          <p:cNvPicPr>
            <a:picLocks noChangeAspect="1"/>
          </p:cNvPicPr>
          <p:nvPr/>
        </p:nvPicPr>
        <p:blipFill>
          <a:blip r:embed="rId4"/>
          <a:stretch>
            <a:fillRect/>
          </a:stretch>
        </p:blipFill>
        <p:spPr>
          <a:xfrm>
            <a:off x="1614487" y="4048125"/>
            <a:ext cx="3667125" cy="2171700"/>
          </a:xfrm>
          <a:prstGeom prst="rect">
            <a:avLst/>
          </a:prstGeom>
        </p:spPr>
      </p:pic>
      <p:pic>
        <p:nvPicPr>
          <p:cNvPr id="21" name="Picture 20">
            <a:extLst>
              <a:ext uri="{FF2B5EF4-FFF2-40B4-BE49-F238E27FC236}">
                <a16:creationId xmlns:a16="http://schemas.microsoft.com/office/drawing/2014/main" xmlns="" id="{F1B1E08E-1FEA-A145-CD57-0AFAC04D2E8F}"/>
              </a:ext>
            </a:extLst>
          </p:cNvPr>
          <p:cNvPicPr>
            <a:picLocks noChangeAspect="1"/>
          </p:cNvPicPr>
          <p:nvPr/>
        </p:nvPicPr>
        <p:blipFill>
          <a:blip r:embed="rId5"/>
          <a:stretch>
            <a:fillRect/>
          </a:stretch>
        </p:blipFill>
        <p:spPr>
          <a:xfrm>
            <a:off x="6086475" y="3776662"/>
            <a:ext cx="3714750" cy="2466975"/>
          </a:xfrm>
          <a:prstGeom prst="rect">
            <a:avLst/>
          </a:prstGeom>
        </p:spPr>
      </p:pic>
    </p:spTree>
    <p:extLst>
      <p:ext uri="{BB962C8B-B14F-4D97-AF65-F5344CB8AC3E}">
        <p14:creationId xmlns:p14="http://schemas.microsoft.com/office/powerpoint/2010/main" val="4075209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21F0FF8D-4E32-784E-9EB0-EDEBBB9B02CF}"/>
              </a:ext>
            </a:extLst>
          </p:cNvPr>
          <p:cNvSpPr/>
          <p:nvPr/>
        </p:nvSpPr>
        <p:spPr>
          <a:xfrm>
            <a:off x="627321" y="427960"/>
            <a:ext cx="10937358"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520A0958-AF41-F52B-7B5D-C87F91785670}"/>
              </a:ext>
            </a:extLst>
          </p:cNvPr>
          <p:cNvPicPr>
            <a:picLocks noChangeAspect="1"/>
          </p:cNvPicPr>
          <p:nvPr/>
        </p:nvPicPr>
        <p:blipFill>
          <a:blip r:embed="rId2"/>
          <a:stretch>
            <a:fillRect/>
          </a:stretch>
        </p:blipFill>
        <p:spPr>
          <a:xfrm>
            <a:off x="1171575" y="2438400"/>
            <a:ext cx="3371850" cy="2590800"/>
          </a:xfrm>
          <a:prstGeom prst="rect">
            <a:avLst/>
          </a:prstGeom>
        </p:spPr>
      </p:pic>
      <p:grpSp>
        <p:nvGrpSpPr>
          <p:cNvPr id="4" name="Group 3">
            <a:extLst>
              <a:ext uri="{FF2B5EF4-FFF2-40B4-BE49-F238E27FC236}">
                <a16:creationId xmlns:a16="http://schemas.microsoft.com/office/drawing/2014/main" xmlns="" id="{3CAE87DF-B4C5-4B36-BC4E-C27947D81F0A}"/>
              </a:ext>
            </a:extLst>
          </p:cNvPr>
          <p:cNvGrpSpPr/>
          <p:nvPr/>
        </p:nvGrpSpPr>
        <p:grpSpPr>
          <a:xfrm>
            <a:off x="4929011" y="529936"/>
            <a:ext cx="6701014" cy="5527964"/>
            <a:chOff x="6834011" y="1330036"/>
            <a:chExt cx="5255448" cy="5527964"/>
          </a:xfrm>
        </p:grpSpPr>
        <p:pic>
          <p:nvPicPr>
            <p:cNvPr id="5" name="Picture 4" descr="A picture containing shape&#10;&#10;Description automatically generated">
              <a:extLst>
                <a:ext uri="{FF2B5EF4-FFF2-40B4-BE49-F238E27FC236}">
                  <a16:creationId xmlns:a16="http://schemas.microsoft.com/office/drawing/2014/main" xmlns="" id="{5E187690-A8D3-BE90-A1A6-5CE045248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7" name="TextBox 6">
              <a:extLst>
                <a:ext uri="{FF2B5EF4-FFF2-40B4-BE49-F238E27FC236}">
                  <a16:creationId xmlns:a16="http://schemas.microsoft.com/office/drawing/2014/main" xmlns="" id="{D18A57EB-7EF3-02BA-D346-435CACE280D1}"/>
                </a:ext>
              </a:extLst>
            </p:cNvPr>
            <p:cNvSpPr txBox="1"/>
            <p:nvPr/>
          </p:nvSpPr>
          <p:spPr>
            <a:xfrm>
              <a:off x="8043436" y="3922614"/>
              <a:ext cx="3911558" cy="2862322"/>
            </a:xfrm>
            <a:prstGeom prst="rect">
              <a:avLst/>
            </a:prstGeom>
            <a:noFill/>
          </p:spPr>
          <p:txBody>
            <a:bodyPr wrap="square" rtlCol="0">
              <a:spAutoFit/>
            </a:bodyPr>
            <a:lstStyle/>
            <a:p>
              <a:pPr algn="just" latinLnBrk="0"/>
              <a:r>
                <a:rPr lang="vi-VN" sz="3600" b="0" i="0"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Đây là hành vi xâm hại đến quyền trẻ em. Vì trẻ em có quyền được bảo vệ để không bị bạo lực, bỏ rơi, bỏ mặc</a:t>
              </a:r>
              <a:r>
                <a:rPr lang="en-US" sz="3600" b="0" i="0"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a:t>
              </a:r>
              <a:endParaRPr lang="vi-VN" sz="3600" b="0" i="0" dirty="0">
                <a:solidFill>
                  <a:srgbClr val="FF0000"/>
                </a:solidFill>
                <a:effectLst/>
                <a:latin typeface="Calibri" panose="020F0502020204030204" pitchFamily="34"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6803657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566</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微软雅黑</vt:lpstr>
      <vt:lpstr>Arial</vt:lpstr>
      <vt:lpstr>Calibri</vt:lpstr>
      <vt:lpstr>Cambria</vt:lpstr>
      <vt:lpstr>Times New Roman</vt:lpstr>
      <vt:lpstr>字魂141号-活力悦动体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cp:lastModifiedBy>
  <cp:revision>21</cp:revision>
  <dcterms:created xsi:type="dcterms:W3CDTF">2024-02-06T04:42:41Z</dcterms:created>
  <dcterms:modified xsi:type="dcterms:W3CDTF">2025-04-21T13:30:10Z</dcterms:modified>
</cp:coreProperties>
</file>