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1" r:id="rId2"/>
    <p:sldId id="271" r:id="rId3"/>
    <p:sldId id="257" r:id="rId4"/>
    <p:sldId id="273" r:id="rId5"/>
    <p:sldId id="274" r:id="rId6"/>
    <p:sldId id="272" r:id="rId7"/>
    <p:sldId id="264" r:id="rId8"/>
    <p:sldId id="276" r:id="rId9"/>
    <p:sldId id="277" r:id="rId10"/>
    <p:sldId id="278" r:id="rId11"/>
    <p:sldId id="269" r:id="rId12"/>
    <p:sldId id="288" r:id="rId13"/>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5" autoAdjust="0"/>
    <p:restoredTop sz="94660"/>
  </p:normalViewPr>
  <p:slideViewPr>
    <p:cSldViewPr>
      <p:cViewPr varScale="1">
        <p:scale>
          <a:sx n="75" d="100"/>
          <a:sy n="75" d="100"/>
        </p:scale>
        <p:origin x="11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895D8-12AC-44EF-9C58-067E2B668530}" type="datetimeFigureOut">
              <a:rPr lang="en-US" smtClean="0"/>
              <a:t>4/21/2025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9CA7D-4B15-496E-861E-2E6D67D6A8C5}" type="slidenum">
              <a:rPr lang="en-US" smtClean="0"/>
              <a:t>‹#›</a:t>
            </a:fld>
            <a:endParaRPr lang="en-US"/>
          </a:p>
        </p:txBody>
      </p:sp>
    </p:spTree>
    <p:extLst>
      <p:ext uri="{BB962C8B-B14F-4D97-AF65-F5344CB8AC3E}">
        <p14:creationId xmlns:p14="http://schemas.microsoft.com/office/powerpoint/2010/main" val="24550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a:t>
            </a:fld>
            <a:endParaRPr lang="en-US" altLang="en-US"/>
          </a:p>
        </p:txBody>
      </p:sp>
    </p:spTree>
    <p:extLst>
      <p:ext uri="{BB962C8B-B14F-4D97-AF65-F5344CB8AC3E}">
        <p14:creationId xmlns:p14="http://schemas.microsoft.com/office/powerpoint/2010/main" val="391010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922175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1143000" y="685800"/>
            <a:ext cx="457200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2930996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C0629F6-5EB3-4B18-8953-E9C14D4BEF82}" type="datetimeFigureOut">
              <a:rPr lang="vi-VN" smtClean="0"/>
              <a:t>21/04/2025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167FCAF-832B-47F7-8A8B-00817E97D16E}"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C0629F6-5EB3-4B18-8953-E9C14D4BEF82}" type="datetimeFigureOut">
              <a:rPr lang="vi-VN" smtClean="0"/>
              <a:t>21/04/2025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167FCAF-832B-47F7-8A8B-00817E97D16E}"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C0629F6-5EB3-4B18-8953-E9C14D4BEF82}" type="datetimeFigureOut">
              <a:rPr lang="vi-VN" smtClean="0"/>
              <a:t>21/04/2025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167FCAF-832B-47F7-8A8B-00817E97D16E}"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C0629F6-5EB3-4B18-8953-E9C14D4BEF82}" type="datetimeFigureOut">
              <a:rPr lang="vi-VN" smtClean="0"/>
              <a:t>21/04/2025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167FCAF-832B-47F7-8A8B-00817E97D16E}"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0629F6-5EB3-4B18-8953-E9C14D4BEF82}" type="datetimeFigureOut">
              <a:rPr lang="vi-VN" smtClean="0"/>
              <a:t>21/04/2025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167FCAF-832B-47F7-8A8B-00817E97D16E}"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C0629F6-5EB3-4B18-8953-E9C14D4BEF82}" type="datetimeFigureOut">
              <a:rPr lang="vi-VN" smtClean="0"/>
              <a:t>21/04/2025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167FCAF-832B-47F7-8A8B-00817E97D16E}"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C0629F6-5EB3-4B18-8953-E9C14D4BEF82}" type="datetimeFigureOut">
              <a:rPr lang="vi-VN" smtClean="0"/>
              <a:t>21/04/2025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167FCAF-832B-47F7-8A8B-00817E97D16E}"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C0629F6-5EB3-4B18-8953-E9C14D4BEF82}" type="datetimeFigureOut">
              <a:rPr lang="vi-VN" smtClean="0"/>
              <a:t>21/04/2025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167FCAF-832B-47F7-8A8B-00817E97D16E}"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629F6-5EB3-4B18-8953-E9C14D4BEF82}" type="datetimeFigureOut">
              <a:rPr lang="vi-VN" smtClean="0"/>
              <a:t>21/04/2025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167FCAF-832B-47F7-8A8B-00817E97D16E}"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0629F6-5EB3-4B18-8953-E9C14D4BEF82}" type="datetimeFigureOut">
              <a:rPr lang="vi-VN" smtClean="0"/>
              <a:t>21/04/2025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167FCAF-832B-47F7-8A8B-00817E97D16E}"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0629F6-5EB3-4B18-8953-E9C14D4BEF82}" type="datetimeFigureOut">
              <a:rPr lang="vi-VN" smtClean="0"/>
              <a:t>21/04/2025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167FCAF-832B-47F7-8A8B-00817E97D16E}"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629F6-5EB3-4B18-8953-E9C14D4BEF82}" type="datetimeFigureOut">
              <a:rPr lang="vi-VN" smtClean="0"/>
              <a:t>21/04/2025</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7FCAF-832B-47F7-8A8B-00817E97D16E}"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1" descr="cute_bear_wallpape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69648" cy="659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21"/>
          <p:cNvSpPr>
            <a:spLocks noChangeArrowheads="1" noChangeShapeType="1" noTextEdit="1"/>
          </p:cNvSpPr>
          <p:nvPr/>
        </p:nvSpPr>
        <p:spPr bwMode="auto">
          <a:xfrm>
            <a:off x="2133600" y="2287450"/>
            <a:ext cx="5029200" cy="570775"/>
          </a:xfrm>
          <a:prstGeom prst="rect">
            <a:avLst/>
          </a:prstGeom>
        </p:spPr>
        <p:txBody>
          <a:bodyPr wrap="none" lIns="81520" tIns="40760" rIns="81520" bIns="40760" numCol="1" fromWordArt="1">
            <a:prstTxWarp prst="textPlain">
              <a:avLst>
                <a:gd name="adj" fmla="val 50000"/>
              </a:avLst>
            </a:prstTxWarp>
          </a:bodyPr>
          <a:lstStyle/>
          <a:p>
            <a:pPr algn="ctr" defTabSz="815221"/>
            <a:endParaRPr lang="en-US" sz="1067" kern="10" dirty="0">
              <a:ln w="9525">
                <a:solidFill>
                  <a:srgbClr val="CC00CC"/>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5" name="WordArt 15"/>
          <p:cNvSpPr>
            <a:spLocks noChangeArrowheads="1" noChangeShapeType="1" noTextEdit="1"/>
          </p:cNvSpPr>
          <p:nvPr/>
        </p:nvSpPr>
        <p:spPr bwMode="auto">
          <a:xfrm>
            <a:off x="2362200" y="1103091"/>
            <a:ext cx="4876800" cy="214041"/>
          </a:xfrm>
          <a:prstGeom prst="rect">
            <a:avLst/>
          </a:prstGeom>
        </p:spPr>
        <p:txBody>
          <a:bodyPr wrap="none" lIns="81520" tIns="40760" rIns="81520" bIns="40760" numCol="1" fromWordArt="1">
            <a:prstTxWarp prst="textPlain">
              <a:avLst>
                <a:gd name="adj" fmla="val 50000"/>
              </a:avLst>
            </a:prstTxWarp>
          </a:bodyPr>
          <a:lstStyle/>
          <a:p>
            <a:pPr algn="ctr" defTabSz="815221"/>
            <a:r>
              <a:rPr lang="vi-VN" sz="1798" b="1" kern="10" dirty="0">
                <a:ln w="9525">
                  <a:solidFill>
                    <a:srgbClr val="FF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Times New Roman" panose="02020603050405020304" pitchFamily="18" charset="0"/>
                <a:cs typeface="Times New Roman" panose="02020603050405020304" pitchFamily="18" charset="0"/>
              </a:rPr>
              <a:t>TRƯỜNG TIỂU HỌC QUANG TRUNG</a:t>
            </a:r>
            <a:endParaRPr lang="en-US" sz="1798" b="1" kern="10" dirty="0">
              <a:ln w="9525">
                <a:solidFill>
                  <a:srgbClr val="FF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Times New Roman" panose="02020603050405020304" pitchFamily="18" charset="0"/>
              <a:cs typeface="Times New Roman" panose="02020603050405020304" pitchFamily="18" charset="0"/>
            </a:endParaRPr>
          </a:p>
        </p:txBody>
      </p:sp>
      <p:sp>
        <p:nvSpPr>
          <p:cNvPr id="11" name="Rectangle 10"/>
          <p:cNvSpPr/>
          <p:nvPr/>
        </p:nvSpPr>
        <p:spPr>
          <a:xfrm>
            <a:off x="248516" y="5489726"/>
            <a:ext cx="3976573" cy="402275"/>
          </a:xfrm>
          <a:prstGeom prst="rect">
            <a:avLst/>
          </a:prstGeom>
        </p:spPr>
        <p:txBody>
          <a:bodyPr wrap="none" lIns="81520" tIns="40760" rIns="81520" bIns="40760">
            <a:spAutoFit/>
          </a:bodyPr>
          <a:lstStyle/>
          <a:p>
            <a:pPr algn="ctr" defTabSz="815221"/>
            <a:r>
              <a:rPr lang="vi-VN" sz="2079" b="1"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GV : ĐINH THỊ LÊ DUNG</a:t>
            </a:r>
            <a:endParaRPr lang="en-US" sz="2079" b="1"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611560" y="2931903"/>
            <a:ext cx="6912768" cy="956759"/>
          </a:xfrm>
          <a:prstGeom prst="rect">
            <a:avLst/>
          </a:prstGeom>
        </p:spPr>
        <p:txBody>
          <a:bodyPr wrap="square" lIns="51327" tIns="25665" rIns="51327" bIns="25665">
            <a:spAutoFit/>
          </a:bodyPr>
          <a:lstStyle/>
          <a:p>
            <a:pPr algn="ctr">
              <a:spcBef>
                <a:spcPts val="1011"/>
              </a:spcBef>
              <a:defRPr/>
            </a:pP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a:spcBef>
                <a:spcPts val="1011"/>
              </a:spcBef>
              <a:defRPr/>
            </a:pP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23 : HAI BÀ TRƯNG </a:t>
            </a:r>
            <a:r>
              <a:rPr lang="en-US"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TIẾT)</a:t>
            </a:r>
            <a:endPar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1751259" y="1969149"/>
            <a:ext cx="4723731" cy="714683"/>
          </a:xfrm>
          <a:prstGeom prst="rect">
            <a:avLst/>
          </a:prstGeom>
        </p:spPr>
        <p:txBody>
          <a:bodyPr wrap="square">
            <a:spAutoFit/>
          </a:bodyPr>
          <a:lstStyle/>
          <a:p>
            <a:pPr algn="ctr"/>
            <a:r>
              <a:rPr lang="en-US" sz="2022" b="1" dirty="0" err="1">
                <a:solidFill>
                  <a:schemeClr val="tx2"/>
                </a:solidFill>
              </a:rPr>
              <a:t>Sách</a:t>
            </a:r>
            <a:r>
              <a:rPr lang="en-US" sz="2022" b="1" dirty="0">
                <a:solidFill>
                  <a:schemeClr val="tx2"/>
                </a:solidFill>
              </a:rPr>
              <a:t> </a:t>
            </a:r>
            <a:r>
              <a:rPr lang="en-US" sz="2022" b="1" dirty="0" err="1">
                <a:solidFill>
                  <a:schemeClr val="tx2"/>
                </a:solidFill>
              </a:rPr>
              <a:t>kết</a:t>
            </a:r>
            <a:r>
              <a:rPr lang="en-US" sz="2022" b="1" dirty="0">
                <a:solidFill>
                  <a:schemeClr val="tx2"/>
                </a:solidFill>
              </a:rPr>
              <a:t> </a:t>
            </a:r>
            <a:r>
              <a:rPr lang="en-US" sz="2022" b="1" dirty="0" err="1">
                <a:solidFill>
                  <a:schemeClr val="tx2"/>
                </a:solidFill>
              </a:rPr>
              <a:t>nối</a:t>
            </a:r>
            <a:r>
              <a:rPr lang="en-US" sz="2022" b="1" dirty="0">
                <a:solidFill>
                  <a:schemeClr val="tx2"/>
                </a:solidFill>
              </a:rPr>
              <a:t> tri </a:t>
            </a:r>
            <a:r>
              <a:rPr lang="en-US" sz="2022" b="1" dirty="0" err="1">
                <a:solidFill>
                  <a:schemeClr val="tx2"/>
                </a:solidFill>
              </a:rPr>
              <a:t>thức</a:t>
            </a:r>
            <a:r>
              <a:rPr lang="en-US" sz="2022" b="1" dirty="0">
                <a:solidFill>
                  <a:schemeClr val="tx2"/>
                </a:solidFill>
              </a:rPr>
              <a:t> </a:t>
            </a:r>
            <a:r>
              <a:rPr lang="en-US" sz="2022" b="1" dirty="0" err="1">
                <a:solidFill>
                  <a:schemeClr val="tx2"/>
                </a:solidFill>
              </a:rPr>
              <a:t>với</a:t>
            </a:r>
            <a:r>
              <a:rPr lang="en-US" sz="2022" b="1" dirty="0">
                <a:solidFill>
                  <a:schemeClr val="tx2"/>
                </a:solidFill>
              </a:rPr>
              <a:t> </a:t>
            </a:r>
            <a:r>
              <a:rPr lang="en-US" sz="2022" b="1" dirty="0" err="1">
                <a:solidFill>
                  <a:schemeClr val="tx2"/>
                </a:solidFill>
              </a:rPr>
              <a:t>cuộc</a:t>
            </a:r>
            <a:r>
              <a:rPr lang="en-US" sz="2022" b="1" dirty="0">
                <a:solidFill>
                  <a:schemeClr val="tx2"/>
                </a:solidFill>
              </a:rPr>
              <a:t> </a:t>
            </a:r>
            <a:r>
              <a:rPr lang="en-US" sz="2022" b="1" dirty="0" err="1">
                <a:solidFill>
                  <a:schemeClr val="tx2"/>
                </a:solidFill>
              </a:rPr>
              <a:t>sống</a:t>
            </a:r>
            <a:endParaRPr lang="en-US" sz="2022" b="1" dirty="0">
              <a:solidFill>
                <a:schemeClr val="tx2"/>
              </a:solidFill>
            </a:endParaRPr>
          </a:p>
          <a:p>
            <a:pPr algn="ctr"/>
            <a:r>
              <a:rPr lang="en-US" sz="2022" b="1" dirty="0" err="1">
                <a:solidFill>
                  <a:schemeClr val="tx2"/>
                </a:solidFill>
              </a:rPr>
              <a:t>Năm</a:t>
            </a:r>
            <a:r>
              <a:rPr lang="en-US" sz="2022" b="1" dirty="0">
                <a:solidFill>
                  <a:schemeClr val="tx2"/>
                </a:solidFill>
              </a:rPr>
              <a:t> </a:t>
            </a:r>
            <a:r>
              <a:rPr lang="en-US" sz="2022" b="1" dirty="0" err="1">
                <a:solidFill>
                  <a:schemeClr val="tx2"/>
                </a:solidFill>
              </a:rPr>
              <a:t>học</a:t>
            </a:r>
            <a:r>
              <a:rPr lang="en-US" sz="2022" b="1" dirty="0">
                <a:solidFill>
                  <a:schemeClr val="tx2"/>
                </a:solidFill>
              </a:rPr>
              <a:t> 2024- 2025</a:t>
            </a:r>
            <a:endParaRPr lang="vi-VN" sz="2022" b="1" dirty="0">
              <a:solidFill>
                <a:schemeClr val="tx2"/>
              </a:solidFill>
            </a:endParaRPr>
          </a:p>
        </p:txBody>
      </p:sp>
    </p:spTree>
    <p:custDataLst>
      <p:tags r:id="rId1"/>
    </p:custDataLst>
    <p:extLst>
      <p:ext uri="{BB962C8B-B14F-4D97-AF65-F5344CB8AC3E}">
        <p14:creationId xmlns:p14="http://schemas.microsoft.com/office/powerpoint/2010/main" val="1742236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757974"/>
            <a:ext cx="2774939" cy="523220"/>
          </a:xfrm>
          <a:prstGeom prst="rect">
            <a:avLst/>
          </a:prstGeom>
        </p:spPr>
        <p:txBody>
          <a:bodyPr wrap="square">
            <a:spAutoFit/>
          </a:bodyPr>
          <a:lstStyle/>
          <a:p>
            <a:pPr algn="just"/>
            <a:r>
              <a:rPr lang="en-US" sz="2800" b="1" dirty="0" smtClean="0">
                <a:solidFill>
                  <a:srgbClr val="0000CC"/>
                </a:solidFill>
                <a:latin typeface="Times New Roman" pitchFamily="18" charset="0"/>
                <a:cs typeface="Times New Roman" pitchFamily="18" charset="0"/>
              </a:rPr>
              <a:t>2. </a:t>
            </a:r>
            <a:r>
              <a:rPr lang="en-US" sz="2800" b="1" dirty="0" err="1" smtClean="0">
                <a:solidFill>
                  <a:srgbClr val="0000CC"/>
                </a:solidFill>
                <a:latin typeface="Times New Roman" pitchFamily="18" charset="0"/>
                <a:cs typeface="Times New Roman" pitchFamily="18" charset="0"/>
              </a:rPr>
              <a:t>Nghe</a:t>
            </a:r>
            <a:r>
              <a:rPr lang="en-US" sz="2800" b="1" dirty="0" smtClean="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kể</a:t>
            </a:r>
            <a:endParaRPr lang="en-US" sz="28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87400" y="779354"/>
            <a:ext cx="171233" cy="1712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370" tIns="25685" rIns="51370" bIns="25685" numCol="1" anchor="t" anchorCtr="0" compatLnSpc="1">
            <a:prstTxWarp prst="textNoShape">
              <a:avLst/>
            </a:prstTxWarp>
          </a:bodyPr>
          <a:lstStyle/>
          <a:p>
            <a:endParaRPr lang="en-US" sz="1011"/>
          </a:p>
        </p:txBody>
      </p:sp>
      <p:sp>
        <p:nvSpPr>
          <p:cNvPr id="3" name="AutoShape 4" descr="Top 10 bài văn mẫu kể về kỳ nghỉ hè của em - Bài viết hay"/>
          <p:cNvSpPr>
            <a:spLocks noChangeAspect="1" noChangeArrowheads="1"/>
          </p:cNvSpPr>
          <p:nvPr/>
        </p:nvSpPr>
        <p:spPr bwMode="auto">
          <a:xfrm>
            <a:off x="173016" y="864970"/>
            <a:ext cx="171233" cy="1712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370" tIns="25685" rIns="51370" bIns="25685" numCol="1" anchor="t" anchorCtr="0" compatLnSpc="1">
            <a:prstTxWarp prst="textNoShape">
              <a:avLst/>
            </a:prstTxWarp>
          </a:bodyPr>
          <a:lstStyle/>
          <a:p>
            <a:endParaRPr lang="en-US" sz="1011"/>
          </a:p>
        </p:txBody>
      </p:sp>
      <p:pic>
        <p:nvPicPr>
          <p:cNvPr id="6" name="TIẾNG-VIỆT-LỚP-3_-KỂ-CHUYỆN-HAI-BÀ-TRƯNG-SÁCH-KẾT-NỐI-TRI-THỨC-VỚI-CUỘC-SỐ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3864" y="2348880"/>
            <a:ext cx="9090136" cy="4509120"/>
          </a:xfrm>
          <a:prstGeom prst="rect">
            <a:avLst/>
          </a:prstGeom>
        </p:spPr>
      </p:pic>
      <p:sp>
        <p:nvSpPr>
          <p:cNvPr id="20" name="TextBox 19">
            <a:extLst>
              <a:ext uri="{FF2B5EF4-FFF2-40B4-BE49-F238E27FC236}">
                <a16:creationId xmlns="" xmlns:a16="http://schemas.microsoft.com/office/drawing/2014/main" id="{424ECBE9-59BE-4A6B-8AFC-9385AAA14BE3}"/>
              </a:ext>
            </a:extLst>
          </p:cNvPr>
          <p:cNvSpPr txBox="1"/>
          <p:nvPr/>
        </p:nvSpPr>
        <p:spPr>
          <a:xfrm>
            <a:off x="0" y="1316914"/>
            <a:ext cx="9144000" cy="523216"/>
          </a:xfrm>
          <a:prstGeom prst="rect">
            <a:avLst/>
          </a:prstGeom>
          <a:noFill/>
        </p:spPr>
        <p:txBody>
          <a:bodyPr wrap="square" lIns="91436" tIns="45718" rIns="91436" bIns="45718" rtlCol="0">
            <a:spAutoFit/>
          </a:bodyPr>
          <a:lstStyle/>
          <a:p>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IV.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smtClean="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Hai </a:t>
            </a:r>
            <a:r>
              <a:rPr lang="en-US" sz="2800" b="1" dirty="0" err="1" smtClean="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Bà</a:t>
            </a:r>
            <a:r>
              <a:rPr lang="en-US" sz="2800" b="1" dirty="0" smtClean="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Trưng</a:t>
            </a:r>
            <a:endPar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9164290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6"/>
                                        </p:tgtEl>
                                      </p:cBhvr>
                                    </p:cmd>
                                  </p:childTnLst>
                                </p:cTn>
                              </p:par>
                            </p:childTnLst>
                          </p:cTn>
                        </p:par>
                      </p:childTnLst>
                    </p:cTn>
                  </p:par>
                </p:childTnLst>
              </p:cTn>
              <p:nextCondLst>
                <p:cond evt="onClick" delay="0">
                  <p:tgtEl>
                    <p:spTgt spid="6"/>
                  </p:tgtEl>
                </p:cond>
              </p:nextCondLst>
            </p:seq>
            <p:video>
              <p:cMediaNode vol="80000">
                <p:cTn id="14" fill="hold" display="0">
                  <p:stCondLst>
                    <p:cond delay="indefinite"/>
                  </p:stCondLst>
                </p:cTn>
                <p:tgtEl>
                  <p:spTgt spid="6"/>
                </p:tgtEl>
              </p:cMediaNode>
            </p:video>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907001"/>
            <a:ext cx="9143999" cy="489001"/>
          </a:xfrm>
          <a:prstGeom prst="rect">
            <a:avLst/>
          </a:prstGeom>
        </p:spPr>
        <p:txBody>
          <a:bodyPr wrap="square" lIns="57552" tIns="28776" rIns="57552" bIns="28776">
            <a:spAutoFit/>
          </a:bodyPr>
          <a:lstStyle/>
          <a:p>
            <a:pPr algn="just"/>
            <a:r>
              <a:rPr lang="en-US" sz="2800" b="1" dirty="0" smtClean="0">
                <a:solidFill>
                  <a:srgbClr val="0000CC"/>
                </a:solidFill>
                <a:latin typeface="Times New Roman" pitchFamily="18" charset="0"/>
                <a:cs typeface="Times New Roman" pitchFamily="18" charset="0"/>
              </a:rPr>
              <a:t>3. </a:t>
            </a:r>
            <a:r>
              <a:rPr lang="en-US" sz="2800" b="1" dirty="0" err="1" smtClean="0">
                <a:solidFill>
                  <a:srgbClr val="0000CC"/>
                </a:solidFill>
                <a:latin typeface="Times New Roman" pitchFamily="18" charset="0"/>
                <a:cs typeface="Times New Roman" pitchFamily="18" charset="0"/>
              </a:rPr>
              <a:t>Kể</a:t>
            </a:r>
            <a:r>
              <a:rPr lang="en-US" sz="2800" b="1" dirty="0" smtClean="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lại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nội</a:t>
            </a:r>
            <a:r>
              <a:rPr lang="en-US" sz="2800" b="1" dirty="0">
                <a:solidFill>
                  <a:srgbClr val="0000CC"/>
                </a:solidFill>
                <a:latin typeface="Times New Roman" pitchFamily="18" charset="0"/>
                <a:cs typeface="Times New Roman" pitchFamily="18" charset="0"/>
              </a:rPr>
              <a:t> dung </a:t>
            </a:r>
            <a:r>
              <a:rPr lang="en-US" sz="2800" b="1" dirty="0" err="1">
                <a:solidFill>
                  <a:srgbClr val="0000CC"/>
                </a:solidFill>
                <a:latin typeface="Times New Roman" pitchFamily="18" charset="0"/>
                <a:cs typeface="Times New Roman" pitchFamily="18" charset="0"/>
              </a:rPr>
              <a:t>từng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đoạn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câu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chuyện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theo</a:t>
            </a:r>
            <a:r>
              <a:rPr lang="en-US" sz="2800" b="1" dirty="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tranh</a:t>
            </a:r>
            <a:r>
              <a:rPr lang="en-US" sz="2800" b="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87400" y="-108347"/>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173016" y="5953"/>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pic>
        <p:nvPicPr>
          <p:cNvPr id="21" name="Picture 2" descr="Giải bài 23 Hai Bà Trưng"/>
          <p:cNvPicPr>
            <a:picLocks noChangeAspect="1" noChangeArrowheads="1"/>
          </p:cNvPicPr>
          <p:nvPr/>
        </p:nvPicPr>
        <p:blipFill rotWithShape="1">
          <a:blip r:embed="rId2">
            <a:extLst>
              <a:ext uri="{28A0092B-C50C-407E-A947-70E740481C1C}">
                <a14:useLocalDpi xmlns:a14="http://schemas.microsoft.com/office/drawing/2010/main" val="0"/>
              </a:ext>
            </a:extLst>
          </a:blip>
          <a:srcRect t="6760"/>
          <a:stretch/>
        </p:blipFill>
        <p:spPr bwMode="auto">
          <a:xfrm>
            <a:off x="0" y="2409073"/>
            <a:ext cx="9143999" cy="390024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424ECBE9-59BE-4A6B-8AFC-9385AAA14BE3}"/>
              </a:ext>
            </a:extLst>
          </p:cNvPr>
          <p:cNvSpPr txBox="1"/>
          <p:nvPr/>
        </p:nvSpPr>
        <p:spPr>
          <a:xfrm>
            <a:off x="0" y="1324549"/>
            <a:ext cx="9144000" cy="523216"/>
          </a:xfrm>
          <a:prstGeom prst="rect">
            <a:avLst/>
          </a:prstGeom>
          <a:noFill/>
        </p:spPr>
        <p:txBody>
          <a:bodyPr wrap="square" lIns="91436" tIns="45718" rIns="91436" bIns="45718" rtlCol="0">
            <a:spAutoFit/>
          </a:bodyPr>
          <a:lstStyle/>
          <a:p>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IV.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smtClean="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Hai </a:t>
            </a:r>
            <a:r>
              <a:rPr lang="en-US" sz="2800" b="1" dirty="0" err="1" smtClean="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Bà</a:t>
            </a:r>
            <a:r>
              <a:rPr lang="en-US" sz="2800" b="1" dirty="0" smtClean="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Trưng</a:t>
            </a:r>
            <a:endPar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3" name="TextBox 22"/>
          <p:cNvSpPr txBox="1"/>
          <p:nvPr/>
        </p:nvSpPr>
        <p:spPr>
          <a:xfrm>
            <a:off x="0" y="857232"/>
            <a:ext cx="91440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7" name="TextBox 6"/>
          <p:cNvSpPr txBox="1"/>
          <p:nvPr/>
        </p:nvSpPr>
        <p:spPr>
          <a:xfrm>
            <a:off x="0" y="6381328"/>
            <a:ext cx="9143999"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 </a:t>
            </a:r>
            <a:r>
              <a:rPr lang="vi-VN" sz="2800" b="1" dirty="0">
                <a:solidFill>
                  <a:srgbClr val="0000FF"/>
                </a:solidFill>
                <a:latin typeface="Times New Roman" panose="02020603050405020304" pitchFamily="18" charset="0"/>
                <a:cs typeface="Times New Roman" panose="02020603050405020304" pitchFamily="18" charset="0"/>
              </a:rPr>
              <a:t>Nhân dân ta làm gì để ghi nhớ công ơn Hà Bà Trưng</a:t>
            </a:r>
            <a:r>
              <a:rPr lang="vi-VN" sz="2800" b="1" dirty="0" smtClean="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42315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1907704" y="2420888"/>
            <a:ext cx="5472609" cy="1743615"/>
          </a:xfrm>
          <a:prstGeom prst="rect">
            <a:avLst/>
          </a:prstGeom>
        </p:spPr>
        <p:txBody>
          <a:bodyPr wrap="none" fromWordArt="1">
            <a:prstTxWarp prst="textPlain">
              <a:avLst>
                <a:gd name="adj" fmla="val 50000"/>
              </a:avLst>
            </a:prstTxWarp>
          </a:bodyPr>
          <a:lstStyle/>
          <a:p>
            <a:pPr algn="ctr"/>
            <a:r>
              <a:rPr lang="en-US" sz="3202" b="1" kern="10" dirty="0" smtClean="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a:t>
            </a:r>
            <a:r>
              <a:rPr lang="vi-VN" sz="3202" b="1" kern="10" dirty="0" smtClean="0">
                <a:ln w="19050">
                  <a:solidFill>
                    <a:srgbClr val="FFFF00"/>
                  </a:solidFill>
                  <a:round/>
                  <a:headEnd/>
                  <a:tailEnd/>
                </a:ln>
                <a:solidFill>
                  <a:srgbClr val="008000"/>
                </a:solidFill>
                <a:effectLst>
                  <a:outerShdw dist="35921" dir="2700000" algn="ctr" rotWithShape="0">
                    <a:srgbClr val="990000"/>
                  </a:outerShdw>
                </a:effectLst>
                <a:latin typeface="Arial"/>
                <a:cs typeface="Arial"/>
              </a:rPr>
              <a:t>CÁC EM</a:t>
            </a:r>
            <a:r>
              <a:rPr lang="en-US" sz="3202" b="1" kern="10" dirty="0" smtClean="0">
                <a:ln w="19050">
                  <a:solidFill>
                    <a:srgbClr val="FFFF00"/>
                  </a:solidFill>
                  <a:round/>
                  <a:headEnd/>
                  <a:tailEnd/>
                </a:ln>
                <a:solidFill>
                  <a:srgbClr val="008000"/>
                </a:solidFill>
                <a:effectLst>
                  <a:outerShdw dist="35921" dir="2700000" algn="ctr" rotWithShape="0">
                    <a:srgbClr val="990000"/>
                  </a:outerShdw>
                </a:effectLst>
                <a:latin typeface="Arial"/>
                <a:cs typeface="Arial"/>
              </a:rPr>
              <a:t>!</a:t>
            </a:r>
            <a:endParaRPr lang="en-US" sz="3202"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4121720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 xmlns:a16="http://schemas.microsoft.com/office/drawing/2014/main" id="{A3862D86-0037-7A04-AF86-53DE148076AE}"/>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400000"/>
                    </a14:imgEffect>
                  </a14:imgLayer>
                </a14:imgProps>
              </a:ext>
              <a:ext uri="{28A0092B-C50C-407E-A947-70E740481C1C}">
                <a14:useLocalDpi xmlns:a14="http://schemas.microsoft.com/office/drawing/2010/main" val="0"/>
              </a:ext>
            </a:extLst>
          </a:blip>
          <a:srcRect t="21803"/>
          <a:stretch/>
        </p:blipFill>
        <p:spPr>
          <a:xfrm>
            <a:off x="2" y="4349"/>
            <a:ext cx="9143999" cy="6849307"/>
          </a:xfrm>
          <a:prstGeom prst="rect">
            <a:avLst/>
          </a:prstGeom>
        </p:spPr>
      </p:pic>
      <p:pic>
        <p:nvPicPr>
          <p:cNvPr id="5" name="Picture 4" descr="Icon&#10;&#10;Description automatically generated">
            <a:extLst>
              <a:ext uri="{FF2B5EF4-FFF2-40B4-BE49-F238E27FC236}">
                <a16:creationId xmlns="" xmlns:a16="http://schemas.microsoft.com/office/drawing/2014/main"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0099" y="1507561"/>
            <a:ext cx="311468" cy="1011795"/>
          </a:xfrm>
          <a:prstGeom prst="rect">
            <a:avLst/>
          </a:prstGeom>
        </p:spPr>
      </p:pic>
      <p:pic>
        <p:nvPicPr>
          <p:cNvPr id="6" name="Picture 5" descr="A picture containing diagram&#10;&#10;Description automatically generated">
            <a:extLst>
              <a:ext uri="{FF2B5EF4-FFF2-40B4-BE49-F238E27FC236}">
                <a16:creationId xmlns="" xmlns:a16="http://schemas.microsoft.com/office/drawing/2014/main"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2" y="2354565"/>
            <a:ext cx="9143999" cy="4499091"/>
          </a:xfrm>
          <a:prstGeom prst="rect">
            <a:avLst/>
          </a:prstGeom>
        </p:spPr>
      </p:pic>
      <p:sp>
        <p:nvSpPr>
          <p:cNvPr id="9" name="TextBox 8">
            <a:extLst>
              <a:ext uri="{FF2B5EF4-FFF2-40B4-BE49-F238E27FC236}">
                <a16:creationId xmlns="" xmlns:a16="http://schemas.microsoft.com/office/drawing/2014/main" id="{133025F6-03E4-F7FE-A115-15A451327F80}"/>
              </a:ext>
            </a:extLst>
          </p:cNvPr>
          <p:cNvSpPr txBox="1"/>
          <p:nvPr/>
        </p:nvSpPr>
        <p:spPr>
          <a:xfrm>
            <a:off x="2876438" y="1524744"/>
            <a:ext cx="1810489" cy="466714"/>
          </a:xfrm>
          <a:prstGeom prst="rect">
            <a:avLst/>
          </a:prstGeom>
          <a:noFill/>
        </p:spPr>
        <p:txBody>
          <a:bodyPr wrap="square" lIns="38527" tIns="19264" rIns="38527" bIns="19264" rtlCol="0">
            <a:spAutoFit/>
          </a:bodyPr>
          <a:lstStyle/>
          <a:p>
            <a:pPr>
              <a:defRPr/>
            </a:pPr>
            <a:r>
              <a:rPr lang="en-US" sz="2780" b="1" dirty="0" err="1">
                <a:solidFill>
                  <a:srgbClr val="008000"/>
                </a:solidFill>
                <a:latin typeface="Times New Roman" pitchFamily="18" charset="0"/>
                <a:cs typeface="Times New Roman" pitchFamily="18" charset="0"/>
              </a:rPr>
              <a:t>Khởi</a:t>
            </a:r>
            <a:r>
              <a:rPr lang="en-US" sz="2780" b="1" dirty="0">
                <a:solidFill>
                  <a:srgbClr val="008000"/>
                </a:solidFill>
                <a:latin typeface="Times New Roman" pitchFamily="18" charset="0"/>
                <a:cs typeface="Times New Roman" pitchFamily="18" charset="0"/>
              </a:rPr>
              <a:t> </a:t>
            </a:r>
            <a:r>
              <a:rPr lang="en-US" sz="2780" b="1" dirty="0" err="1">
                <a:solidFill>
                  <a:srgbClr val="008000"/>
                </a:solidFill>
                <a:latin typeface="Times New Roman" pitchFamily="18" charset="0"/>
                <a:cs typeface="Times New Roman" pitchFamily="18" charset="0"/>
              </a:rPr>
              <a:t>động</a:t>
            </a:r>
            <a:endParaRPr lang="en-US" sz="2780" b="1" dirty="0">
              <a:solidFill>
                <a:srgbClr val="008000"/>
              </a:solidFill>
              <a:latin typeface="Times New Roman" pitchFamily="18" charset="0"/>
              <a:cs typeface="Times New Roman" pitchFamily="18" charset="0"/>
            </a:endParaRPr>
          </a:p>
        </p:txBody>
      </p:sp>
      <p:sp>
        <p:nvSpPr>
          <p:cNvPr id="11" name="TextBox 10"/>
          <p:cNvSpPr txBox="1"/>
          <p:nvPr/>
        </p:nvSpPr>
        <p:spPr>
          <a:xfrm>
            <a:off x="0" y="428604"/>
            <a:ext cx="9144000" cy="469791"/>
          </a:xfrm>
          <a:prstGeom prst="rect">
            <a:avLst/>
          </a:prstGeom>
          <a:noFill/>
        </p:spPr>
        <p:txBody>
          <a:bodyPr wrap="square" lIns="38527" tIns="19264" rIns="38527" bIns="19264"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836184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iải bài 23 Hai Bà Trư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736"/>
            <a:ext cx="9143999" cy="5429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B656951-271A-3431-29FA-45875F1D2E4A}"/>
              </a:ext>
            </a:extLst>
          </p:cNvPr>
          <p:cNvSpPr txBox="1"/>
          <p:nvPr/>
        </p:nvSpPr>
        <p:spPr>
          <a:xfrm>
            <a:off x="34484" y="63593"/>
            <a:ext cx="9109516" cy="553998"/>
          </a:xfrm>
          <a:prstGeom prst="rect">
            <a:avLst/>
          </a:prstGeom>
          <a:noFill/>
        </p:spPr>
        <p:txBody>
          <a:bodyPr wrap="square">
            <a:spAutoFit/>
          </a:bodyPr>
          <a:lstStyle/>
          <a:p>
            <a:pPr algn="just"/>
            <a:r>
              <a:rPr lang="en-US" sz="30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30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0442" y="1085049"/>
            <a:ext cx="2723554" cy="421270"/>
          </a:xfrm>
          <a:prstGeom prst="rect">
            <a:avLst/>
          </a:prstGeom>
          <a:noFill/>
        </p:spPr>
        <p:txBody>
          <a:bodyPr wrap="square" lIns="51434" tIns="25718" rIns="51434" bIns="25718"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Đọc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văn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bản</a:t>
            </a:r>
            <a:r>
              <a:rPr lang="en-US" sz="2400" b="1" dirty="0">
                <a:solidFill>
                  <a:srgbClr val="0000FF"/>
                </a:solidFill>
                <a:latin typeface="Times New Roman" pitchFamily="18" charset="0"/>
                <a:cs typeface="Times New Roman" pitchFamily="18" charset="0"/>
              </a:rPr>
              <a:t>.</a:t>
            </a:r>
            <a:endParaRPr lang="vi-VN" sz="2400" b="1" dirty="0">
              <a:solidFill>
                <a:srgbClr val="0000FF"/>
              </a:solidFill>
              <a:latin typeface="Times New Roman" pitchFamily="18" charset="0"/>
              <a:cs typeface="Times New Roman" pitchFamily="18" charset="0"/>
            </a:endParaRPr>
          </a:p>
        </p:txBody>
      </p:sp>
      <p:sp>
        <p:nvSpPr>
          <p:cNvPr id="9" name="TextBox 8"/>
          <p:cNvSpPr txBox="1"/>
          <p:nvPr/>
        </p:nvSpPr>
        <p:spPr>
          <a:xfrm>
            <a:off x="0" y="2223140"/>
            <a:ext cx="3161108" cy="421270"/>
          </a:xfrm>
          <a:prstGeom prst="rect">
            <a:avLst/>
          </a:prstGeom>
          <a:noFill/>
        </p:spPr>
        <p:txBody>
          <a:bodyPr wrap="square" lIns="51434" tIns="25718" rIns="51434" bIns="25718" rtlCol="0">
            <a:spAutoFit/>
          </a:bodyPr>
          <a:lstStyle/>
          <a:p>
            <a:r>
              <a:rPr lang="en-US" sz="2400" b="1" dirty="0">
                <a:solidFill>
                  <a:srgbClr val="008000"/>
                </a:solidFill>
                <a:latin typeface="Times New Roman" pitchFamily="18" charset="0"/>
                <a:ea typeface="Tahoma" panose="020B0604030504040204" pitchFamily="34" charset="0"/>
                <a:cs typeface="Times New Roman" pitchFamily="18" charset="0"/>
              </a:rPr>
              <a:t>* </a:t>
            </a:r>
            <a:r>
              <a:rPr lang="en-US" sz="2400" b="1" dirty="0" err="1">
                <a:solidFill>
                  <a:srgbClr val="008000"/>
                </a:solidFill>
                <a:latin typeface="Times New Roman" pitchFamily="18" charset="0"/>
                <a:ea typeface="Tahoma" panose="020B0604030504040204" pitchFamily="34" charset="0"/>
                <a:cs typeface="Times New Roman" pitchFamily="18" charset="0"/>
              </a:rPr>
              <a:t>Luyện</a:t>
            </a:r>
            <a:r>
              <a:rPr lang="en-US" sz="2400" b="1" dirty="0">
                <a:solidFill>
                  <a:srgbClr val="008000"/>
                </a:solidFill>
                <a:latin typeface="Times New Roman" pitchFamily="18" charset="0"/>
                <a:ea typeface="Tahoma" panose="020B0604030504040204" pitchFamily="34" charset="0"/>
                <a:cs typeface="Times New Roman" pitchFamily="18" charset="0"/>
              </a:rPr>
              <a:t> </a:t>
            </a:r>
            <a:r>
              <a:rPr lang="en-US" sz="2400" b="1" dirty="0" err="1">
                <a:solidFill>
                  <a:srgbClr val="008000"/>
                </a:solidFill>
                <a:latin typeface="Times New Roman" pitchFamily="18" charset="0"/>
                <a:ea typeface="Tahoma" panose="020B0604030504040204" pitchFamily="34" charset="0"/>
                <a:cs typeface="Times New Roman" pitchFamily="18" charset="0"/>
              </a:rPr>
              <a:t>đọc</a:t>
            </a:r>
            <a:r>
              <a:rPr lang="en-US" sz="2400" b="1" dirty="0">
                <a:solidFill>
                  <a:srgbClr val="008000"/>
                </a:solidFill>
                <a:latin typeface="Times New Roman" pitchFamily="18" charset="0"/>
                <a:ea typeface="Tahoma" panose="020B0604030504040204" pitchFamily="34" charset="0"/>
                <a:cs typeface="Times New Roman" pitchFamily="18" charset="0"/>
              </a:rPr>
              <a:t> </a:t>
            </a:r>
            <a:r>
              <a:rPr lang="en-US" sz="2400" b="1" dirty="0" err="1">
                <a:solidFill>
                  <a:srgbClr val="008000"/>
                </a:solidFill>
                <a:latin typeface="Times New Roman" pitchFamily="18" charset="0"/>
                <a:ea typeface="Tahoma" panose="020B0604030504040204" pitchFamily="34" charset="0"/>
                <a:cs typeface="Times New Roman" pitchFamily="18" charset="0"/>
              </a:rPr>
              <a:t>câu</a:t>
            </a:r>
            <a:r>
              <a:rPr lang="en-US" sz="2400" b="1" dirty="0">
                <a:solidFill>
                  <a:srgbClr val="008000"/>
                </a:solidFill>
                <a:latin typeface="Times New Roman" pitchFamily="18" charset="0"/>
                <a:ea typeface="Tahoma" panose="020B0604030504040204" pitchFamily="34" charset="0"/>
                <a:cs typeface="Times New Roman" pitchFamily="18" charset="0"/>
              </a:rPr>
              <a:t>: </a:t>
            </a:r>
          </a:p>
        </p:txBody>
      </p:sp>
      <p:sp>
        <p:nvSpPr>
          <p:cNvPr id="10" name="TextBox 9"/>
          <p:cNvSpPr txBox="1"/>
          <p:nvPr/>
        </p:nvSpPr>
        <p:spPr>
          <a:xfrm>
            <a:off x="34484" y="1455066"/>
            <a:ext cx="4913935" cy="421270"/>
          </a:xfrm>
          <a:prstGeom prst="rect">
            <a:avLst/>
          </a:prstGeom>
          <a:noFill/>
        </p:spPr>
        <p:txBody>
          <a:bodyPr wrap="square" lIns="51434" tIns="25718" rIns="51434" bIns="25718" rtlCol="0">
            <a:spAutoFit/>
          </a:bodyPr>
          <a:lstStyle/>
          <a:p>
            <a:r>
              <a:rPr lang="en-US" sz="2400" b="1" dirty="0">
                <a:solidFill>
                  <a:srgbClr val="008000"/>
                </a:solidFill>
                <a:latin typeface="Times New Roman" pitchFamily="18" charset="0"/>
                <a:ea typeface="Tahoma" panose="020B0604030504040204" pitchFamily="34" charset="0"/>
                <a:cs typeface="Times New Roman" pitchFamily="18" charset="0"/>
              </a:rPr>
              <a:t>* </a:t>
            </a:r>
            <a:r>
              <a:rPr lang="en-US" sz="2400" b="1" dirty="0" err="1">
                <a:solidFill>
                  <a:srgbClr val="008000"/>
                </a:solidFill>
                <a:latin typeface="Times New Roman" pitchFamily="18" charset="0"/>
                <a:ea typeface="Tahoma" panose="020B0604030504040204" pitchFamily="34" charset="0"/>
                <a:cs typeface="Times New Roman" pitchFamily="18" charset="0"/>
              </a:rPr>
              <a:t>Luyện</a:t>
            </a:r>
            <a:r>
              <a:rPr lang="en-US" sz="2400" b="1" dirty="0">
                <a:solidFill>
                  <a:srgbClr val="008000"/>
                </a:solidFill>
                <a:latin typeface="Times New Roman" pitchFamily="18" charset="0"/>
                <a:ea typeface="Tahoma" panose="020B0604030504040204" pitchFamily="34" charset="0"/>
                <a:cs typeface="Times New Roman" pitchFamily="18" charset="0"/>
              </a:rPr>
              <a:t> </a:t>
            </a:r>
            <a:r>
              <a:rPr lang="en-US" sz="2400" b="1" dirty="0" err="1">
                <a:solidFill>
                  <a:srgbClr val="008000"/>
                </a:solidFill>
                <a:latin typeface="Times New Roman" pitchFamily="18" charset="0"/>
                <a:ea typeface="Tahoma" panose="020B0604030504040204" pitchFamily="34" charset="0"/>
                <a:cs typeface="Times New Roman" pitchFamily="18" charset="0"/>
              </a:rPr>
              <a:t>đọc</a:t>
            </a:r>
            <a:r>
              <a:rPr lang="en-US" sz="2400" b="1" dirty="0">
                <a:solidFill>
                  <a:srgbClr val="008000"/>
                </a:solidFill>
                <a:latin typeface="Times New Roman" pitchFamily="18" charset="0"/>
                <a:ea typeface="Tahoma" panose="020B0604030504040204" pitchFamily="34" charset="0"/>
                <a:cs typeface="Times New Roman" pitchFamily="18" charset="0"/>
              </a:rPr>
              <a:t> </a:t>
            </a:r>
            <a:r>
              <a:rPr lang="en-US" sz="2400" b="1" dirty="0" err="1">
                <a:solidFill>
                  <a:srgbClr val="008000"/>
                </a:solidFill>
                <a:latin typeface="Times New Roman" pitchFamily="18" charset="0"/>
                <a:ea typeface="Tahoma" panose="020B0604030504040204" pitchFamily="34" charset="0"/>
                <a:cs typeface="Times New Roman" pitchFamily="18" charset="0"/>
              </a:rPr>
              <a:t>đúng</a:t>
            </a:r>
            <a:r>
              <a:rPr lang="en-US" sz="2400" b="1" dirty="0">
                <a:solidFill>
                  <a:srgbClr val="008000"/>
                </a:solidFill>
                <a:latin typeface="Times New Roman" pitchFamily="18" charset="0"/>
                <a:ea typeface="Tahoma" panose="020B0604030504040204" pitchFamily="34" charset="0"/>
                <a:cs typeface="Times New Roman" pitchFamily="18" charset="0"/>
              </a:rPr>
              <a:t> </a:t>
            </a:r>
            <a:r>
              <a:rPr lang="en-US" sz="2400" b="1" dirty="0" err="1">
                <a:solidFill>
                  <a:srgbClr val="008000"/>
                </a:solidFill>
                <a:latin typeface="Times New Roman" pitchFamily="18" charset="0"/>
                <a:ea typeface="Tahoma" panose="020B0604030504040204" pitchFamily="34" charset="0"/>
                <a:cs typeface="Times New Roman" pitchFamily="18" charset="0"/>
              </a:rPr>
              <a:t>từ</a:t>
            </a:r>
            <a:r>
              <a:rPr lang="en-US" sz="2400" b="1" dirty="0">
                <a:solidFill>
                  <a:srgbClr val="008000"/>
                </a:solidFill>
                <a:latin typeface="Times New Roman" pitchFamily="18" charset="0"/>
                <a:ea typeface="Tahoma" panose="020B0604030504040204" pitchFamily="34" charset="0"/>
                <a:cs typeface="Times New Roman" pitchFamily="18" charset="0"/>
              </a:rPr>
              <a:t> </a:t>
            </a:r>
            <a:r>
              <a:rPr lang="en-US" sz="2400" b="1" dirty="0" err="1">
                <a:solidFill>
                  <a:srgbClr val="008000"/>
                </a:solidFill>
                <a:latin typeface="Times New Roman" pitchFamily="18" charset="0"/>
                <a:ea typeface="Tahoma" panose="020B0604030504040204" pitchFamily="34" charset="0"/>
                <a:cs typeface="Times New Roman" pitchFamily="18" charset="0"/>
              </a:rPr>
              <a:t>ngữ</a:t>
            </a:r>
            <a:r>
              <a:rPr lang="en-US" sz="2400" b="1" dirty="0">
                <a:solidFill>
                  <a:srgbClr val="008000"/>
                </a:solidFill>
                <a:latin typeface="Times New Roman" pitchFamily="18" charset="0"/>
                <a:ea typeface="Tahoma" panose="020B0604030504040204" pitchFamily="34" charset="0"/>
                <a:cs typeface="Times New Roman" pitchFamily="18" charset="0"/>
              </a:rPr>
              <a:t> </a:t>
            </a:r>
            <a:r>
              <a:rPr lang="en-US" sz="2400" b="1" dirty="0" err="1">
                <a:solidFill>
                  <a:srgbClr val="008000"/>
                </a:solidFill>
                <a:latin typeface="Times New Roman" pitchFamily="18" charset="0"/>
                <a:ea typeface="Tahoma" panose="020B0604030504040204" pitchFamily="34" charset="0"/>
                <a:cs typeface="Times New Roman" pitchFamily="18" charset="0"/>
              </a:rPr>
              <a:t>khó</a:t>
            </a:r>
            <a:r>
              <a:rPr lang="en-US" sz="2400" b="1" dirty="0">
                <a:solidFill>
                  <a:srgbClr val="008000"/>
                </a:solidFill>
                <a:latin typeface="Times New Roman" pitchFamily="18" charset="0"/>
                <a:ea typeface="Tahoma" panose="020B0604030504040204" pitchFamily="34" charset="0"/>
                <a:cs typeface="Times New Roman" pitchFamily="18" charset="0"/>
              </a:rPr>
              <a:t>: </a:t>
            </a:r>
            <a:endParaRPr lang="en-US" sz="2400" b="1" dirty="0">
              <a:solidFill>
                <a:srgbClr val="008000"/>
              </a:solidFill>
              <a:latin typeface="Times New Roman" pitchFamily="18" charset="0"/>
              <a:cs typeface="Times New Roman" pitchFamily="18" charset="0"/>
            </a:endParaRPr>
          </a:p>
        </p:txBody>
      </p:sp>
      <p:sp>
        <p:nvSpPr>
          <p:cNvPr id="11" name="Rectangle 10"/>
          <p:cNvSpPr/>
          <p:nvPr/>
        </p:nvSpPr>
        <p:spPr>
          <a:xfrm>
            <a:off x="-20442" y="1824751"/>
            <a:ext cx="9098390" cy="461665"/>
          </a:xfrm>
          <a:prstGeom prst="rect">
            <a:avLst/>
          </a:prstGeom>
        </p:spPr>
        <p:txBody>
          <a:bodyPr wrap="square">
            <a:spAutoFit/>
          </a:bodyPr>
          <a:lstStyle/>
          <a:p>
            <a:pPr algn="just"/>
            <a:r>
              <a:rPr lang="en-US" sz="2400" b="1" i="1" dirty="0" smtClean="0">
                <a:solidFill>
                  <a:srgbClr val="0000FF"/>
                </a:solidFill>
                <a:latin typeface="Times New Roman" panose="02020603050405020304" pitchFamily="18" charset="0"/>
                <a:cs typeface="Times New Roman" pitchFamily="18" charset="0"/>
              </a:rPr>
              <a:t> - </a:t>
            </a:r>
            <a:r>
              <a:rPr lang="en-US" sz="2400" b="1" i="1" dirty="0" err="1" smtClean="0">
                <a:solidFill>
                  <a:srgbClr val="0000FF"/>
                </a:solidFill>
                <a:latin typeface="Times New Roman" panose="02020603050405020304" pitchFamily="18" charset="0"/>
                <a:cs typeface="Times New Roman" pitchFamily="18" charset="0"/>
              </a:rPr>
              <a:t>thuở</a:t>
            </a:r>
            <a:r>
              <a:rPr lang="en-US" sz="2400" b="1" i="1" dirty="0" smtClean="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xưa</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ngoại</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xâm</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xúm</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lại</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ngút</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trời</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trẩy</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quân</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giáp</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phục</a:t>
            </a:r>
            <a:r>
              <a:rPr lang="en-US" sz="2400" b="1" i="1" dirty="0">
                <a:solidFill>
                  <a:srgbClr val="0000FF"/>
                </a:solidFill>
                <a:latin typeface="Times New Roman" pitchFamily="18" charset="0"/>
                <a:cs typeface="Times New Roman" pitchFamily="18" charset="0"/>
              </a:rPr>
              <a:t>, …  </a:t>
            </a:r>
            <a:endParaRPr lang="en-US" sz="2400" b="1" dirty="0">
              <a:solidFill>
                <a:srgbClr val="0000FF"/>
              </a:solidFill>
              <a:latin typeface="Times New Roman" pitchFamily="18" charset="0"/>
              <a:cs typeface="Times New Roman" pitchFamily="18" charset="0"/>
            </a:endParaRPr>
          </a:p>
        </p:txBody>
      </p:sp>
      <p:sp>
        <p:nvSpPr>
          <p:cNvPr id="12" name="Rectangle 11"/>
          <p:cNvSpPr/>
          <p:nvPr/>
        </p:nvSpPr>
        <p:spPr>
          <a:xfrm>
            <a:off x="19987" y="2589266"/>
            <a:ext cx="9063906" cy="830997"/>
          </a:xfrm>
          <a:prstGeom prst="rect">
            <a:avLst/>
          </a:prstGeom>
        </p:spPr>
        <p:txBody>
          <a:bodyPr wrap="square">
            <a:spAutoFit/>
          </a:bodyPr>
          <a:lstStyle/>
          <a:p>
            <a:pPr algn="just"/>
            <a:r>
              <a:rPr lang="en-US" sz="2400" b="1" kern="0" dirty="0">
                <a:solidFill>
                  <a:srgbClr val="0000FF"/>
                </a:solidFill>
                <a:latin typeface="Times New Roman" pitchFamily="18" charset="0"/>
                <a:cs typeface="Times New Roman" pitchFamily="18" charset="0"/>
              </a:rPr>
              <a:t> </a:t>
            </a:r>
            <a:r>
              <a:rPr lang="en-US" sz="2400" b="1" dirty="0">
                <a:solidFill>
                  <a:srgbClr val="0000FF"/>
                </a:solidFill>
                <a:latin typeface="Times New Roman" panose="02020603050405020304" pitchFamily="18" charset="0"/>
                <a:cs typeface="Times New Roman" pitchFamily="18" charset="0"/>
              </a:rPr>
              <a:t> + Ta </a:t>
            </a:r>
            <a:r>
              <a:rPr lang="en-US" sz="2400" b="1" dirty="0" err="1">
                <a:solidFill>
                  <a:srgbClr val="0000FF"/>
                </a:solidFill>
                <a:latin typeface="Times New Roman" panose="02020603050405020304" pitchFamily="18" charset="0"/>
                <a:cs typeface="Times New Roman" pitchFamily="18" charset="0"/>
              </a:rPr>
              <a:t>sẽ</a:t>
            </a:r>
            <a:r>
              <a:rPr lang="en-US" sz="2400" b="1" dirty="0">
                <a:solidFill>
                  <a:srgbClr val="0000FF"/>
                </a:solidFill>
                <a:latin typeface="Times New Roman" panose="02020603050405020304" pitchFamily="18" charset="0"/>
                <a:cs typeface="Times New Roman" pitchFamily="18" charset="0"/>
              </a:rPr>
              <a:t> </a:t>
            </a:r>
            <a:r>
              <a:rPr lang="en-US" sz="2400" b="1" dirty="0" err="1">
                <a:solidFill>
                  <a:srgbClr val="0000FF"/>
                </a:solidFill>
                <a:latin typeface="Times New Roman" panose="02020603050405020304" pitchFamily="18" charset="0"/>
                <a:cs typeface="Times New Roman" pitchFamily="18" charset="0"/>
              </a:rPr>
              <a:t>mặc</a:t>
            </a:r>
            <a:r>
              <a:rPr lang="en-US" sz="2400" b="1" dirty="0">
                <a:solidFill>
                  <a:srgbClr val="0000FF"/>
                </a:solidFill>
                <a:latin typeface="Times New Roman" panose="02020603050405020304" pitchFamily="18" charset="0"/>
                <a:cs typeface="Times New Roman" pitchFamily="18" charset="0"/>
              </a:rPr>
              <a:t> </a:t>
            </a:r>
            <a:r>
              <a:rPr lang="en-US" sz="2400" b="1" dirty="0" err="1">
                <a:solidFill>
                  <a:srgbClr val="0000FF"/>
                </a:solidFill>
                <a:latin typeface="Times New Roman" panose="02020603050405020304" pitchFamily="18" charset="0"/>
                <a:cs typeface="Times New Roman" pitchFamily="18" charset="0"/>
              </a:rPr>
              <a:t>giáp</a:t>
            </a:r>
            <a:r>
              <a:rPr lang="en-US" sz="2400" b="1" dirty="0">
                <a:solidFill>
                  <a:srgbClr val="0000FF"/>
                </a:solidFill>
                <a:latin typeface="Times New Roman" panose="02020603050405020304" pitchFamily="18" charset="0"/>
                <a:cs typeface="Times New Roman" pitchFamily="18" charset="0"/>
              </a:rPr>
              <a:t> </a:t>
            </a:r>
            <a:r>
              <a:rPr lang="en-US" sz="2400" b="1" dirty="0" err="1">
                <a:solidFill>
                  <a:srgbClr val="0000FF"/>
                </a:solidFill>
                <a:latin typeface="Times New Roman" panose="02020603050405020304" pitchFamily="18" charset="0"/>
                <a:cs typeface="Times New Roman" pitchFamily="18" charset="0"/>
              </a:rPr>
              <a:t>phục</a:t>
            </a:r>
            <a:r>
              <a:rPr lang="en-US" sz="2400" b="1" dirty="0">
                <a:solidFill>
                  <a:srgbClr val="0000FF"/>
                </a:solidFill>
                <a:latin typeface="Times New Roman" panose="02020603050405020304" pitchFamily="18" charset="0"/>
                <a:cs typeface="Times New Roman" panose="02020603050405020304" pitchFamily="18" charset="0"/>
              </a:rPr>
              <a:t>/</a:t>
            </a:r>
            <a:r>
              <a:rPr lang="en-US" sz="2400" b="1" dirty="0" err="1">
                <a:solidFill>
                  <a:srgbClr val="0000FF"/>
                </a:solidFill>
                <a:latin typeface="Times New Roman" panose="02020603050405020304" pitchFamily="18" charset="0"/>
                <a:cs typeface="Times New Roman" panose="02020603050405020304" pitchFamily="18" charset="0"/>
              </a:rPr>
              <a:t>thật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đẹp</a:t>
            </a:r>
            <a:r>
              <a:rPr lang="en-US" sz="2400" b="1" dirty="0">
                <a:solidFill>
                  <a:srgbClr val="0000FF"/>
                </a:solidFill>
                <a:latin typeface="Times New Roman" panose="02020603050405020304" pitchFamily="18" charset="0"/>
                <a:cs typeface="Times New Roman" panose="02020603050405020304" pitchFamily="18" charset="0"/>
              </a:rPr>
              <a:t>/</a:t>
            </a:r>
            <a:r>
              <a:rPr lang="en-US" sz="2400" b="1" dirty="0" err="1">
                <a:solidFill>
                  <a:srgbClr val="0000FF"/>
                </a:solidFill>
                <a:latin typeface="Times New Roman" panose="02020603050405020304" pitchFamily="18" charset="0"/>
                <a:cs typeface="Times New Roman" panose="02020603050405020304" pitchFamily="18" charset="0"/>
              </a:rPr>
              <a:t>để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dân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chúng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thêm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phấn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khích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giặc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trông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thấy</a:t>
            </a:r>
            <a:r>
              <a:rPr lang="en-US" sz="2400" b="1" dirty="0">
                <a:solidFill>
                  <a:srgbClr val="0000FF"/>
                </a:solidFill>
                <a:latin typeface="Times New Roman" panose="02020603050405020304" pitchFamily="18" charset="0"/>
                <a:cs typeface="Times New Roman" panose="02020603050405020304" pitchFamily="18" charset="0"/>
              </a:rPr>
              <a:t>/</a:t>
            </a:r>
            <a:r>
              <a:rPr lang="en-US" sz="2400" b="1" dirty="0" err="1">
                <a:solidFill>
                  <a:srgbClr val="0000FF"/>
                </a:solidFill>
                <a:latin typeface="Times New Roman" panose="02020603050405020304" pitchFamily="18" charset="0"/>
                <a:cs typeface="Times New Roman" panose="02020603050405020304" pitchFamily="18" charset="0"/>
              </a:rPr>
              <a:t>thì</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kinh</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hồn</a:t>
            </a:r>
            <a:r>
              <a:rPr lang="en-US" sz="2400" b="1" dirty="0">
                <a:solidFill>
                  <a:srgbClr val="0000FF"/>
                </a:solidFill>
                <a:latin typeface="Times New Roman" panose="02020603050405020304" pitchFamily="18" charset="0"/>
                <a:cs typeface="Times New Roman" panose="02020603050405020304" pitchFamily="18" charset="0"/>
              </a:rPr>
              <a:t>.//</a:t>
            </a:r>
            <a:endParaRPr lang="vi-VN" sz="2400" b="1" dirty="0">
              <a:solidFill>
                <a:srgbClr val="0000FF"/>
              </a:solidFill>
              <a:latin typeface="Times New Roman" pitchFamily="18" charset="0"/>
              <a:cs typeface="Times New Roman" pitchFamily="18" charset="0"/>
            </a:endParaRPr>
          </a:p>
        </p:txBody>
      </p:sp>
      <p:sp>
        <p:nvSpPr>
          <p:cNvPr id="13" name="TextBox 12"/>
          <p:cNvSpPr txBox="1"/>
          <p:nvPr/>
        </p:nvSpPr>
        <p:spPr>
          <a:xfrm>
            <a:off x="-57434" y="3334343"/>
            <a:ext cx="3137919"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Giải</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nghĩa</a:t>
            </a:r>
            <a:r>
              <a:rPr lang="en-US" sz="2400" b="1" dirty="0">
                <a:solidFill>
                  <a:srgbClr val="008000"/>
                </a:solidFill>
                <a:latin typeface="Times New Roman" pitchFamily="18" charset="0"/>
                <a:cs typeface="Times New Roman" pitchFamily="18" charset="0"/>
              </a:rPr>
              <a:t> </a:t>
            </a:r>
            <a:r>
              <a:rPr lang="en-US" sz="2400" b="1" dirty="0" err="1">
                <a:solidFill>
                  <a:srgbClr val="008000"/>
                </a:solidFill>
                <a:latin typeface="Times New Roman" pitchFamily="18" charset="0"/>
                <a:cs typeface="Times New Roman" pitchFamily="18" charset="0"/>
              </a:rPr>
              <a:t>từ</a:t>
            </a:r>
            <a:r>
              <a:rPr lang="en-US" sz="2400" b="1" dirty="0">
                <a:solidFill>
                  <a:srgbClr val="008000"/>
                </a:solidFill>
                <a:latin typeface="Times New Roman" pitchFamily="18" charset="0"/>
                <a:cs typeface="Times New Roman" pitchFamily="18" charset="0"/>
              </a:rPr>
              <a:t>:</a:t>
            </a:r>
          </a:p>
        </p:txBody>
      </p:sp>
      <p:sp>
        <p:nvSpPr>
          <p:cNvPr id="16" name="TextBox 15"/>
          <p:cNvSpPr txBox="1"/>
          <p:nvPr/>
        </p:nvSpPr>
        <p:spPr>
          <a:xfrm>
            <a:off x="0" y="857232"/>
            <a:ext cx="9144000" cy="461665"/>
          </a:xfrm>
          <a:prstGeom prst="rect">
            <a:avLst/>
          </a:prstGeom>
          <a:noFill/>
        </p:spPr>
        <p:txBody>
          <a:bodyPr wrap="square" rtlCol="0">
            <a:spAutoFit/>
          </a:bodyPr>
          <a:lstStyle/>
          <a:p>
            <a:pPr algn="ctr"/>
            <a:r>
              <a:rPr lang="en-US" sz="2400" b="1" dirty="0" err="1" smtClean="0">
                <a:solidFill>
                  <a:srgbClr val="FF0000"/>
                </a:solidFill>
                <a:latin typeface="Times New Roman" pitchFamily="18" charset="0"/>
                <a:cs typeface="Times New Roman" pitchFamily="18" charset="0"/>
              </a:rPr>
              <a:t>Bài</a:t>
            </a:r>
            <a:r>
              <a:rPr lang="en-US" sz="2400" b="1" dirty="0" smtClean="0">
                <a:solidFill>
                  <a:srgbClr val="FF0000"/>
                </a:solidFill>
                <a:latin typeface="Times New Roman" pitchFamily="18" charset="0"/>
                <a:cs typeface="Times New Roman" pitchFamily="18" charset="0"/>
              </a:rPr>
              <a:t> 23 : </a:t>
            </a:r>
            <a:r>
              <a:rPr lang="en-US" sz="2400" b="1" dirty="0" err="1" smtClean="0">
                <a:solidFill>
                  <a:srgbClr val="FF0000"/>
                </a:solidFill>
                <a:latin typeface="Times New Roman" pitchFamily="18" charset="0"/>
                <a:cs typeface="Times New Roman" pitchFamily="18" charset="0"/>
              </a:rPr>
              <a:t>Hai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Bà</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a:t>
            </a:r>
            <a:r>
              <a:rPr lang="en-US" sz="2400" b="1" dirty="0" err="1" smtClean="0">
                <a:solidFill>
                  <a:srgbClr val="FF0000"/>
                </a:solidFill>
                <a:latin typeface="Times New Roman" pitchFamily="18" charset="0"/>
                <a:cs typeface="Times New Roman" pitchFamily="18" charset="0"/>
              </a:rPr>
              <a:t>rưng</a:t>
            </a:r>
            <a:r>
              <a:rPr lang="en-US" sz="2400" b="1" dirty="0" smtClean="0">
                <a:solidFill>
                  <a:srgbClr val="FF0000"/>
                </a:solidFill>
                <a:latin typeface="Times New Roman" pitchFamily="18" charset="0"/>
                <a:cs typeface="Times New Roman" pitchFamily="18" charset="0"/>
              </a:rPr>
              <a:t> ( 3 </a:t>
            </a:r>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17" name="Rectangle 16"/>
          <p:cNvSpPr/>
          <p:nvPr/>
        </p:nvSpPr>
        <p:spPr>
          <a:xfrm>
            <a:off x="34484" y="3827149"/>
            <a:ext cx="9158497" cy="412057"/>
          </a:xfrm>
          <a:prstGeom prst="rect">
            <a:avLst/>
          </a:prstGeom>
        </p:spPr>
        <p:txBody>
          <a:bodyPr wrap="square" lIns="57552" tIns="28776" rIns="57552" bIns="28776">
            <a:spAutoFit/>
          </a:bodyPr>
          <a:lstStyle/>
          <a:p>
            <a:pPr algn="just"/>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Nhà</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hán</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Triều</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đại</a:t>
            </a:r>
            <a:r>
              <a:rPr lang="en-US" sz="2300" b="1" dirty="0">
                <a:solidFill>
                  <a:srgbClr val="0000FF"/>
                </a:solidFill>
                <a:latin typeface="Times New Roman" pitchFamily="18" charset="0"/>
                <a:cs typeface="Times New Roman" pitchFamily="18" charset="0"/>
              </a:rPr>
              <a:t> ở </a:t>
            </a:r>
            <a:r>
              <a:rPr lang="en-US" sz="2300" b="1" dirty="0" err="1">
                <a:solidFill>
                  <a:srgbClr val="0000FF"/>
                </a:solidFill>
                <a:latin typeface="Times New Roman" pitchFamily="18" charset="0"/>
                <a:cs typeface="Times New Roman" pitchFamily="18" charset="0"/>
              </a:rPr>
              <a:t>Trung</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Quốc</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cách</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đay</a:t>
            </a:r>
            <a:r>
              <a:rPr lang="en-US" sz="2300" b="1" dirty="0">
                <a:solidFill>
                  <a:srgbClr val="0000FF"/>
                </a:solidFill>
                <a:latin typeface="Times New Roman" pitchFamily="18" charset="0"/>
                <a:cs typeface="Times New Roman" pitchFamily="18" charset="0"/>
              </a:rPr>
              <a:t> 2000 </a:t>
            </a:r>
            <a:r>
              <a:rPr lang="en-US" sz="2300" b="1" dirty="0" err="1">
                <a:solidFill>
                  <a:srgbClr val="0000FF"/>
                </a:solidFill>
                <a:latin typeface="Times New Roman" pitchFamily="18" charset="0"/>
                <a:cs typeface="Times New Roman" pitchFamily="18" charset="0"/>
              </a:rPr>
              <a:t>năm</a:t>
            </a:r>
            <a:r>
              <a:rPr lang="en-US" sz="2300" b="1" dirty="0">
                <a:solidFill>
                  <a:srgbClr val="0000FF"/>
                </a:solidFill>
                <a:latin typeface="Times New Roman" pitchFamily="18" charset="0"/>
                <a:cs typeface="Times New Roman" pitchFamily="18" charset="0"/>
              </a:rPr>
              <a:t>.</a:t>
            </a:r>
            <a:r>
              <a:rPr lang="en-US" sz="2300" b="1" i="1" dirty="0">
                <a:solidFill>
                  <a:srgbClr val="0000FF"/>
                </a:solidFill>
                <a:latin typeface="Times New Roman" pitchFamily="18" charset="0"/>
                <a:cs typeface="Times New Roman" pitchFamily="18" charset="0"/>
              </a:rPr>
              <a:t>  </a:t>
            </a:r>
            <a:endParaRPr lang="en-US" sz="2300" b="1" dirty="0">
              <a:solidFill>
                <a:srgbClr val="0000FF"/>
              </a:solidFill>
              <a:latin typeface="Times New Roman" pitchFamily="18" charset="0"/>
              <a:cs typeface="Times New Roman" pitchFamily="18" charset="0"/>
            </a:endParaRPr>
          </a:p>
        </p:txBody>
      </p:sp>
      <p:sp>
        <p:nvSpPr>
          <p:cNvPr id="18" name="Rectangle 17"/>
          <p:cNvSpPr/>
          <p:nvPr/>
        </p:nvSpPr>
        <p:spPr>
          <a:xfrm>
            <a:off x="19987" y="4246249"/>
            <a:ext cx="9158497" cy="412057"/>
          </a:xfrm>
          <a:prstGeom prst="rect">
            <a:avLst/>
          </a:prstGeom>
        </p:spPr>
        <p:txBody>
          <a:bodyPr wrap="square" lIns="57552" tIns="28776" rIns="57552" bIns="28776">
            <a:spAutoFit/>
          </a:bodyPr>
          <a:lstStyle/>
          <a:p>
            <a:pPr algn="just"/>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Đô</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hộ</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Thống</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trị</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nước</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khác</a:t>
            </a:r>
            <a:r>
              <a:rPr lang="en-US" sz="2300" b="1" dirty="0">
                <a:solidFill>
                  <a:srgbClr val="0000FF"/>
                </a:solidFill>
                <a:latin typeface="Times New Roman" pitchFamily="18" charset="0"/>
                <a:cs typeface="Times New Roman" pitchFamily="18" charset="0"/>
              </a:rPr>
              <a:t>.</a:t>
            </a:r>
            <a:r>
              <a:rPr lang="en-US" sz="2300" b="1" i="1" dirty="0">
                <a:solidFill>
                  <a:srgbClr val="0000FF"/>
                </a:solidFill>
                <a:latin typeface="Times New Roman" pitchFamily="18" charset="0"/>
                <a:cs typeface="Times New Roman" pitchFamily="18" charset="0"/>
              </a:rPr>
              <a:t>  </a:t>
            </a:r>
            <a:endParaRPr lang="en-US" sz="2300" b="1" dirty="0">
              <a:solidFill>
                <a:srgbClr val="0000FF"/>
              </a:solidFill>
              <a:latin typeface="Times New Roman" pitchFamily="18" charset="0"/>
              <a:cs typeface="Times New Roman" pitchFamily="18" charset="0"/>
            </a:endParaRPr>
          </a:p>
        </p:txBody>
      </p:sp>
      <p:sp>
        <p:nvSpPr>
          <p:cNvPr id="19" name="Rectangle 18"/>
          <p:cNvSpPr/>
          <p:nvPr/>
        </p:nvSpPr>
        <p:spPr>
          <a:xfrm>
            <a:off x="19987" y="4693924"/>
            <a:ext cx="9158497" cy="412057"/>
          </a:xfrm>
          <a:prstGeom prst="rect">
            <a:avLst/>
          </a:prstGeom>
        </p:spPr>
        <p:txBody>
          <a:bodyPr wrap="square" lIns="57552" tIns="28776" rIns="57552" bIns="28776">
            <a:spAutoFit/>
          </a:bodyPr>
          <a:lstStyle/>
          <a:p>
            <a:pPr algn="just"/>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Luy</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lâu</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Vùng</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đất</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thuộc</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huyện</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thuận</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thành</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tỉnh</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Bắc</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Ninh</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ngày</a:t>
            </a:r>
            <a:r>
              <a:rPr lang="en-US" sz="2300" b="1" dirty="0">
                <a:solidFill>
                  <a:srgbClr val="0000FF"/>
                </a:solidFill>
                <a:latin typeface="Times New Roman" pitchFamily="18" charset="0"/>
                <a:cs typeface="Times New Roman" pitchFamily="18" charset="0"/>
              </a:rPr>
              <a:t> nay.</a:t>
            </a:r>
            <a:r>
              <a:rPr lang="en-US" sz="2300" b="1" i="1" dirty="0">
                <a:solidFill>
                  <a:srgbClr val="0000FF"/>
                </a:solidFill>
                <a:latin typeface="Times New Roman" pitchFamily="18" charset="0"/>
                <a:cs typeface="Times New Roman" pitchFamily="18" charset="0"/>
              </a:rPr>
              <a:t>  </a:t>
            </a:r>
            <a:endParaRPr lang="en-US" sz="2300" b="1" dirty="0">
              <a:solidFill>
                <a:srgbClr val="0000FF"/>
              </a:solidFill>
              <a:latin typeface="Times New Roman" pitchFamily="18" charset="0"/>
              <a:cs typeface="Times New Roman" pitchFamily="18" charset="0"/>
            </a:endParaRPr>
          </a:p>
        </p:txBody>
      </p:sp>
      <p:sp>
        <p:nvSpPr>
          <p:cNvPr id="20" name="Rectangle 19"/>
          <p:cNvSpPr/>
          <p:nvPr/>
        </p:nvSpPr>
        <p:spPr>
          <a:xfrm>
            <a:off x="34484" y="5130712"/>
            <a:ext cx="8276470" cy="412057"/>
          </a:xfrm>
          <a:prstGeom prst="rect">
            <a:avLst/>
          </a:prstGeom>
        </p:spPr>
        <p:txBody>
          <a:bodyPr wrap="square" lIns="57552" tIns="28776" rIns="57552" bIns="28776">
            <a:spAutoFit/>
          </a:bodyPr>
          <a:lstStyle/>
          <a:p>
            <a:pPr algn="just"/>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Trẩy</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quân</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Đoàn</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quân</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lên</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đường</a:t>
            </a:r>
            <a:r>
              <a:rPr lang="en-US" sz="2300" b="1" dirty="0">
                <a:solidFill>
                  <a:srgbClr val="0000FF"/>
                </a:solidFill>
                <a:latin typeface="Times New Roman" pitchFamily="18" charset="0"/>
                <a:cs typeface="Times New Roman" pitchFamily="18" charset="0"/>
              </a:rPr>
              <a:t>.</a:t>
            </a:r>
            <a:r>
              <a:rPr lang="en-US" sz="2300" b="1" i="1" dirty="0">
                <a:solidFill>
                  <a:srgbClr val="0000FF"/>
                </a:solidFill>
                <a:latin typeface="Times New Roman" pitchFamily="18" charset="0"/>
                <a:cs typeface="Times New Roman" pitchFamily="18" charset="0"/>
              </a:rPr>
              <a:t>  </a:t>
            </a:r>
            <a:endParaRPr lang="en-US" sz="2300" b="1" dirty="0">
              <a:solidFill>
                <a:srgbClr val="0000FF"/>
              </a:solidFill>
              <a:latin typeface="Times New Roman" pitchFamily="18" charset="0"/>
              <a:cs typeface="Times New Roman" pitchFamily="18" charset="0"/>
            </a:endParaRPr>
          </a:p>
        </p:txBody>
      </p:sp>
      <p:sp>
        <p:nvSpPr>
          <p:cNvPr id="21" name="Rectangle 20"/>
          <p:cNvSpPr/>
          <p:nvPr/>
        </p:nvSpPr>
        <p:spPr>
          <a:xfrm>
            <a:off x="-590" y="5538260"/>
            <a:ext cx="9158497" cy="766000"/>
          </a:xfrm>
          <a:prstGeom prst="rect">
            <a:avLst/>
          </a:prstGeom>
        </p:spPr>
        <p:txBody>
          <a:bodyPr wrap="square" lIns="57552" tIns="28776" rIns="57552" bIns="28776">
            <a:spAutoFit/>
          </a:bodyPr>
          <a:lstStyle/>
          <a:p>
            <a:pPr algn="just"/>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Giáp</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phục</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Đồ</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bằng</a:t>
            </a:r>
            <a:r>
              <a:rPr lang="en-US" sz="2300" b="1" dirty="0">
                <a:solidFill>
                  <a:srgbClr val="0000FF"/>
                </a:solidFill>
                <a:latin typeface="Times New Roman" pitchFamily="18" charset="0"/>
                <a:cs typeface="Times New Roman" pitchFamily="18" charset="0"/>
              </a:rPr>
              <a:t> da (</a:t>
            </a:r>
            <a:r>
              <a:rPr lang="en-US" sz="2300" b="1" dirty="0" err="1">
                <a:solidFill>
                  <a:srgbClr val="0000FF"/>
                </a:solidFill>
                <a:latin typeface="Times New Roman" pitchFamily="18" charset="0"/>
                <a:cs typeface="Times New Roman" pitchFamily="18" charset="0"/>
              </a:rPr>
              <a:t>oặc</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bằng</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kim</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loại</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mặc</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khi</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ra</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trận</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để</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che</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đỡ</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bảo</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vệ</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che</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đỡ</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thân</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thể</a:t>
            </a:r>
            <a:r>
              <a:rPr lang="en-US" sz="2300" b="1" dirty="0">
                <a:solidFill>
                  <a:srgbClr val="0000FF"/>
                </a:solidFill>
                <a:latin typeface="Times New Roman" pitchFamily="18" charset="0"/>
                <a:cs typeface="Times New Roman" pitchFamily="18" charset="0"/>
              </a:rPr>
              <a:t>..</a:t>
            </a:r>
            <a:r>
              <a:rPr lang="en-US" sz="2300" b="1" i="1" dirty="0">
                <a:solidFill>
                  <a:srgbClr val="0000FF"/>
                </a:solidFill>
                <a:latin typeface="Times New Roman" pitchFamily="18" charset="0"/>
                <a:cs typeface="Times New Roman" pitchFamily="18" charset="0"/>
              </a:rPr>
              <a:t>  </a:t>
            </a:r>
            <a:endParaRPr lang="en-US" sz="2300" b="1" dirty="0">
              <a:solidFill>
                <a:srgbClr val="0000FF"/>
              </a:solidFill>
              <a:latin typeface="Times New Roman" pitchFamily="18" charset="0"/>
              <a:cs typeface="Times New Roman" pitchFamily="18" charset="0"/>
            </a:endParaRPr>
          </a:p>
        </p:txBody>
      </p:sp>
      <p:sp>
        <p:nvSpPr>
          <p:cNvPr id="22" name="Rectangle 21"/>
          <p:cNvSpPr/>
          <p:nvPr/>
        </p:nvSpPr>
        <p:spPr>
          <a:xfrm>
            <a:off x="34484" y="6350965"/>
            <a:ext cx="8832239" cy="412057"/>
          </a:xfrm>
          <a:prstGeom prst="rect">
            <a:avLst/>
          </a:prstGeom>
        </p:spPr>
        <p:txBody>
          <a:bodyPr wrap="square" lIns="57552" tIns="28776" rIns="57552" bIns="28776">
            <a:spAutoFit/>
          </a:bodyPr>
          <a:lstStyle/>
          <a:p>
            <a:pPr algn="just"/>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Lưu</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danh</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Để</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lại</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tên</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tuổi</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và</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tiếng</a:t>
            </a:r>
            <a:r>
              <a:rPr lang="en-US" sz="2300" b="1" dirty="0">
                <a:solidFill>
                  <a:srgbClr val="0000FF"/>
                </a:solidFill>
                <a:latin typeface="Times New Roman" pitchFamily="18" charset="0"/>
                <a:cs typeface="Times New Roman" pitchFamily="18" charset="0"/>
              </a:rPr>
              <a:t> </a:t>
            </a:r>
            <a:r>
              <a:rPr lang="en-US" sz="2300" b="1" dirty="0" err="1">
                <a:solidFill>
                  <a:srgbClr val="0000FF"/>
                </a:solidFill>
                <a:latin typeface="Times New Roman" pitchFamily="18" charset="0"/>
                <a:cs typeface="Times New Roman" pitchFamily="18" charset="0"/>
              </a:rPr>
              <a:t>tốt</a:t>
            </a:r>
            <a:r>
              <a:rPr lang="en-US" sz="2300" b="1" dirty="0">
                <a:solidFill>
                  <a:srgbClr val="0000FF"/>
                </a:solidFill>
                <a:latin typeface="Times New Roman" pitchFamily="18" charset="0"/>
                <a:cs typeface="Times New Roman" pitchFamily="18" charset="0"/>
              </a:rPr>
              <a:t>.</a:t>
            </a:r>
            <a:r>
              <a:rPr lang="en-US" sz="2300" b="1" i="1" dirty="0">
                <a:solidFill>
                  <a:srgbClr val="0000FF"/>
                </a:solidFill>
                <a:latin typeface="Times New Roman" pitchFamily="18" charset="0"/>
                <a:cs typeface="Times New Roman" pitchFamily="18" charset="0"/>
              </a:rPr>
              <a:t>  </a:t>
            </a:r>
            <a:endParaRPr lang="en-US" sz="23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84015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fade">
                                      <p:cBhvr>
                                        <p:cTn id="43" dur="500"/>
                                        <p:tgtEl>
                                          <p:spTgt spid="1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xEl>
                                              <p:pRg st="0" end="0"/>
                                            </p:txEl>
                                          </p:spTgt>
                                        </p:tgtEl>
                                        <p:attrNameLst>
                                          <p:attrName>style.visibility</p:attrName>
                                        </p:attrNameLst>
                                      </p:cBhvr>
                                      <p:to>
                                        <p:strVal val="visible"/>
                                      </p:to>
                                    </p:set>
                                    <p:animEffect transition="in" filter="fade">
                                      <p:cBhvr>
                                        <p:cTn id="48" dur="500"/>
                                        <p:tgtEl>
                                          <p:spTgt spid="1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xEl>
                                              <p:pRg st="0" end="0"/>
                                            </p:txEl>
                                          </p:spTgt>
                                        </p:tgtEl>
                                        <p:attrNameLst>
                                          <p:attrName>style.visibility</p:attrName>
                                        </p:attrNameLst>
                                      </p:cBhvr>
                                      <p:to>
                                        <p:strVal val="visible"/>
                                      </p:to>
                                    </p:set>
                                    <p:animEffect transition="in" filter="fade">
                                      <p:cBhvr>
                                        <p:cTn id="53" dur="500"/>
                                        <p:tgtEl>
                                          <p:spTgt spid="1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
                                            <p:txEl>
                                              <p:pRg st="0" end="0"/>
                                            </p:txEl>
                                          </p:spTgt>
                                        </p:tgtEl>
                                        <p:attrNameLst>
                                          <p:attrName>style.visibility</p:attrName>
                                        </p:attrNameLst>
                                      </p:cBhvr>
                                      <p:to>
                                        <p:strVal val="visible"/>
                                      </p:to>
                                    </p:set>
                                    <p:animEffect transition="in" filter="fade">
                                      <p:cBhvr>
                                        <p:cTn id="58" dur="500"/>
                                        <p:tgtEl>
                                          <p:spTgt spid="20">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
                                            <p:txEl>
                                              <p:pRg st="0" end="0"/>
                                            </p:txEl>
                                          </p:spTgt>
                                        </p:tgtEl>
                                        <p:attrNameLst>
                                          <p:attrName>style.visibility</p:attrName>
                                        </p:attrNameLst>
                                      </p:cBhvr>
                                      <p:to>
                                        <p:strVal val="visible"/>
                                      </p:to>
                                    </p:set>
                                    <p:animEffect transition="in" filter="fade">
                                      <p:cBhvr>
                                        <p:cTn id="63" dur="500"/>
                                        <p:tgtEl>
                                          <p:spTgt spid="21">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2">
                                            <p:txEl>
                                              <p:pRg st="0" end="0"/>
                                            </p:txEl>
                                          </p:spTgt>
                                        </p:tgtEl>
                                        <p:attrNameLst>
                                          <p:attrName>style.visibility</p:attrName>
                                        </p:attrNameLst>
                                      </p:cBhvr>
                                      <p:to>
                                        <p:strVal val="visible"/>
                                      </p:to>
                                    </p:set>
                                    <p:animEffect transition="in" filter="fade">
                                      <p:cBhvr>
                                        <p:cTn id="68"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brics | Teacher Sandra">
            <a:extLst>
              <a:ext uri="{FF2B5EF4-FFF2-40B4-BE49-F238E27FC236}">
                <a16:creationId xmlns="" xmlns:a16="http://schemas.microsoft.com/office/drawing/2014/main" id="{6F06AC14-0DC1-0A2E-0441-C8CA27FA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764369"/>
            <a:ext cx="2160240" cy="25717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14934" y="2259917"/>
            <a:ext cx="2312927" cy="459126"/>
          </a:xfrm>
          <a:prstGeom prst="rect">
            <a:avLst/>
          </a:prstGeom>
          <a:noFill/>
        </p:spPr>
        <p:txBody>
          <a:bodyPr wrap="square" lIns="43206" tIns="21603" rIns="43206" bIns="21603" rtlCol="0">
            <a:spAutoFit/>
          </a:bodyPr>
          <a:lstStyle/>
          <a:p>
            <a:r>
              <a:rPr lang="en-US" sz="2700" b="1" dirty="0">
                <a:solidFill>
                  <a:srgbClr val="0000FF"/>
                </a:solidFill>
                <a:latin typeface="Times New Roman" pitchFamily="18" charset="0"/>
                <a:cs typeface="Times New Roman" pitchFamily="18" charset="0"/>
              </a:rPr>
              <a:t>ĐỌC NHÓM</a:t>
            </a:r>
            <a:endParaRPr lang="vi-VN" sz="2700" b="1" dirty="0">
              <a:solidFill>
                <a:srgbClr val="0000FF"/>
              </a:solidFill>
              <a:latin typeface="Times New Roman" pitchFamily="18" charset="0"/>
              <a:cs typeface="Times New Roman" pitchFamily="18" charset="0"/>
            </a:endParaRPr>
          </a:p>
        </p:txBody>
      </p:sp>
      <p:pic>
        <p:nvPicPr>
          <p:cNvPr id="8" name="Picture 2" descr="Math Kangaroo – Bright Education Consultant and Travel Company">
            <a:extLst>
              <a:ext uri="{FF2B5EF4-FFF2-40B4-BE49-F238E27FC236}">
                <a16:creationId xmlns="" xmlns:a16="http://schemas.microsoft.com/office/drawing/2014/main" id="{DCF6D6CF-5832-61E2-43F4-6F1C26063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63" y="3246124"/>
            <a:ext cx="1686720" cy="20527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 xmlns:a16="http://schemas.microsoft.com/office/drawing/2014/main" id="{14AC9D61-0794-0693-C71D-94282B10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5279" y="2765168"/>
            <a:ext cx="1686720" cy="20527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 Kangaroo – Bright Education Consultant and Travel Company">
            <a:extLst>
              <a:ext uri="{FF2B5EF4-FFF2-40B4-BE49-F238E27FC236}">
                <a16:creationId xmlns="" xmlns:a16="http://schemas.microsoft.com/office/drawing/2014/main" id="{C8F837C1-DAD1-B72A-3D52-A10861101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08" y="3162551"/>
            <a:ext cx="1686720" cy="205277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41696" y="5566278"/>
            <a:ext cx="2773298" cy="874625"/>
          </a:xfrm>
          <a:prstGeom prst="rect">
            <a:avLst/>
          </a:prstGeom>
          <a:noFill/>
        </p:spPr>
        <p:txBody>
          <a:bodyPr wrap="square" lIns="43206" tIns="21603" rIns="43206" bIns="21603" rtlCol="0">
            <a:spAutoFit/>
          </a:bodyPr>
          <a:lstStyle/>
          <a:p>
            <a:pPr algn="ctr"/>
            <a:r>
              <a:rPr lang="en-US" sz="2700" b="1" dirty="0">
                <a:solidFill>
                  <a:srgbClr val="008000"/>
                </a:solidFill>
                <a:latin typeface="Times New Roman" pitchFamily="18" charset="0"/>
                <a:cs typeface="Times New Roman" pitchFamily="18" charset="0"/>
              </a:rPr>
              <a:t>ĐỌC NỐI TIẾP TRƯỚC LỚP</a:t>
            </a:r>
            <a:endParaRPr lang="vi-VN" sz="2700" b="1" dirty="0">
              <a:solidFill>
                <a:srgbClr val="008000"/>
              </a:solidFill>
              <a:latin typeface="Times New Roman" pitchFamily="18" charset="0"/>
              <a:cs typeface="Times New Roman" pitchFamily="18" charset="0"/>
            </a:endParaRPr>
          </a:p>
        </p:txBody>
      </p:sp>
      <p:sp>
        <p:nvSpPr>
          <p:cNvPr id="16" name="TextBox 15"/>
          <p:cNvSpPr txBox="1"/>
          <p:nvPr/>
        </p:nvSpPr>
        <p:spPr>
          <a:xfrm>
            <a:off x="6281228" y="5463685"/>
            <a:ext cx="2395229" cy="1028513"/>
          </a:xfrm>
          <a:prstGeom prst="rect">
            <a:avLst/>
          </a:prstGeom>
          <a:noFill/>
        </p:spPr>
        <p:txBody>
          <a:bodyPr wrap="square" lIns="43206" tIns="21603" rIns="43206" bIns="21603" rtlCol="0">
            <a:spAutoFit/>
          </a:bodyPr>
          <a:lstStyle/>
          <a:p>
            <a:pPr algn="ctr"/>
            <a:r>
              <a:rPr lang="en-US" sz="3200" b="1" dirty="0">
                <a:solidFill>
                  <a:srgbClr val="FF0000"/>
                </a:solidFill>
                <a:latin typeface="Times New Roman" pitchFamily="18" charset="0"/>
                <a:cs typeface="Times New Roman" pitchFamily="18" charset="0"/>
              </a:rPr>
              <a:t>ĐỌC LẠI CẢ BÀI</a:t>
            </a:r>
            <a:endParaRPr lang="vi-VN" sz="3200" b="1" dirty="0">
              <a:solidFill>
                <a:srgbClr val="FF0000"/>
              </a:solidFill>
              <a:latin typeface="Times New Roman" pitchFamily="18" charset="0"/>
              <a:cs typeface="Times New Roman" pitchFamily="18" charset="0"/>
            </a:endParaRPr>
          </a:p>
        </p:txBody>
      </p:sp>
      <p:sp>
        <p:nvSpPr>
          <p:cNvPr id="14" name="TextBox 13"/>
          <p:cNvSpPr txBox="1"/>
          <p:nvPr/>
        </p:nvSpPr>
        <p:spPr>
          <a:xfrm>
            <a:off x="45610" y="1428736"/>
            <a:ext cx="2723554" cy="482825"/>
          </a:xfrm>
          <a:prstGeom prst="rect">
            <a:avLst/>
          </a:prstGeom>
          <a:noFill/>
        </p:spPr>
        <p:txBody>
          <a:bodyPr wrap="square" lIns="51434" tIns="25718" rIns="51434" bIns="25718"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r>
              <a:rPr lang="en-US" sz="2800" b="1" dirty="0">
                <a:solidFill>
                  <a:srgbClr val="0000FF"/>
                </a:solidFill>
                <a:latin typeface="Times New Roman" pitchFamily="18" charset="0"/>
                <a:cs typeface="Times New Roman" pitchFamily="18" charset="0"/>
              </a:rPr>
              <a:t>.</a:t>
            </a:r>
            <a:endParaRPr lang="vi-VN"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87358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0288"/>
            <a:ext cx="8895624" cy="489001"/>
          </a:xfrm>
          <a:prstGeom prst="rect">
            <a:avLst/>
          </a:prstGeom>
        </p:spPr>
        <p:txBody>
          <a:bodyPr wrap="square" lIns="57552" tIns="28776" rIns="57552" bIns="28776">
            <a:spAutoFit/>
          </a:bodyPr>
          <a:lstStyle/>
          <a:p>
            <a:pPr algn="just"/>
            <a:r>
              <a:rPr lang="en-US" sz="2800" b="1" dirty="0" smtClean="0">
                <a:solidFill>
                  <a:srgbClr val="008000"/>
                </a:solidFill>
                <a:latin typeface="Times New Roman" pitchFamily="18" charset="0"/>
                <a:cs typeface="Times New Roman" pitchFamily="18" charset="0"/>
              </a:rPr>
              <a:t>1. </a:t>
            </a:r>
            <a:r>
              <a:rPr lang="en-US" sz="2800" b="1" dirty="0" err="1" smtClean="0">
                <a:solidFill>
                  <a:srgbClr val="008000"/>
                </a:solidFill>
                <a:latin typeface="Times New Roman" pitchFamily="18" charset="0"/>
                <a:cs typeface="Times New Roman" pitchFamily="18" charset="0"/>
              </a:rPr>
              <a:t>Tìm</a:t>
            </a:r>
            <a:r>
              <a:rPr lang="en-US" sz="2800" b="1" dirty="0" smtClean="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những</a:t>
            </a:r>
            <a:r>
              <a:rPr lang="en-US" sz="2800" b="1" dirty="0">
                <a:solidFill>
                  <a:srgbClr val="008000"/>
                </a:solidFill>
                <a:latin typeface="Times New Roman" pitchFamily="18" charset="0"/>
                <a:cs typeface="Times New Roman" pitchFamily="18" charset="0"/>
              </a:rPr>
              <a:t> chi </a:t>
            </a:r>
            <a:r>
              <a:rPr lang="en-US" sz="2800" b="1" dirty="0" err="1">
                <a:solidFill>
                  <a:srgbClr val="008000"/>
                </a:solidFill>
                <a:latin typeface="Times New Roman" pitchFamily="18" charset="0"/>
                <a:cs typeface="Times New Roman" pitchFamily="18" charset="0"/>
              </a:rPr>
              <a:t>tiết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cho</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thấy</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tội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ác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của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giặc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ngoại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xâm</a:t>
            </a:r>
            <a:endParaRPr lang="en-US" sz="2800" b="1" dirty="0">
              <a:solidFill>
                <a:srgbClr val="008000"/>
              </a:solidFill>
              <a:latin typeface="Times New Roman" pitchFamily="18" charset="0"/>
              <a:cs typeface="Times New Roman" pitchFamily="18" charset="0"/>
            </a:endParaRPr>
          </a:p>
        </p:txBody>
      </p:sp>
      <p:sp>
        <p:nvSpPr>
          <p:cNvPr id="8" name="Rectangle 7"/>
          <p:cNvSpPr/>
          <p:nvPr/>
        </p:nvSpPr>
        <p:spPr>
          <a:xfrm>
            <a:off x="-25514" y="2161816"/>
            <a:ext cx="9169513" cy="1781663"/>
          </a:xfrm>
          <a:prstGeom prst="rect">
            <a:avLst/>
          </a:prstGeom>
        </p:spPr>
        <p:txBody>
          <a:bodyPr wrap="square" lIns="57552" tIns="28776" rIns="57552" bIns="28776">
            <a:spAutoFit/>
          </a:bodyPr>
          <a:lstStyle/>
          <a:p>
            <a:pPr algn="just"/>
            <a:r>
              <a:rPr lang="nl-NL" sz="2800" b="1" dirty="0" smtClean="0">
                <a:solidFill>
                  <a:srgbClr val="0000CC"/>
                </a:solidFill>
                <a:latin typeface="Times New Roman" panose="02020603050405020304" pitchFamily="18" charset="0"/>
                <a:cs typeface="Times New Roman" panose="02020603050405020304" pitchFamily="18" charset="0"/>
              </a:rPr>
              <a:t>- Thẳng </a:t>
            </a:r>
            <a:r>
              <a:rPr lang="nl-NL" sz="2800" b="1" dirty="0">
                <a:solidFill>
                  <a:srgbClr val="0000CC"/>
                </a:solidFill>
                <a:latin typeface="Times New Roman" panose="02020603050405020304" pitchFamily="18" charset="0"/>
                <a:cs typeface="Times New Roman" panose="02020603050405020304" pitchFamily="18" charset="0"/>
              </a:rPr>
              <a:t>tay chém giết dân lành, cướp hết ruộng nương màu mỡ, bắt dân ta lên rừng săn thú lạ, xuống biển mò ngọc trai, khiến bao người bị thiệt mạng vì hổ báo, cá sấu, thuồng luồng, ...</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0" y="1268760"/>
            <a:ext cx="2987824"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Tìm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hiểu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bài</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5514" y="3824314"/>
            <a:ext cx="8915677" cy="489001"/>
          </a:xfrm>
          <a:prstGeom prst="rect">
            <a:avLst/>
          </a:prstGeom>
        </p:spPr>
        <p:txBody>
          <a:bodyPr wrap="square" lIns="57552" tIns="28776" rIns="57552" bIns="28776">
            <a:spAutoFit/>
          </a:bodyPr>
          <a:lstStyle/>
          <a:p>
            <a:pPr algn="just"/>
            <a:r>
              <a:rPr lang="en-US" sz="2800" b="1" dirty="0" smtClean="0">
                <a:solidFill>
                  <a:srgbClr val="008000"/>
                </a:solidFill>
                <a:latin typeface="Times New Roman" pitchFamily="18" charset="0"/>
                <a:cs typeface="Times New Roman" pitchFamily="18" charset="0"/>
              </a:rPr>
              <a:t>2. </a:t>
            </a:r>
            <a:r>
              <a:rPr lang="en-US" sz="2800" b="1" dirty="0" err="1" smtClean="0">
                <a:solidFill>
                  <a:srgbClr val="008000"/>
                </a:solidFill>
                <a:latin typeface="Times New Roman" pitchFamily="18" charset="0"/>
                <a:cs typeface="Times New Roman" pitchFamily="18" charset="0"/>
              </a:rPr>
              <a:t>Hãy</a:t>
            </a:r>
            <a:r>
              <a:rPr lang="en-US" sz="2800" b="1" dirty="0" smtClean="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giới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thiệu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về</a:t>
            </a:r>
            <a:r>
              <a:rPr lang="en-US" sz="2800" b="1" dirty="0">
                <a:solidFill>
                  <a:srgbClr val="008000"/>
                </a:solidFill>
                <a:latin typeface="Times New Roman" pitchFamily="18" charset="0"/>
                <a:cs typeface="Times New Roman" pitchFamily="18" charset="0"/>
              </a:rPr>
              <a:t> Hai </a:t>
            </a:r>
            <a:r>
              <a:rPr lang="en-US" sz="2800" b="1" dirty="0" err="1">
                <a:solidFill>
                  <a:srgbClr val="008000"/>
                </a:solidFill>
                <a:latin typeface="Times New Roman" pitchFamily="18" charset="0"/>
                <a:cs typeface="Times New Roman" pitchFamily="18" charset="0"/>
              </a:rPr>
              <a:t>Bà</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Trưng</a:t>
            </a:r>
            <a:r>
              <a:rPr lang="en-US" sz="2800" b="1" dirty="0">
                <a:solidFill>
                  <a:srgbClr val="008000"/>
                </a:solidFill>
                <a:latin typeface="Times New Roman" pitchFamily="18" charset="0"/>
                <a:cs typeface="Times New Roman" pitchFamily="18" charset="0"/>
              </a:rPr>
              <a:t>.</a:t>
            </a:r>
          </a:p>
        </p:txBody>
      </p:sp>
      <p:sp>
        <p:nvSpPr>
          <p:cNvPr id="11" name="Rectangle 10"/>
          <p:cNvSpPr/>
          <p:nvPr/>
        </p:nvSpPr>
        <p:spPr>
          <a:xfrm>
            <a:off x="-15488" y="4218250"/>
            <a:ext cx="8895624" cy="919888"/>
          </a:xfrm>
          <a:prstGeom prst="rect">
            <a:avLst/>
          </a:prstGeom>
        </p:spPr>
        <p:txBody>
          <a:bodyPr wrap="square" lIns="57552" tIns="28776" rIns="57552" bIns="28776">
            <a:spAutoFit/>
          </a:bodyPr>
          <a:lstStyle/>
          <a:p>
            <a:pPr algn="just"/>
            <a:r>
              <a:rPr lang="nl-NL" sz="2800" b="1" dirty="0" smtClean="0">
                <a:solidFill>
                  <a:srgbClr val="0000CC"/>
                </a:solidFill>
                <a:latin typeface="Times New Roman" panose="02020603050405020304" pitchFamily="18" charset="0"/>
                <a:cs typeface="Times New Roman" panose="02020603050405020304" pitchFamily="18" charset="0"/>
              </a:rPr>
              <a:t>-</a:t>
            </a:r>
            <a:r>
              <a:rPr lang="en-US" sz="2800" b="1" dirty="0" smtClean="0">
                <a:solidFill>
                  <a:srgbClr val="0000CC"/>
                </a:solidFill>
                <a:latin typeface="Times New Roman" panose="02020603050405020304" pitchFamily="18" charset="0"/>
                <a:cs typeface="Times New Roman" panose="02020603050405020304" pitchFamily="18" charset="0"/>
              </a:rPr>
              <a:t>Hai </a:t>
            </a:r>
            <a:r>
              <a:rPr lang="en-US" sz="2800" b="1" dirty="0" err="1">
                <a:solidFill>
                  <a:srgbClr val="0000CC"/>
                </a:solidFill>
                <a:latin typeface="Times New Roman" panose="02020603050405020304" pitchFamily="18" charset="0"/>
                <a:cs typeface="Times New Roman" panose="02020603050405020304" pitchFamily="18" charset="0"/>
              </a:rPr>
              <a:t>Bà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Trưng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quê</a:t>
            </a:r>
            <a:r>
              <a:rPr lang="en-US" sz="2800" b="1" dirty="0">
                <a:solidFill>
                  <a:srgbClr val="0000CC"/>
                </a:solidFill>
                <a:latin typeface="Times New Roman" panose="02020603050405020304" pitchFamily="18" charset="0"/>
                <a:cs typeface="Times New Roman" panose="02020603050405020304" pitchFamily="18" charset="0"/>
              </a:rPr>
              <a:t> ở </a:t>
            </a:r>
            <a:r>
              <a:rPr lang="en-US" sz="2800" b="1" dirty="0" err="1">
                <a:solidFill>
                  <a:srgbClr val="0000CC"/>
                </a:solidFill>
                <a:latin typeface="Times New Roman" panose="02020603050405020304" pitchFamily="18" charset="0"/>
                <a:cs typeface="Times New Roman" panose="02020603050405020304" pitchFamily="18" charset="0"/>
              </a:rPr>
              <a:t>huyện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Mê</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Linh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giỏi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võ</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nghệ</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chí</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hướng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giành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lại</a:t>
            </a:r>
            <a:r>
              <a:rPr lang="en-US" sz="2800" b="1" dirty="0">
                <a:solidFill>
                  <a:srgbClr val="0000CC"/>
                </a:solidFill>
                <a:latin typeface="Times New Roman" panose="02020603050405020304" pitchFamily="18" charset="0"/>
                <a:cs typeface="Times New Roman" panose="02020603050405020304" pitchFamily="18" charset="0"/>
              </a:rPr>
              <a:t> non </a:t>
            </a:r>
            <a:r>
              <a:rPr lang="en-US" sz="2800" b="1" dirty="0" err="1">
                <a:solidFill>
                  <a:srgbClr val="0000CC"/>
                </a:solidFill>
                <a:latin typeface="Times New Roman" panose="02020603050405020304" pitchFamily="18" charset="0"/>
                <a:cs typeface="Times New Roman" panose="02020603050405020304" pitchFamily="18" charset="0"/>
              </a:rPr>
              <a:t>sông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đất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nước</a:t>
            </a:r>
            <a:r>
              <a:rPr lang="nl-NL" sz="2800" b="1" dirty="0">
                <a:solidFill>
                  <a:srgbClr val="0000CC"/>
                </a:solidFill>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0577" y="5080750"/>
            <a:ext cx="8724895" cy="489001"/>
          </a:xfrm>
          <a:prstGeom prst="rect">
            <a:avLst/>
          </a:prstGeom>
        </p:spPr>
        <p:txBody>
          <a:bodyPr wrap="square" lIns="57552" tIns="28776" rIns="57552" bIns="28776">
            <a:spAutoFit/>
          </a:bodyPr>
          <a:lstStyle/>
          <a:p>
            <a:pPr algn="just"/>
            <a:r>
              <a:rPr lang="en-US" sz="2800" b="1" dirty="0" smtClean="0">
                <a:solidFill>
                  <a:srgbClr val="008000"/>
                </a:solidFill>
                <a:latin typeface="Times New Roman" pitchFamily="18" charset="0"/>
                <a:cs typeface="Times New Roman" pitchFamily="18" charset="0"/>
              </a:rPr>
              <a:t>3. Theo </a:t>
            </a:r>
            <a:r>
              <a:rPr lang="en-US" sz="2800" b="1" dirty="0" err="1">
                <a:solidFill>
                  <a:srgbClr val="008000"/>
                </a:solidFill>
                <a:latin typeface="Times New Roman" pitchFamily="18" charset="0"/>
                <a:cs typeface="Times New Roman" pitchFamily="18" charset="0"/>
              </a:rPr>
              <a:t>em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vì</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sao</a:t>
            </a:r>
            <a:r>
              <a:rPr lang="en-US" sz="2800" b="1" dirty="0">
                <a:solidFill>
                  <a:srgbClr val="008000"/>
                </a:solidFill>
                <a:latin typeface="Times New Roman" pitchFamily="18" charset="0"/>
                <a:cs typeface="Times New Roman" pitchFamily="18" charset="0"/>
              </a:rPr>
              <a:t> Hai </a:t>
            </a:r>
            <a:r>
              <a:rPr lang="en-US" sz="2800" b="1" dirty="0" err="1">
                <a:solidFill>
                  <a:srgbClr val="008000"/>
                </a:solidFill>
                <a:latin typeface="Times New Roman" pitchFamily="18" charset="0"/>
                <a:cs typeface="Times New Roman" pitchFamily="18" charset="0"/>
              </a:rPr>
              <a:t>Bà</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Trưng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phất</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cờ</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khởi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nghĩa</a:t>
            </a:r>
            <a:r>
              <a:rPr lang="en-US" sz="2800" b="1" dirty="0">
                <a:solidFill>
                  <a:srgbClr val="008000"/>
                </a:solidFill>
                <a:latin typeface="Times New Roman" pitchFamily="18" charset="0"/>
                <a:cs typeface="Times New Roman" pitchFamily="18" charset="0"/>
              </a:rPr>
              <a:t>?</a:t>
            </a:r>
          </a:p>
        </p:txBody>
      </p:sp>
      <p:sp>
        <p:nvSpPr>
          <p:cNvPr id="13" name="Rectangle 12"/>
          <p:cNvSpPr/>
          <p:nvPr/>
        </p:nvSpPr>
        <p:spPr>
          <a:xfrm>
            <a:off x="-25514" y="5507224"/>
            <a:ext cx="8895624" cy="1350776"/>
          </a:xfrm>
          <a:prstGeom prst="rect">
            <a:avLst/>
          </a:prstGeom>
        </p:spPr>
        <p:txBody>
          <a:bodyPr wrap="square" lIns="57552" tIns="28776" rIns="57552" bIns="28776">
            <a:spAutoFit/>
          </a:bodyPr>
          <a:lstStyle/>
          <a:p>
            <a:pPr algn="just"/>
            <a:r>
              <a:rPr lang="nl-NL" sz="2800" b="1" dirty="0" smtClean="0">
                <a:solidFill>
                  <a:srgbClr val="0000CC"/>
                </a:solidFill>
                <a:latin typeface="Times New Roman" panose="02020603050405020304" pitchFamily="18" charset="0"/>
                <a:cs typeface="Times New Roman" panose="02020603050405020304" pitchFamily="18" charset="0"/>
              </a:rPr>
              <a:t>-</a:t>
            </a:r>
            <a:r>
              <a:rPr lang="en-US" sz="2800" b="1" dirty="0" smtClean="0">
                <a:solidFill>
                  <a:srgbClr val="0000CC"/>
                </a:solidFill>
                <a:latin typeface="Times New Roman" panose="02020603050405020304" pitchFamily="18" charset="0"/>
                <a:cs typeface="Times New Roman" panose="02020603050405020304" pitchFamily="18" charset="0"/>
              </a:rPr>
              <a:t>Hai </a:t>
            </a:r>
            <a:r>
              <a:rPr lang="en-US" sz="2800" b="1" dirty="0" err="1">
                <a:solidFill>
                  <a:srgbClr val="0000CC"/>
                </a:solidFill>
                <a:latin typeface="Times New Roman" panose="02020603050405020304" pitchFamily="18" charset="0"/>
                <a:cs typeface="Times New Roman" panose="02020603050405020304" pitchFamily="18" charset="0"/>
              </a:rPr>
              <a:t>Bà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Trưng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phất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cờ</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khởi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nghĩa</a:t>
            </a:r>
            <a:r>
              <a:rPr lang="nl-NL" sz="2800" b="1" dirty="0">
                <a:solidFill>
                  <a:srgbClr val="0000CC"/>
                </a:solidFill>
                <a:latin typeface="Times New Roman" panose="02020603050405020304" pitchFamily="18" charset="0"/>
                <a:cs typeface="Times New Roman" panose="02020603050405020304" pitchFamily="18" charset="0"/>
              </a:rPr>
              <a:t> vì hai bà căm thù bọn giặc hung ác, muốn </a:t>
            </a:r>
            <a:r>
              <a:rPr lang="en-US" sz="2800" b="1" dirty="0" err="1">
                <a:solidFill>
                  <a:srgbClr val="0000CC"/>
                </a:solidFill>
                <a:latin typeface="Times New Roman" panose="02020603050405020304" pitchFamily="18" charset="0"/>
                <a:cs typeface="Times New Roman" panose="02020603050405020304" pitchFamily="18" charset="0"/>
              </a:rPr>
              <a:t>giành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lại</a:t>
            </a:r>
            <a:r>
              <a:rPr lang="en-US" sz="2800" b="1" dirty="0">
                <a:solidFill>
                  <a:srgbClr val="0000CC"/>
                </a:solidFill>
                <a:latin typeface="Times New Roman" panose="02020603050405020304" pitchFamily="18" charset="0"/>
                <a:cs typeface="Times New Roman" panose="02020603050405020304" pitchFamily="18" charset="0"/>
              </a:rPr>
              <a:t> non song, </a:t>
            </a:r>
            <a:r>
              <a:rPr lang="en-US" sz="2800" b="1" dirty="0" err="1">
                <a:solidFill>
                  <a:srgbClr val="0000CC"/>
                </a:solidFill>
                <a:latin typeface="Times New Roman" panose="02020603050405020304" pitchFamily="18" charset="0"/>
                <a:cs typeface="Times New Roman" panose="02020603050405020304" pitchFamily="18" charset="0"/>
              </a:rPr>
              <a:t>cứu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dân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khỏi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ách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nô</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lệ</a:t>
            </a:r>
            <a:r>
              <a:rPr lang="en-US" sz="2800" b="1" dirty="0">
                <a:solidFill>
                  <a:srgbClr val="0000CC"/>
                </a:solidFill>
                <a:latin typeface="Times New Roman" panose="02020603050405020304" pitchFamily="18" charset="0"/>
                <a:cs typeface="Times New Roman" panose="02020603050405020304" pitchFamily="18" charset="0"/>
              </a:rPr>
              <a:t>, …</a:t>
            </a:r>
            <a:r>
              <a:rPr lang="nl-NL" sz="2800" b="1" dirty="0">
                <a:solidFill>
                  <a:srgbClr val="0000CC"/>
                </a:solidFill>
                <a:latin typeface="Times New Roman" panose="02020603050405020304" pitchFamily="18" charset="0"/>
                <a:cs typeface="Times New Roman" panose="02020603050405020304" pitchFamily="18" charset="0"/>
              </a:rPr>
              <a:t>.  </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11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37771" y="1819668"/>
            <a:ext cx="8895624" cy="919888"/>
          </a:xfrm>
          <a:prstGeom prst="rect">
            <a:avLst/>
          </a:prstGeom>
        </p:spPr>
        <p:txBody>
          <a:bodyPr wrap="square" lIns="57552" tIns="28776" rIns="57552" bIns="28776">
            <a:spAutoFit/>
          </a:bodyPr>
          <a:lstStyle/>
          <a:p>
            <a:pPr algn="just"/>
            <a:r>
              <a:rPr lang="en-US" sz="2800" b="1" dirty="0" smtClean="0">
                <a:solidFill>
                  <a:srgbClr val="008000"/>
                </a:solidFill>
                <a:latin typeface="Times New Roman" pitchFamily="18" charset="0"/>
                <a:cs typeface="Times New Roman" pitchFamily="18" charset="0"/>
              </a:rPr>
              <a:t>4. </a:t>
            </a:r>
            <a:r>
              <a:rPr lang="en-US" sz="2800" b="1" dirty="0" err="1" smtClean="0">
                <a:solidFill>
                  <a:srgbClr val="008000"/>
                </a:solidFill>
                <a:latin typeface="Times New Roman" pitchFamily="18" charset="0"/>
                <a:cs typeface="Times New Roman" pitchFamily="18" charset="0"/>
              </a:rPr>
              <a:t>Hình</a:t>
            </a:r>
            <a:r>
              <a:rPr lang="en-US" sz="2800" b="1" dirty="0" smtClean="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ảnh</a:t>
            </a:r>
            <a:r>
              <a:rPr lang="en-US" sz="2800" b="1" dirty="0">
                <a:solidFill>
                  <a:srgbClr val="008000"/>
                </a:solidFill>
                <a:latin typeface="Times New Roman" pitchFamily="18" charset="0"/>
                <a:cs typeface="Times New Roman" pitchFamily="18" charset="0"/>
              </a:rPr>
              <a:t> Hai </a:t>
            </a:r>
            <a:r>
              <a:rPr lang="en-US" sz="2800" b="1" dirty="0" err="1">
                <a:solidFill>
                  <a:srgbClr val="008000"/>
                </a:solidFill>
                <a:latin typeface="Times New Roman" pitchFamily="18" charset="0"/>
                <a:cs typeface="Times New Roman" pitchFamily="18" charset="0"/>
              </a:rPr>
              <a:t>Bà</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Trưng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và</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đoàn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quân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ra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trận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được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miêu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tả</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hào</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hùng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như</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thế</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nào</a:t>
            </a:r>
            <a:r>
              <a:rPr lang="en-US" sz="2800" b="1" dirty="0">
                <a:solidFill>
                  <a:srgbClr val="008000"/>
                </a:solidFill>
                <a:latin typeface="Times New Roman" pitchFamily="18" charset="0"/>
                <a:cs typeface="Times New Roman" pitchFamily="18" charset="0"/>
              </a:rPr>
              <a:t>?</a:t>
            </a:r>
          </a:p>
        </p:txBody>
      </p:sp>
      <p:sp>
        <p:nvSpPr>
          <p:cNvPr id="12" name="Rectangle 11"/>
          <p:cNvSpPr/>
          <p:nvPr/>
        </p:nvSpPr>
        <p:spPr>
          <a:xfrm>
            <a:off x="47775" y="2752019"/>
            <a:ext cx="8875616" cy="2212550"/>
          </a:xfrm>
          <a:prstGeom prst="rect">
            <a:avLst/>
          </a:prstGeom>
        </p:spPr>
        <p:txBody>
          <a:bodyPr wrap="square" lIns="57552" tIns="28776" rIns="57552" bIns="28776">
            <a:spAutoFit/>
          </a:bodyPr>
          <a:lstStyle/>
          <a:p>
            <a:pPr algn="just"/>
            <a:r>
              <a:rPr lang="nl-NL"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Hình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ảnh</a:t>
            </a:r>
            <a:r>
              <a:rPr lang="en-US" sz="2800" b="1" dirty="0">
                <a:solidFill>
                  <a:srgbClr val="0000CC"/>
                </a:solidFill>
                <a:latin typeface="Times New Roman" panose="02020603050405020304" pitchFamily="18" charset="0"/>
                <a:cs typeface="Times New Roman" panose="02020603050405020304" pitchFamily="18" charset="0"/>
              </a:rPr>
              <a:t> Hai </a:t>
            </a:r>
            <a:r>
              <a:rPr lang="en-US" sz="2800" b="1" dirty="0" err="1">
                <a:solidFill>
                  <a:srgbClr val="0000CC"/>
                </a:solidFill>
                <a:latin typeface="Times New Roman" panose="02020603050405020304" pitchFamily="18" charset="0"/>
                <a:cs typeface="Times New Roman" panose="02020603050405020304" pitchFamily="18" charset="0"/>
              </a:rPr>
              <a:t>Bà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Trưng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đoàn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quân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được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miêu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tả</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hùng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Chủ</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tướng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cưỡi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voi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quân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rùng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rùng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mạnh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mẽ</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giáo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lao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cung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nỏ</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rìu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búa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khiên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mộc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cuồn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cuộn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tràn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theo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bóng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voi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tiếng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trống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đồng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vang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dội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theo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suốt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quân</a:t>
            </a:r>
            <a:r>
              <a:rPr lang="en-US" sz="2800" b="1" dirty="0">
                <a:solidFill>
                  <a:srgbClr val="0000CC"/>
                </a:solidFill>
                <a:latin typeface="Times New Roman" panose="02020603050405020304" pitchFamily="18" charset="0"/>
                <a:cs typeface="Times New Roman" panose="02020603050405020304" pitchFamily="18" charset="0"/>
              </a:rPr>
              <a:t>.</a:t>
            </a:r>
          </a:p>
        </p:txBody>
      </p:sp>
      <p:sp>
        <p:nvSpPr>
          <p:cNvPr id="34" name="TextBox 33"/>
          <p:cNvSpPr txBox="1"/>
          <p:nvPr/>
        </p:nvSpPr>
        <p:spPr>
          <a:xfrm>
            <a:off x="0" y="1268760"/>
            <a:ext cx="2987824"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Tìm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hiểu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bài</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0" y="4933792"/>
            <a:ext cx="8873986" cy="919888"/>
          </a:xfrm>
          <a:prstGeom prst="rect">
            <a:avLst/>
          </a:prstGeom>
        </p:spPr>
        <p:txBody>
          <a:bodyPr wrap="square" lIns="57552" tIns="28776" rIns="57552" bIns="28776">
            <a:spAutoFit/>
          </a:bodyPr>
          <a:lstStyle/>
          <a:p>
            <a:pPr algn="just"/>
            <a:r>
              <a:rPr lang="en-US" sz="2800" b="1" dirty="0" smtClean="0">
                <a:solidFill>
                  <a:srgbClr val="008000"/>
                </a:solidFill>
                <a:latin typeface="Times New Roman" pitchFamily="18" charset="0"/>
                <a:cs typeface="Times New Roman" pitchFamily="18" charset="0"/>
              </a:rPr>
              <a:t>5. </a:t>
            </a:r>
            <a:r>
              <a:rPr lang="en-US" sz="2800" b="1" dirty="0" err="1" smtClean="0">
                <a:solidFill>
                  <a:srgbClr val="008000"/>
                </a:solidFill>
                <a:latin typeface="Times New Roman" pitchFamily="18" charset="0"/>
                <a:cs typeface="Times New Roman" pitchFamily="18" charset="0"/>
              </a:rPr>
              <a:t>Nêu</a:t>
            </a:r>
            <a:r>
              <a:rPr lang="en-US" sz="2800" b="1" dirty="0" smtClean="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cảm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nghĩ</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của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em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về</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hai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vị</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anh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hùng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đầu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tiên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được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lưu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danh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trong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lịch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sử</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nước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nhà</a:t>
            </a:r>
            <a:r>
              <a:rPr lang="en-US" sz="2800" b="1" dirty="0">
                <a:solidFill>
                  <a:srgbClr val="008000"/>
                </a:solidFill>
                <a:latin typeface="Times New Roman" pitchFamily="18" charset="0"/>
                <a:cs typeface="Times New Roman" pitchFamily="18" charset="0"/>
              </a:rPr>
              <a:t>.</a:t>
            </a:r>
          </a:p>
        </p:txBody>
      </p:sp>
      <p:sp>
        <p:nvSpPr>
          <p:cNvPr id="40" name="Rectangle 39"/>
          <p:cNvSpPr/>
          <p:nvPr/>
        </p:nvSpPr>
        <p:spPr>
          <a:xfrm>
            <a:off x="0" y="5805264"/>
            <a:ext cx="9129486" cy="889111"/>
          </a:xfrm>
          <a:prstGeom prst="rect">
            <a:avLst/>
          </a:prstGeom>
        </p:spPr>
        <p:txBody>
          <a:bodyPr wrap="square" lIns="57552" tIns="28776" rIns="57552" bIns="28776">
            <a:spAutoFit/>
          </a:bodyPr>
          <a:lstStyle/>
          <a:p>
            <a:r>
              <a:rPr lang="nl-NL" sz="2600" b="1" dirty="0" smtClean="0">
                <a:solidFill>
                  <a:srgbClr val="0000CC"/>
                </a:solidFill>
                <a:latin typeface="Times New Roman" panose="02020603050405020304" pitchFamily="18" charset="0"/>
                <a:cs typeface="Times New Roman" panose="02020603050405020304" pitchFamily="18" charset="0"/>
              </a:rPr>
              <a:t>- </a:t>
            </a:r>
            <a:r>
              <a:rPr lang="nl-NL" sz="2600" b="1" dirty="0">
                <a:solidFill>
                  <a:srgbClr val="0000CC"/>
                </a:solidFill>
                <a:latin typeface="Times New Roman" panose="02020603050405020304" pitchFamily="18" charset="0"/>
                <a:cs typeface="Times New Roman" panose="02020603050405020304" pitchFamily="18" charset="0"/>
              </a:rPr>
              <a:t>Tự hào về hai vị anh hùng/ Cảm phục hai người nữ anh hùng.</a:t>
            </a:r>
            <a:endParaRPr lang="en-US" sz="2600" b="1" dirty="0">
              <a:solidFill>
                <a:srgbClr val="0000CC"/>
              </a:solidFill>
              <a:latin typeface="Times New Roman" panose="02020603050405020304" pitchFamily="18" charset="0"/>
              <a:cs typeface="Times New Roman" panose="02020603050405020304" pitchFamily="18" charset="0"/>
            </a:endParaRPr>
          </a:p>
          <a:p>
            <a:r>
              <a:rPr lang="nl-NL" sz="2800" b="1" dirty="0">
                <a:solidFill>
                  <a:srgbClr val="0000CC"/>
                </a:solidFill>
                <a:latin typeface="Times New Roman" panose="02020603050405020304" pitchFamily="18" charset="0"/>
                <a:cs typeface="Times New Roman" panose="02020603050405020304" pitchFamily="18" charset="0"/>
              </a:rPr>
              <a:t>- HS nêu theo hiểu biết của mình.</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16449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 calcmode="lin" valueType="num">
                                      <p:cBhvr additive="base">
                                        <p:cTn id="24"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0">
                                            <p:txEl>
                                              <p:pRg st="1" end="1"/>
                                            </p:txEl>
                                          </p:spTgt>
                                        </p:tgtEl>
                                        <p:attrNameLst>
                                          <p:attrName>style.visibility</p:attrName>
                                        </p:attrNameLst>
                                      </p:cBhvr>
                                      <p:to>
                                        <p:strVal val="visible"/>
                                      </p:to>
                                    </p:set>
                                    <p:anim calcmode="lin" valueType="num">
                                      <p:cBhvr additive="base">
                                        <p:cTn id="30" dur="5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88407" y="4455141"/>
            <a:ext cx="1812408" cy="1545617"/>
            <a:chOff x="0" y="180975"/>
            <a:chExt cx="15274946" cy="4121645"/>
          </a:xfrm>
        </p:grpSpPr>
        <p:sp>
          <p:nvSpPr>
            <p:cNvPr id="3" name="TextBox 3"/>
            <p:cNvSpPr txBox="1"/>
            <p:nvPr/>
          </p:nvSpPr>
          <p:spPr>
            <a:xfrm>
              <a:off x="0" y="180975"/>
              <a:ext cx="15274946" cy="1060120"/>
            </a:xfrm>
            <a:prstGeom prst="rect">
              <a:avLst/>
            </a:prstGeom>
          </p:spPr>
          <p:txBody>
            <a:bodyPr lIns="0" tIns="0" rIns="0" bIns="0" rtlCol="0" anchor="t">
              <a:spAutoFit/>
            </a:bodyPr>
            <a:lstStyle/>
            <a:p>
              <a:pPr algn="ctr" defTabSz="288050">
                <a:lnSpc>
                  <a:spcPts val="3126"/>
                </a:lnSpc>
              </a:pPr>
              <a:endParaRPr sz="1013">
                <a:solidFill>
                  <a:prstClr val="black"/>
                </a:solidFill>
                <a:latin typeface="Calibri"/>
              </a:endParaRPr>
            </a:p>
          </p:txBody>
        </p:sp>
        <p:pic>
          <p:nvPicPr>
            <p:cNvPr id="4" name="Picture 4"/>
            <p:cNvPicPr>
              <a:picLocks noChangeAspect="1"/>
            </p:cNvPicPr>
            <p:nvPr/>
          </p:nvPicPr>
          <p:blipFill>
            <a:blip r:embed="rId2" cstate="print"/>
            <a:srcRect/>
            <a:stretch>
              <a:fillRect/>
            </a:stretch>
          </p:blipFill>
          <p:spPr>
            <a:xfrm>
              <a:off x="5157066" y="2963200"/>
              <a:ext cx="4960814" cy="1339420"/>
            </a:xfrm>
            <a:prstGeom prst="rect">
              <a:avLst/>
            </a:prstGeom>
          </p:spPr>
        </p:pic>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
              </a:ext>
            </a:extLst>
          </a:blip>
          <a:srcRect/>
          <a:stretch>
            <a:fillRect/>
          </a:stretch>
        </p:blipFill>
        <p:spPr>
          <a:xfrm>
            <a:off x="1075826" y="3362304"/>
            <a:ext cx="990931" cy="2028649"/>
          </a:xfrm>
          <a:prstGeom prst="rect">
            <a:avLst/>
          </a:prstGeom>
        </p:spPr>
      </p:pic>
      <p:pic>
        <p:nvPicPr>
          <p:cNvPr id="9" name="Picture 9"/>
          <p:cNvPicPr>
            <a:picLocks noChangeAspect="1"/>
          </p:cNvPicPr>
          <p:nvPr/>
        </p:nvPicPr>
        <p:blipFill>
          <a:blip r:embed="rId4" cstate="print"/>
          <a:srcRect/>
          <a:stretch>
            <a:fillRect/>
          </a:stretch>
        </p:blipFill>
        <p:spPr>
          <a:xfrm>
            <a:off x="1423266" y="3887525"/>
            <a:ext cx="638825" cy="974168"/>
          </a:xfrm>
          <a:prstGeom prst="rect">
            <a:avLst/>
          </a:prstGeom>
        </p:spPr>
      </p:pic>
      <p:sp>
        <p:nvSpPr>
          <p:cNvPr id="18" name="TextBox 17"/>
          <p:cNvSpPr txBox="1"/>
          <p:nvPr/>
        </p:nvSpPr>
        <p:spPr>
          <a:xfrm>
            <a:off x="3437875" y="2261404"/>
            <a:ext cx="4125545" cy="476503"/>
          </a:xfrm>
          <a:prstGeom prst="rect">
            <a:avLst/>
          </a:prstGeom>
          <a:noFill/>
        </p:spPr>
        <p:txBody>
          <a:bodyPr wrap="square" lIns="43206" tIns="21603" rIns="43206" bIns="21603" rtlCol="0">
            <a:spAutoFit/>
          </a:bodyPr>
          <a:lstStyle/>
          <a:p>
            <a:r>
              <a:rPr lang="en-US" sz="2813" b="1" dirty="0">
                <a:solidFill>
                  <a:srgbClr val="0000FF"/>
                </a:solidFill>
                <a:latin typeface="Times New Roman" pitchFamily="18" charset="0"/>
                <a:cs typeface="Times New Roman" pitchFamily="18" charset="0"/>
              </a:rPr>
              <a:t>ĐỌC LẠI BÀI</a:t>
            </a:r>
            <a:endParaRPr lang="vi-VN" sz="2813" b="1" dirty="0">
              <a:solidFill>
                <a:srgbClr val="0000FF"/>
              </a:solidFill>
              <a:latin typeface="Times New Roman" pitchFamily="18" charset="0"/>
              <a:cs typeface="Times New Roman" pitchFamily="18" charset="0"/>
            </a:endParaRPr>
          </a:p>
        </p:txBody>
      </p:sp>
      <p:pic>
        <p:nvPicPr>
          <p:cNvPr id="19" name="Picture 2" descr="Trang chủ - NQ Education">
            <a:extLst>
              <a:ext uri="{FF2B5EF4-FFF2-40B4-BE49-F238E27FC236}">
                <a16:creationId xmlns="" xmlns:a16="http://schemas.microsoft.com/office/drawing/2014/main" id="{CDC375CF-0BBE-D9C1-307F-5E4174E9C8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407" y="2366128"/>
            <a:ext cx="1367012" cy="212088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942098" y="3029555"/>
            <a:ext cx="4201669" cy="474515"/>
          </a:xfrm>
          <a:prstGeom prst="rect">
            <a:avLst/>
          </a:prstGeom>
          <a:noFill/>
        </p:spPr>
        <p:txBody>
          <a:bodyPr wrap="square" lIns="43206" tIns="21603" rIns="43206" bIns="21603" rtlCol="0">
            <a:spAutoFit/>
          </a:bodyPr>
          <a:lstStyle/>
          <a:p>
            <a:pPr algn="ct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Nội</a:t>
            </a:r>
            <a:r>
              <a:rPr lang="en-US" sz="2800" b="1" dirty="0">
                <a:solidFill>
                  <a:srgbClr val="008000"/>
                </a:solidFill>
                <a:latin typeface="Times New Roman" pitchFamily="18" charset="0"/>
                <a:cs typeface="Times New Roman" pitchFamily="18" charset="0"/>
              </a:rPr>
              <a:t> dung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25" name="TextBox 24"/>
          <p:cNvSpPr txBox="1"/>
          <p:nvPr/>
        </p:nvSpPr>
        <p:spPr>
          <a:xfrm>
            <a:off x="2357422" y="3714752"/>
            <a:ext cx="6447247" cy="1336289"/>
          </a:xfrm>
          <a:prstGeom prst="rect">
            <a:avLst/>
          </a:prstGeom>
          <a:noFill/>
        </p:spPr>
        <p:txBody>
          <a:bodyPr wrap="square" lIns="43206" tIns="21603" rIns="43206" bIns="21603"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dung:</a:t>
            </a:r>
            <a:r>
              <a:rPr lang="vi-VN" sz="2800" b="1" dirty="0" smtClean="0">
                <a:solidFill>
                  <a:srgbClr val="0000FF"/>
                </a:solidFill>
                <a:latin typeface="Times New Roman" pitchFamily="18" charset="0"/>
                <a:cs typeface="Times New Roman" pitchFamily="18" charset="0"/>
              </a:rPr>
              <a:t> </a:t>
            </a:r>
            <a:r>
              <a:rPr lang="nl-NL" sz="2800" b="1" i="1" dirty="0">
                <a:solidFill>
                  <a:srgbClr val="0000FF"/>
                </a:solidFill>
                <a:latin typeface="Times New Roman" panose="02020603050405020304" pitchFamily="18" charset="0"/>
                <a:cs typeface="Times New Roman" panose="02020603050405020304" pitchFamily="18" charset="0"/>
              </a:rPr>
              <a:t>Ca ngợi lòng yêu nước, tinh thần bất khuất chống giặc xâm lược của Hai Bà Trưng và nhân dân ta.</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2" y="5749616"/>
            <a:ext cx="6408563" cy="523220"/>
          </a:xfrm>
          <a:prstGeom prst="rect">
            <a:avLst/>
          </a:prstGeom>
          <a:noFill/>
        </p:spPr>
        <p:txBody>
          <a:bodyPr wrap="square" rtlCol="0">
            <a:spAutoFit/>
          </a:bodyPr>
          <a:lstStyle/>
          <a:p>
            <a:r>
              <a:rPr lang="vi-VN" sz="2800" b="1" dirty="0">
                <a:solidFill>
                  <a:srgbClr val="008000"/>
                </a:solidFill>
                <a:latin typeface="Times New Roman" pitchFamily="18" charset="0"/>
                <a:cs typeface="Times New Roman" pitchFamily="18" charset="0"/>
              </a:rPr>
              <a:t>III. Luyện đọc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diễn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cảm</a:t>
            </a:r>
            <a:r>
              <a:rPr lang="en-US" sz="2800" b="1" dirty="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28" name="TextBox 27"/>
          <p:cNvSpPr txBox="1"/>
          <p:nvPr/>
        </p:nvSpPr>
        <p:spPr>
          <a:xfrm>
            <a:off x="1" y="1557022"/>
            <a:ext cx="2627783" cy="459972"/>
          </a:xfrm>
          <a:prstGeom prst="rect">
            <a:avLst/>
          </a:prstGeom>
          <a:noFill/>
        </p:spPr>
        <p:txBody>
          <a:bodyPr wrap="square" lIns="28804" tIns="14402" rIns="28804" bIns="14402"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85756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
                                        </p:tgtEl>
                                        <p:attrNameLst>
                                          <p:attrName>style.visibility</p:attrName>
                                        </p:attrNameLst>
                                      </p:cBhvr>
                                      <p:to>
                                        <p:strVal val="visible"/>
                                      </p:to>
                                    </p:set>
                                    <p:anim calcmode="discrete" valueType="clr">
                                      <p:cBhvr override="childStyle">
                                        <p:cTn id="19"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
                                        </p:tgtEl>
                                        <p:attrNameLst>
                                          <p:attrName>fillcolor</p:attrName>
                                        </p:attrNameLst>
                                      </p:cBhvr>
                                      <p:tavLst>
                                        <p:tav tm="0">
                                          <p:val>
                                            <p:clrVal>
                                              <a:schemeClr val="accent2"/>
                                            </p:clrVal>
                                          </p:val>
                                        </p:tav>
                                        <p:tav tm="50000">
                                          <p:val>
                                            <p:clrVal>
                                              <a:schemeClr val="hlink"/>
                                            </p:clrVal>
                                          </p:val>
                                        </p:tav>
                                      </p:tavLst>
                                    </p:anim>
                                    <p:set>
                                      <p:cBhvr>
                                        <p:cTn id="21" dur="80"/>
                                        <p:tgtEl>
                                          <p:spTgt spid="2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424ECBE9-59BE-4A6B-8AFC-9385AAA14BE3}"/>
              </a:ext>
            </a:extLst>
          </p:cNvPr>
          <p:cNvSpPr txBox="1"/>
          <p:nvPr/>
        </p:nvSpPr>
        <p:spPr>
          <a:xfrm>
            <a:off x="-40885" y="1400681"/>
            <a:ext cx="9144000" cy="523216"/>
          </a:xfrm>
          <a:prstGeom prst="rect">
            <a:avLst/>
          </a:prstGeom>
          <a:noFill/>
        </p:spPr>
        <p:txBody>
          <a:bodyPr wrap="square" lIns="91436" tIns="45718" rIns="91436" bIns="45718" rtlCol="0">
            <a:spAutoFit/>
          </a:bodyPr>
          <a:lstStyle/>
          <a:p>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IV.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smtClean="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Hai </a:t>
            </a:r>
            <a:r>
              <a:rPr lang="en-US" sz="2800" b="1" dirty="0" err="1" smtClean="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Bà</a:t>
            </a:r>
            <a:r>
              <a:rPr lang="en-US" sz="2800" b="1" dirty="0" smtClean="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8000"/>
                </a:solidFill>
                <a:latin typeface="Times New Roman" panose="02020603050405020304" pitchFamily="18" charset="0"/>
                <a:ea typeface="Arial-Rounded" panose="020B0500000000000000" pitchFamily="34" charset="0"/>
                <a:cs typeface="Times New Roman" panose="02020603050405020304" pitchFamily="18" charset="0"/>
              </a:rPr>
              <a:t>Trưng</a:t>
            </a:r>
            <a:endParaRPr lang="en-US" sz="2800" b="1"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p:cNvSpPr txBox="1"/>
          <p:nvPr/>
        </p:nvSpPr>
        <p:spPr>
          <a:xfrm>
            <a:off x="-40885" y="1829284"/>
            <a:ext cx="9144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CC"/>
                </a:solidFill>
                <a:latin typeface="Times New Roman" pitchFamily="18" charset="0"/>
                <a:cs typeface="Times New Roman" pitchFamily="18" charset="0"/>
              </a:rPr>
              <a:t>Nêu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sự</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trong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từng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tranh</a:t>
            </a:r>
            <a:r>
              <a:rPr lang="en-US" sz="2800" b="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pic>
        <p:nvPicPr>
          <p:cNvPr id="17" name="Picture 2" descr="Giải bài 23 Hai Bà Trưng"/>
          <p:cNvPicPr>
            <a:picLocks noChangeAspect="1" noChangeArrowheads="1"/>
          </p:cNvPicPr>
          <p:nvPr/>
        </p:nvPicPr>
        <p:blipFill rotWithShape="1">
          <a:blip r:embed="rId2">
            <a:extLst>
              <a:ext uri="{28A0092B-C50C-407E-A947-70E740481C1C}">
                <a14:useLocalDpi xmlns:a14="http://schemas.microsoft.com/office/drawing/2010/main" val="0"/>
              </a:ext>
            </a:extLst>
          </a:blip>
          <a:srcRect t="6760"/>
          <a:stretch/>
        </p:blipFill>
        <p:spPr bwMode="auto">
          <a:xfrm>
            <a:off x="0" y="2352500"/>
            <a:ext cx="9103115" cy="450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0A8D418D-0F0F-4C96-96C4-BCE096EA63D3}:454"/>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654</Words>
  <Application>Microsoft Office PowerPoint</Application>
  <PresentationFormat>On-screen Show (4:3)</PresentationFormat>
  <Paragraphs>64</Paragraphs>
  <Slides>12</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Arial-Rounded</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21AK22.COM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21AK22</dc:creator>
  <cp:lastModifiedBy>HP</cp:lastModifiedBy>
  <cp:revision>13</cp:revision>
  <dcterms:created xsi:type="dcterms:W3CDTF">2024-04-19T15:32:06Z</dcterms:created>
  <dcterms:modified xsi:type="dcterms:W3CDTF">2025-04-21T16:41:45Z</dcterms:modified>
</cp:coreProperties>
</file>