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  <p:sldMasterId id="2147483751" r:id="rId2"/>
  </p:sldMasterIdLst>
  <p:notesMasterIdLst>
    <p:notesMasterId r:id="rId14"/>
  </p:notesMasterIdLst>
  <p:sldIdLst>
    <p:sldId id="1066" r:id="rId3"/>
    <p:sldId id="1049" r:id="rId4"/>
    <p:sldId id="1047" r:id="rId5"/>
    <p:sldId id="1060" r:id="rId6"/>
    <p:sldId id="1061" r:id="rId7"/>
    <p:sldId id="1062" r:id="rId8"/>
    <p:sldId id="1063" r:id="rId9"/>
    <p:sldId id="1046" r:id="rId10"/>
    <p:sldId id="1052" r:id="rId11"/>
    <p:sldId id="1065" r:id="rId12"/>
    <p:sldId id="1022" r:id="rId13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F"/>
    <a:srgbClr val="000000"/>
    <a:srgbClr val="FFFFF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79" autoAdjust="0"/>
  </p:normalViewPr>
  <p:slideViewPr>
    <p:cSldViewPr snapToGrid="0">
      <p:cViewPr varScale="1">
        <p:scale>
          <a:sx n="65" d="100"/>
          <a:sy n="65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829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259759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199146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287864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4039818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66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giải thích cho hs ở bảng lớp sẽ dễ hiểu hơn ở màn hình nhé thầy cô.</a:t>
            </a:r>
          </a:p>
        </p:txBody>
      </p:sp>
    </p:spTree>
    <p:extLst>
      <p:ext uri="{BB962C8B-B14F-4D97-AF65-F5344CB8AC3E}">
        <p14:creationId xmlns:p14="http://schemas.microsoft.com/office/powerpoint/2010/main" val="1866508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9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41"/>
            <a:ext cx="10489585" cy="2852737"/>
          </a:xfrm>
        </p:spPr>
        <p:txBody>
          <a:bodyPr anchor="b"/>
          <a:lstStyle>
            <a:lvl1pPr>
              <a:defRPr sz="59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17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834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75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667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584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50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4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3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1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365128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84"/>
            </a:lvl1pPr>
            <a:lvl2pPr marL="454917" indent="0">
              <a:buNone/>
              <a:defRPr sz="2786"/>
            </a:lvl2pPr>
            <a:lvl3pPr marL="909834" indent="0">
              <a:buNone/>
              <a:defRPr sz="2388"/>
            </a:lvl3pPr>
            <a:lvl4pPr marL="1364751" indent="0">
              <a:buNone/>
              <a:defRPr sz="1990"/>
            </a:lvl4pPr>
            <a:lvl5pPr marL="1819667" indent="0">
              <a:buNone/>
              <a:defRPr sz="1990"/>
            </a:lvl5pPr>
            <a:lvl6pPr marL="2274584" indent="0">
              <a:buNone/>
              <a:defRPr sz="1990"/>
            </a:lvl6pPr>
            <a:lvl7pPr marL="2729501" indent="0">
              <a:buNone/>
              <a:defRPr sz="1990"/>
            </a:lvl7pPr>
            <a:lvl8pPr marL="3184418" indent="0">
              <a:buNone/>
              <a:defRPr sz="1990"/>
            </a:lvl8pPr>
            <a:lvl9pPr marL="3639335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05" name="Google Shape;305;p13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13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957625" y="72121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57625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454775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57625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454775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813788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813788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2002234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2002234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559236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592358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249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9182492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957625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454775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813788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957625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454775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813788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42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96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54" name="Google Shape;354;p1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81" name="Google Shape;381;p14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2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4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765" name="Google Shape;765;p2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955811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subTitle" idx="2"/>
          </p:nvPr>
        </p:nvSpPr>
        <p:spPr>
          <a:xfrm>
            <a:off x="955811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957625" y="722936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3"/>
          </p:nvPr>
        </p:nvSpPr>
        <p:spPr>
          <a:xfrm>
            <a:off x="6233160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4"/>
          </p:nvPr>
        </p:nvSpPr>
        <p:spPr>
          <a:xfrm>
            <a:off x="6233160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78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35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091" name="Google Shape;1091;p3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18" name="Google Shape;1118;p35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8785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3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121" name="Google Shape;1121;p3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48" name="Google Shape;1148;p3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5373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3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8464" y="9467"/>
            <a:ext cx="12546750" cy="6848535"/>
            <a:chOff x="-51475" y="7100"/>
            <a:chExt cx="9433400" cy="51364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31982" b="40726"/>
            <a:stretch/>
          </p:blipFill>
          <p:spPr>
            <a:xfrm>
              <a:off x="3195541" y="1723525"/>
              <a:ext cx="5939174" cy="34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/>
            </a:blip>
            <a:srcRect t="-3820" r="21935"/>
            <a:stretch/>
          </p:blipFill>
          <p:spPr>
            <a:xfrm flipH="1">
              <a:off x="0" y="7100"/>
              <a:ext cx="2509350" cy="233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4">
              <a:alphaModFix/>
            </a:blip>
            <a:srcRect l="19620" b="21795"/>
            <a:stretch/>
          </p:blipFill>
          <p:spPr>
            <a:xfrm>
              <a:off x="-51475" y="2706900"/>
              <a:ext cx="4113014" cy="2436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883350" y="2468950"/>
              <a:ext cx="1498575" cy="82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409757" y="1448133"/>
            <a:ext cx="7342191" cy="32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768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933491" y="4492033"/>
            <a:ext cx="6879738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1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21212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93CCB-405D-7DB8-C4D4-7D3174486EC2}"/>
              </a:ext>
            </a:extLst>
          </p:cNvPr>
          <p:cNvSpPr txBox="1"/>
          <p:nvPr userDrawn="1"/>
        </p:nvSpPr>
        <p:spPr>
          <a:xfrm>
            <a:off x="1297858" y="8021242"/>
            <a:ext cx="95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273854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1" r:id="rId4"/>
    <p:sldLayoutId id="2147483744" r:id="rId5"/>
    <p:sldLayoutId id="2147483745" r:id="rId6"/>
    <p:sldLayoutId id="2147483748" r:id="rId7"/>
    <p:sldLayoutId id="2147483749" r:id="rId8"/>
    <p:sldLayoutId id="214748375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84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09834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59" indent="-227459" algn="l" defTabSz="90983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37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29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1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12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04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696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1877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6794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83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75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58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50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418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335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4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" y="16945"/>
            <a:ext cx="12131750" cy="682411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5838" y="4073835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</a:t>
            </a:r>
            <a:r>
              <a:rPr kumimoji="0" lang="en-US" sz="3184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: Trịnh Thị Mơ</a:t>
            </a:r>
            <a:endParaRPr kumimoji="0" lang="en-US" sz="3184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87867" y="1956223"/>
            <a:ext cx="12429989" cy="16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58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MÔN: </a:t>
            </a:r>
            <a:r>
              <a:rPr kumimoji="0" lang="en-US" sz="6583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kumimoji="0" lang="en-US" sz="658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BÀI 66: LUYỆN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TẬP CHUNG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(T1)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7031" y="3232725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7260" y="3309617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0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47AF6E7-9155-856D-EBDC-AEFCBD7E7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6517" y="2941343"/>
            <a:ext cx="6748804" cy="329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2E2AF80-62E2-A785-1405-9A9DD1E08704}"/>
              </a:ext>
            </a:extLst>
          </p:cNvPr>
          <p:cNvGrpSpPr/>
          <p:nvPr/>
        </p:nvGrpSpPr>
        <p:grpSpPr>
          <a:xfrm>
            <a:off x="1017916" y="625918"/>
            <a:ext cx="10914900" cy="1723549"/>
            <a:chOff x="623469" y="400523"/>
            <a:chExt cx="10914900" cy="172354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6D5836-7A39-D816-01D7-13533E49ACC2}"/>
                </a:ext>
              </a:extLst>
            </p:cNvPr>
            <p:cNvSpPr txBox="1"/>
            <p:nvPr/>
          </p:nvSpPr>
          <p:spPr>
            <a:xfrm>
              <a:off x="623469" y="400523"/>
              <a:ext cx="10914900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latin typeface="Cambria Math" panose="02040503050406030204" pitchFamily="18" charset="0"/>
                  <a:ea typeface="Cambria Math" panose="02040503050406030204" pitchFamily="18" charset="0"/>
                </a:rPr>
                <a:t>5. </a:t>
              </a:r>
              <a:r>
                <a:rPr lang="vi-VN" sz="3600" b="1">
                  <a:latin typeface="Cambria Math" panose="02040503050406030204" pitchFamily="18" charset="0"/>
                  <a:ea typeface="Cambria Math" panose="02040503050406030204" pitchFamily="18" charset="0"/>
                </a:rPr>
                <a:t>Tìm phân số thích hợp.</a:t>
              </a:r>
            </a:p>
            <a:p>
              <a:pPr algn="just">
                <a:spcBef>
                  <a:spcPts val="1200"/>
                </a:spcBef>
              </a:pPr>
              <a:r>
                <a:rPr lang="vi-VN" sz="6000">
                  <a:latin typeface="Cambria Math" panose="02040503050406030204" pitchFamily="18" charset="0"/>
                  <a:ea typeface="Cambria Math" panose="02040503050406030204" pitchFamily="18" charset="0"/>
                </a:rPr>
                <a:t>Diện tích của ao là </a:t>
              </a:r>
              <a:r>
                <a:rPr lang="en-US" sz="6000">
                  <a:latin typeface="Cambria Math" panose="02040503050406030204" pitchFamily="18" charset="0"/>
                  <a:ea typeface="Cambria Math" panose="02040503050406030204" pitchFamily="18" charset="0"/>
                </a:rPr>
                <a:t>      </a:t>
              </a:r>
              <a:r>
                <a:rPr lang="vi-VN" sz="6000">
                  <a:latin typeface="Cambria Math" panose="02040503050406030204" pitchFamily="18" charset="0"/>
                  <a:ea typeface="Cambria Math" panose="02040503050406030204" pitchFamily="18" charset="0"/>
                </a:rPr>
                <a:t>m</a:t>
              </a:r>
              <a:r>
                <a:rPr lang="en-US" sz="6000" baseline="3000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vi-VN" sz="6000">
                  <a:latin typeface="Cambria Math" panose="02040503050406030204" pitchFamily="18" charset="0"/>
                  <a:ea typeface="Cambria Math" panose="02040503050406030204" pitchFamily="18" charset="0"/>
                </a:rPr>
                <a:t>.</a:t>
              </a:r>
              <a:r>
                <a:rPr lang="en-US" sz="600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endParaRPr lang="vi-VN" sz="60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F3A9338-14F9-997D-9C9E-D47C41076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4926" y="1217794"/>
              <a:ext cx="899411" cy="9062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6D32CC-C83B-A991-6419-97CB18F951AA}"/>
                  </a:ext>
                </a:extLst>
              </p:cNvPr>
              <p:cNvSpPr txBox="1"/>
              <p:nvPr/>
            </p:nvSpPr>
            <p:spPr>
              <a:xfrm>
                <a:off x="1017916" y="1388496"/>
                <a:ext cx="10914900" cy="1426288"/>
              </a:xfrm>
              <a:prstGeom prst="rect">
                <a:avLst/>
              </a:prstGeom>
              <a:solidFill>
                <a:srgbClr val="FFFCEF"/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Diện tích của ao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𝟐𝟕𝟑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vi-VN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sz="6000" baseline="30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vi-VN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6D32CC-C83B-A991-6419-97CB18F95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16" y="1388496"/>
                <a:ext cx="10914900" cy="1426288"/>
              </a:xfrm>
              <a:prstGeom prst="rect">
                <a:avLst/>
              </a:prstGeom>
              <a:blipFill>
                <a:blip r:embed="rId7"/>
                <a:stretch>
                  <a:fillRect l="-3408"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1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3366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59548" y="524036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Cambria Math" panose="02040503050406030204" pitchFamily="18" charset="0"/>
                <a:ea typeface="Cambria Math" panose="02040503050406030204" pitchFamily="18" charset="0"/>
              </a:rPr>
              <a:t>1. Tính.</a:t>
            </a:r>
            <a:endParaRPr lang="vi-VN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385E7F-4BF1-7C56-CFFD-3A0BDC53AE2E}"/>
                  </a:ext>
                </a:extLst>
              </p:cNvPr>
              <p:cNvSpPr txBox="1"/>
              <p:nvPr/>
            </p:nvSpPr>
            <p:spPr>
              <a:xfrm>
                <a:off x="3330149" y="1485396"/>
                <a:ext cx="2267153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3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385E7F-4BF1-7C56-CFFD-3A0BDC53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149" y="1485396"/>
                <a:ext cx="2267153" cy="1152047"/>
              </a:xfrm>
              <a:prstGeom prst="rect">
                <a:avLst/>
              </a:prstGeom>
              <a:blipFill>
                <a:blip r:embed="rId2"/>
                <a:stretch>
                  <a:fillRect l="-12097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3BFFCD-EFA2-E2BB-1E24-52B00C9A8F43}"/>
                  </a:ext>
                </a:extLst>
              </p:cNvPr>
              <p:cNvSpPr txBox="1"/>
              <p:nvPr/>
            </p:nvSpPr>
            <p:spPr>
              <a:xfrm>
                <a:off x="5171946" y="1469206"/>
                <a:ext cx="1697958" cy="1170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vi-VN" sz="48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3BFFCD-EFA2-E2BB-1E24-52B00C9A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946" y="1469206"/>
                <a:ext cx="1697958" cy="1170449"/>
              </a:xfrm>
              <a:prstGeom prst="rect">
                <a:avLst/>
              </a:prstGeom>
              <a:blipFill>
                <a:blip r:embed="rId3"/>
                <a:stretch>
                  <a:fillRect l="-16129"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C1F480-11BD-FCBA-4CBD-2207CF71D742}"/>
                  </a:ext>
                </a:extLst>
              </p:cNvPr>
              <p:cNvSpPr txBox="1"/>
              <p:nvPr/>
            </p:nvSpPr>
            <p:spPr>
              <a:xfrm>
                <a:off x="1396145" y="1479208"/>
                <a:ext cx="2267153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C1F480-11BD-FCBA-4CBD-2207CF71D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45" y="1479208"/>
                <a:ext cx="2267153" cy="1152047"/>
              </a:xfrm>
              <a:prstGeom prst="rect">
                <a:avLst/>
              </a:prstGeom>
              <a:blipFill>
                <a:blip r:embed="rId4"/>
                <a:stretch>
                  <a:fillRect l="-12097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D496A3-40E3-3897-8175-4EB51D852E31}"/>
                  </a:ext>
                </a:extLst>
              </p:cNvPr>
              <p:cNvSpPr txBox="1"/>
              <p:nvPr/>
            </p:nvSpPr>
            <p:spPr>
              <a:xfrm>
                <a:off x="1396145" y="3214179"/>
                <a:ext cx="2583011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D496A3-40E3-3897-8175-4EB51D852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45" y="3214179"/>
                <a:ext cx="2583011" cy="1152047"/>
              </a:xfrm>
              <a:prstGeom prst="rect">
                <a:avLst/>
              </a:prstGeom>
              <a:blipFill>
                <a:blip r:embed="rId5"/>
                <a:stretch>
                  <a:fillRect l="-10613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1A17F0-12B0-EFC8-C735-2799DB2F534D}"/>
                  </a:ext>
                </a:extLst>
              </p:cNvPr>
              <p:cNvSpPr txBox="1"/>
              <p:nvPr/>
            </p:nvSpPr>
            <p:spPr>
              <a:xfrm>
                <a:off x="3330148" y="3214179"/>
                <a:ext cx="2267153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3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1A17F0-12B0-EFC8-C735-2799DB2F5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148" y="3214179"/>
                <a:ext cx="2267153" cy="1152047"/>
              </a:xfrm>
              <a:prstGeom prst="rect">
                <a:avLst/>
              </a:prstGeom>
              <a:blipFill>
                <a:blip r:embed="rId6"/>
                <a:stretch>
                  <a:fillRect l="-12097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257053-5F7C-C6E4-7CAA-C011F6227CFC}"/>
                  </a:ext>
                </a:extLst>
              </p:cNvPr>
              <p:cNvSpPr txBox="1"/>
              <p:nvPr/>
            </p:nvSpPr>
            <p:spPr>
              <a:xfrm>
                <a:off x="5171946" y="3181798"/>
                <a:ext cx="1697958" cy="1170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vi-VN" sz="48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257053-5F7C-C6E4-7CAA-C011F6227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946" y="3181798"/>
                <a:ext cx="1697958" cy="1170449"/>
              </a:xfrm>
              <a:prstGeom prst="rect">
                <a:avLst/>
              </a:prstGeom>
              <a:blipFill>
                <a:blip r:embed="rId7"/>
                <a:stretch>
                  <a:fillRect l="-16129"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DE3DAE-E66A-9B0A-BB4B-F9AE5FF58016}"/>
                  </a:ext>
                </a:extLst>
              </p:cNvPr>
              <p:cNvSpPr txBox="1"/>
              <p:nvPr/>
            </p:nvSpPr>
            <p:spPr>
              <a:xfrm>
                <a:off x="1396145" y="4730825"/>
                <a:ext cx="2926759" cy="1151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/>
                  <a:t>–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DE3DAE-E66A-9B0A-BB4B-F9AE5FF58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45" y="4730825"/>
                <a:ext cx="2926759" cy="1151213"/>
              </a:xfrm>
              <a:prstGeom prst="rect">
                <a:avLst/>
              </a:prstGeom>
              <a:blipFill>
                <a:blip r:embed="rId8"/>
                <a:stretch>
                  <a:fillRect l="-9375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1100C5-C0B5-0656-2831-005C629F0A79}"/>
                  </a:ext>
                </a:extLst>
              </p:cNvPr>
              <p:cNvSpPr txBox="1"/>
              <p:nvPr/>
            </p:nvSpPr>
            <p:spPr>
              <a:xfrm>
                <a:off x="3979156" y="4730825"/>
                <a:ext cx="3156750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48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/>
                  <a:t> –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1100C5-C0B5-0656-2831-005C629F0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156" y="4730825"/>
                <a:ext cx="3156750" cy="1152047"/>
              </a:xfrm>
              <a:prstGeom prst="rect">
                <a:avLst/>
              </a:prstGeom>
              <a:blipFill>
                <a:blip r:embed="rId9"/>
                <a:stretch>
                  <a:fillRect l="-8880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1C2B89-F639-6401-F534-066C3741EAEB}"/>
                  </a:ext>
                </a:extLst>
              </p:cNvPr>
              <p:cNvSpPr txBox="1"/>
              <p:nvPr/>
            </p:nvSpPr>
            <p:spPr>
              <a:xfrm>
                <a:off x="6562167" y="4716846"/>
                <a:ext cx="2330821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48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/>
                  <a:t> –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1C2B89-F639-6401-F534-066C3741E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67" y="4716846"/>
                <a:ext cx="2330821" cy="1152047"/>
              </a:xfrm>
              <a:prstGeom prst="rect">
                <a:avLst/>
              </a:prstGeom>
              <a:blipFill>
                <a:blip r:embed="rId10"/>
                <a:stretch>
                  <a:fillRect l="-11749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A0CB51-EE75-CCD1-D185-C18839A9765A}"/>
                  </a:ext>
                </a:extLst>
              </p:cNvPr>
              <p:cNvSpPr txBox="1"/>
              <p:nvPr/>
            </p:nvSpPr>
            <p:spPr>
              <a:xfrm>
                <a:off x="8526190" y="4698444"/>
                <a:ext cx="1697958" cy="1170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48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A0CB51-EE75-CCD1-D185-C18839A97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90" y="4698444"/>
                <a:ext cx="1697958" cy="1170449"/>
              </a:xfrm>
              <a:prstGeom prst="rect">
                <a:avLst/>
              </a:prstGeom>
              <a:blipFill>
                <a:blip r:embed="rId11"/>
                <a:stretch>
                  <a:fillRect l="-16547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1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40268" y="602750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endParaRPr lang="vi-VN" sz="36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4955777" y="793982"/>
            <a:ext cx="225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Cambria Math" panose="02040503050406030204" pitchFamily="18" charset="0"/>
                <a:ea typeface="Cambria Math" panose="02040503050406030204" pitchFamily="18" charset="0"/>
              </a:rPr>
              <a:t>Bài giải</a:t>
            </a:r>
            <a:endParaRPr lang="vi-VN" sz="36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9364-ADDB-D488-128F-1389ACBFAC94}"/>
              </a:ext>
            </a:extLst>
          </p:cNvPr>
          <p:cNvSpPr txBox="1"/>
          <p:nvPr/>
        </p:nvSpPr>
        <p:spPr>
          <a:xfrm>
            <a:off x="1970245" y="1580496"/>
            <a:ext cx="92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Cambria Math" panose="02040503050406030204" pitchFamily="18" charset="0"/>
                <a:ea typeface="Cambria Math" panose="02040503050406030204" pitchFamily="18" charset="0"/>
              </a:rPr>
              <a:t>Anh Thanh đã đi được quãng đường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/>
              <p:nvPr/>
            </p:nvSpPr>
            <p:spPr>
              <a:xfrm>
                <a:off x="3848903" y="2335132"/>
                <a:ext cx="7905749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45  </a:t>
                </a:r>
                <a:r>
                  <a:rPr 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 30 (km) </a:t>
                </a:r>
                <a:endParaRPr lang="vi-VN" sz="36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903" y="2335132"/>
                <a:ext cx="7905749" cy="878574"/>
              </a:xfrm>
              <a:prstGeom prst="rect">
                <a:avLst/>
              </a:prstGeom>
              <a:blipFill>
                <a:blip r:embed="rId3"/>
                <a:stretch>
                  <a:fillRect l="-231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4A2DB1-381F-59A1-F29B-1049C8F80B03}"/>
              </a:ext>
            </a:extLst>
          </p:cNvPr>
          <p:cNvSpPr txBox="1"/>
          <p:nvPr/>
        </p:nvSpPr>
        <p:spPr>
          <a:xfrm>
            <a:off x="5214910" y="4831283"/>
            <a:ext cx="653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Đáp số:  15 km.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0582E-2029-3892-0DC5-0AD596E1E43C}"/>
              </a:ext>
            </a:extLst>
          </p:cNvPr>
          <p:cNvSpPr txBox="1"/>
          <p:nvPr/>
        </p:nvSpPr>
        <p:spPr>
          <a:xfrm>
            <a:off x="1970245" y="3322011"/>
            <a:ext cx="92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Anh Thanh phải đi tiếp số ki-lô-mét nữa là: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DCCD4-29D8-1712-CD4E-D23872F708AF}"/>
              </a:ext>
            </a:extLst>
          </p:cNvPr>
          <p:cNvSpPr txBox="1"/>
          <p:nvPr/>
        </p:nvSpPr>
        <p:spPr>
          <a:xfrm>
            <a:off x="3848903" y="4076647"/>
            <a:ext cx="92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45 – 30 = 15 (km)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2630" y="846766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Cambria Math" panose="02040503050406030204" pitchFamily="18" charset="0"/>
                <a:ea typeface="Cambria Math" panose="02040503050406030204" pitchFamily="18" charset="0"/>
              </a:rPr>
              <a:t>3. Tìm phân số thích hợp.</a:t>
            </a:r>
            <a:endParaRPr lang="vi-VN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84E496-8FA5-34AD-CB10-2AFB65212FA0}"/>
              </a:ext>
            </a:extLst>
          </p:cNvPr>
          <p:cNvGrpSpPr/>
          <p:nvPr/>
        </p:nvGrpSpPr>
        <p:grpSpPr>
          <a:xfrm>
            <a:off x="670730" y="2036570"/>
            <a:ext cx="3437366" cy="1050865"/>
            <a:chOff x="670730" y="2136259"/>
            <a:chExt cx="3437366" cy="1050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CC56E0-FEAC-9531-C5E8-442A1840DC31}"/>
                    </a:ext>
                  </a:extLst>
                </p:cNvPr>
                <p:cNvSpPr txBox="1"/>
                <p:nvPr/>
              </p:nvSpPr>
              <p:spPr>
                <a:xfrm>
                  <a:off x="670730" y="2136259"/>
                  <a:ext cx="3437366" cy="1050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a)     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a14:m>
                  <a:endParaRPr lang="vi-VN" sz="44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CC56E0-FEAC-9531-C5E8-442A1840DC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730" y="2136259"/>
                  <a:ext cx="3437366" cy="1050865"/>
                </a:xfrm>
                <a:prstGeom prst="rect">
                  <a:avLst/>
                </a:prstGeom>
                <a:blipFill>
                  <a:blip r:embed="rId3"/>
                  <a:stretch>
                    <a:fillRect l="-7092" b="-133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AA9043E-9C8B-3793-05E2-5ECE2551D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8538" y="2391736"/>
              <a:ext cx="539910" cy="53991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1D8034-861B-D397-9506-D74ADB05189F}"/>
              </a:ext>
            </a:extLst>
          </p:cNvPr>
          <p:cNvGrpSpPr/>
          <p:nvPr/>
        </p:nvGrpSpPr>
        <p:grpSpPr>
          <a:xfrm>
            <a:off x="4433365" y="2029934"/>
            <a:ext cx="3437366" cy="1064137"/>
            <a:chOff x="4433365" y="2019175"/>
            <a:chExt cx="3437366" cy="10641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27F190-0ABA-08F1-F1D2-FDDC38BC681C}"/>
                    </a:ext>
                  </a:extLst>
                </p:cNvPr>
                <p:cNvSpPr txBox="1"/>
                <p:nvPr/>
              </p:nvSpPr>
              <p:spPr>
                <a:xfrm>
                  <a:off x="4433365" y="2019175"/>
                  <a:ext cx="3437366" cy="1064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: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vi-VN" sz="44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27F190-0ABA-08F1-F1D2-FDDC38BC68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365" y="2019175"/>
                  <a:ext cx="3437366" cy="1064137"/>
                </a:xfrm>
                <a:prstGeom prst="rect">
                  <a:avLst/>
                </a:prstGeom>
                <a:blipFill>
                  <a:blip r:embed="rId5"/>
                  <a:stretch>
                    <a:fillRect l="-7092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8C53B8-9298-E52C-E2EF-61E7E5A5A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3034" y="2263358"/>
              <a:ext cx="575769" cy="57576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010899-D14A-6991-C23B-CD75D3CFE25D}"/>
              </a:ext>
            </a:extLst>
          </p:cNvPr>
          <p:cNvGrpSpPr/>
          <p:nvPr/>
        </p:nvGrpSpPr>
        <p:grpSpPr>
          <a:xfrm>
            <a:off x="8196000" y="2037083"/>
            <a:ext cx="3437366" cy="1049839"/>
            <a:chOff x="8196000" y="1936880"/>
            <a:chExt cx="3437366" cy="10498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5F0B383-26BD-7EE0-DC56-5860CBD266FB}"/>
                    </a:ext>
                  </a:extLst>
                </p:cNvPr>
                <p:cNvSpPr txBox="1"/>
                <p:nvPr/>
              </p:nvSpPr>
              <p:spPr>
                <a:xfrm>
                  <a:off x="8196000" y="1936880"/>
                  <a:ext cx="3437366" cy="1049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c)      </a:t>
                  </a:r>
                  <a:r>
                    <a:rPr lang="en-US" sz="4400"/>
                    <a:t>x</a:t>
                  </a:r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a14:m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1</a:t>
                  </a:r>
                  <a:endParaRPr lang="vi-VN" sz="44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5F0B383-26BD-7EE0-DC56-5860CBD266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6000" y="1936880"/>
                  <a:ext cx="3437366" cy="1049839"/>
                </a:xfrm>
                <a:prstGeom prst="rect">
                  <a:avLst/>
                </a:prstGeom>
                <a:blipFill>
                  <a:blip r:embed="rId7"/>
                  <a:stretch>
                    <a:fillRect l="-7092" t="-581" r="-2128" b="-122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C4DFC1-C503-65D8-894E-5FA9E5D23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05909" y="2234623"/>
              <a:ext cx="575769" cy="580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55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2630" y="846766"/>
            <a:ext cx="10318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 b="1">
                <a:latin typeface="Cambria Math" panose="02040503050406030204" pitchFamily="18" charset="0"/>
                <a:ea typeface="Cambria Math" panose="02040503050406030204" pitchFamily="18" charset="0"/>
              </a:rPr>
              <a:t>3. Tìm phân số thích hợp.</a:t>
            </a:r>
            <a:endParaRPr lang="vi-VN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84E496-8FA5-34AD-CB10-2AFB65212FA0}"/>
              </a:ext>
            </a:extLst>
          </p:cNvPr>
          <p:cNvGrpSpPr/>
          <p:nvPr/>
        </p:nvGrpSpPr>
        <p:grpSpPr>
          <a:xfrm>
            <a:off x="1531342" y="2036570"/>
            <a:ext cx="3437366" cy="1147430"/>
            <a:chOff x="670730" y="2136259"/>
            <a:chExt cx="3437366" cy="1147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CC56E0-FEAC-9531-C5E8-442A1840DC31}"/>
                    </a:ext>
                  </a:extLst>
                </p:cNvPr>
                <p:cNvSpPr txBox="1"/>
                <p:nvPr/>
              </p:nvSpPr>
              <p:spPr>
                <a:xfrm>
                  <a:off x="670730" y="2136259"/>
                  <a:ext cx="3437366" cy="11474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a)     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48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a14:m>
                  <a:endParaRPr lang="vi-VN" sz="48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CC56E0-FEAC-9531-C5E8-442A1840DC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730" y="2136259"/>
                  <a:ext cx="3437366" cy="1147430"/>
                </a:xfrm>
                <a:prstGeom prst="rect">
                  <a:avLst/>
                </a:prstGeom>
                <a:blipFill>
                  <a:blip r:embed="rId3"/>
                  <a:stretch>
                    <a:fillRect l="-7979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AA9043E-9C8B-3793-05E2-5ECE2551D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0255" y="2440019"/>
              <a:ext cx="539910" cy="53991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0D2594-B40E-8DF3-1C1A-EBED376D5AFA}"/>
                  </a:ext>
                </a:extLst>
              </p:cNvPr>
              <p:cNvSpPr txBox="1"/>
              <p:nvPr/>
            </p:nvSpPr>
            <p:spPr>
              <a:xfrm>
                <a:off x="2152307" y="3665918"/>
                <a:ext cx="3674752" cy="114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0D2594-B40E-8DF3-1C1A-EBED376D5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07" y="3665918"/>
                <a:ext cx="3674752" cy="1147430"/>
              </a:xfrm>
              <a:prstGeom prst="rect">
                <a:avLst/>
              </a:prstGeom>
              <a:blipFill>
                <a:blip r:embed="rId5"/>
                <a:stretch>
                  <a:fillRect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1B8D0-ED93-3F6B-4C5C-1C0F796321B8}"/>
                  </a:ext>
                </a:extLst>
              </p:cNvPr>
              <p:cNvSpPr txBox="1"/>
              <p:nvPr/>
            </p:nvSpPr>
            <p:spPr>
              <a:xfrm>
                <a:off x="2152306" y="5213937"/>
                <a:ext cx="7404069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Vậy, số cần tìm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𝟕𝟕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1B8D0-ED93-3F6B-4C5C-1C0F79632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06" y="5213937"/>
                <a:ext cx="7404069" cy="1156407"/>
              </a:xfrm>
              <a:prstGeom prst="rect">
                <a:avLst/>
              </a:prstGeom>
              <a:blipFill>
                <a:blip r:embed="rId6"/>
                <a:stretch>
                  <a:fillRect l="-3704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2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2630" y="846766"/>
            <a:ext cx="10318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 b="1">
                <a:latin typeface="Cambria Math" panose="02040503050406030204" pitchFamily="18" charset="0"/>
                <a:ea typeface="Cambria Math" panose="02040503050406030204" pitchFamily="18" charset="0"/>
              </a:rPr>
              <a:t>3. Tìm phân số thích hợp.</a:t>
            </a:r>
            <a:endParaRPr lang="vi-VN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0D2594-B40E-8DF3-1C1A-EBED376D5AFA}"/>
                  </a:ext>
                </a:extLst>
              </p:cNvPr>
              <p:cNvSpPr txBox="1"/>
              <p:nvPr/>
            </p:nvSpPr>
            <p:spPr>
              <a:xfrm>
                <a:off x="2152307" y="3665918"/>
                <a:ext cx="2849718" cy="114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0D2594-B40E-8DF3-1C1A-EBED376D5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07" y="3665918"/>
                <a:ext cx="2849718" cy="1147430"/>
              </a:xfrm>
              <a:prstGeom prst="rect">
                <a:avLst/>
              </a:prstGeom>
              <a:blipFill>
                <a:blip r:embed="rId3"/>
                <a:stretch>
                  <a:fillRect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1B8D0-ED93-3F6B-4C5C-1C0F796321B8}"/>
                  </a:ext>
                </a:extLst>
              </p:cNvPr>
              <p:cNvSpPr txBox="1"/>
              <p:nvPr/>
            </p:nvSpPr>
            <p:spPr>
              <a:xfrm>
                <a:off x="2152307" y="4978145"/>
                <a:ext cx="7404069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Vậy, số cần tìm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1B8D0-ED93-3F6B-4C5C-1C0F79632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07" y="4978145"/>
                <a:ext cx="7404069" cy="1156407"/>
              </a:xfrm>
              <a:prstGeom prst="rect">
                <a:avLst/>
              </a:prstGeom>
              <a:blipFill>
                <a:blip r:embed="rId4"/>
                <a:stretch>
                  <a:fillRect l="-3704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3170A0C-2E96-B355-3C69-D45F51B09340}"/>
              </a:ext>
            </a:extLst>
          </p:cNvPr>
          <p:cNvGrpSpPr/>
          <p:nvPr/>
        </p:nvGrpSpPr>
        <p:grpSpPr>
          <a:xfrm>
            <a:off x="1564659" y="1951329"/>
            <a:ext cx="3437366" cy="1152495"/>
            <a:chOff x="4433365" y="2019175"/>
            <a:chExt cx="3437366" cy="11524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987017F-A5DB-537F-06A3-EC7AE7323ABF}"/>
                    </a:ext>
                  </a:extLst>
                </p:cNvPr>
                <p:cNvSpPr txBox="1"/>
                <p:nvPr/>
              </p:nvSpPr>
              <p:spPr>
                <a:xfrm>
                  <a:off x="4433365" y="2019175"/>
                  <a:ext cx="3437366" cy="1152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48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: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8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vi-VN" sz="48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987017F-A5DB-537F-06A3-EC7AE7323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365" y="2019175"/>
                  <a:ext cx="3437366" cy="1152495"/>
                </a:xfrm>
                <a:prstGeom prst="rect">
                  <a:avLst/>
                </a:prstGeom>
                <a:blipFill>
                  <a:blip r:embed="rId5"/>
                  <a:stretch>
                    <a:fillRect l="-8156" b="-12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97FA18-973C-8DA5-7D28-55DE36C4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4163" y="2307537"/>
              <a:ext cx="575769" cy="5757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439432-6BE6-DB7D-2B8A-D783BD78F977}"/>
                  </a:ext>
                </a:extLst>
              </p:cNvPr>
              <p:cNvSpPr txBox="1"/>
              <p:nvPr/>
            </p:nvSpPr>
            <p:spPr>
              <a:xfrm>
                <a:off x="4519126" y="3665918"/>
                <a:ext cx="2849718" cy="114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439432-6BE6-DB7D-2B8A-D783BD78F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126" y="3665918"/>
                <a:ext cx="2849718" cy="1147430"/>
              </a:xfrm>
              <a:prstGeom prst="rect">
                <a:avLst/>
              </a:prstGeom>
              <a:blipFill>
                <a:blip r:embed="rId7"/>
                <a:stretch>
                  <a:fillRect l="-9615" t="-52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3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2630" y="846766"/>
            <a:ext cx="10318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 b="1">
                <a:latin typeface="Cambria Math" panose="02040503050406030204" pitchFamily="18" charset="0"/>
                <a:ea typeface="Cambria Math" panose="02040503050406030204" pitchFamily="18" charset="0"/>
              </a:rPr>
              <a:t>3. Tìm phân số thích hợp.</a:t>
            </a:r>
            <a:endParaRPr lang="vi-VN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0D2594-B40E-8DF3-1C1A-EBED376D5AFA}"/>
                  </a:ext>
                </a:extLst>
              </p:cNvPr>
              <p:cNvSpPr txBox="1"/>
              <p:nvPr/>
            </p:nvSpPr>
            <p:spPr>
              <a:xfrm>
                <a:off x="2152307" y="3429000"/>
                <a:ext cx="2849718" cy="114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0D2594-B40E-8DF3-1C1A-EBED376D5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07" y="3429000"/>
                <a:ext cx="2849718" cy="1147430"/>
              </a:xfrm>
              <a:prstGeom prst="rect">
                <a:avLst/>
              </a:prstGeom>
              <a:blipFill>
                <a:blip r:embed="rId3"/>
                <a:stretch>
                  <a:fillRect l="-9615" t="-532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1B8D0-ED93-3F6B-4C5C-1C0F796321B8}"/>
                  </a:ext>
                </a:extLst>
              </p:cNvPr>
              <p:cNvSpPr txBox="1"/>
              <p:nvPr/>
            </p:nvSpPr>
            <p:spPr>
              <a:xfrm>
                <a:off x="2152307" y="4978145"/>
                <a:ext cx="7404069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Vậy, số cần tìm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1B8D0-ED93-3F6B-4C5C-1C0F79632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07" y="4978145"/>
                <a:ext cx="7404069" cy="1156407"/>
              </a:xfrm>
              <a:prstGeom prst="rect">
                <a:avLst/>
              </a:prstGeom>
              <a:blipFill>
                <a:blip r:embed="rId4"/>
                <a:stretch>
                  <a:fillRect l="-3704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EA04507-A84C-74FE-F4D3-A075505B2A4B}"/>
              </a:ext>
            </a:extLst>
          </p:cNvPr>
          <p:cNvGrpSpPr/>
          <p:nvPr/>
        </p:nvGrpSpPr>
        <p:grpSpPr>
          <a:xfrm>
            <a:off x="1564659" y="2008761"/>
            <a:ext cx="3437366" cy="1049839"/>
            <a:chOff x="8196000" y="1936880"/>
            <a:chExt cx="3437366" cy="10498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7234E31-DD56-13AD-BA49-6717A1BDD6E3}"/>
                    </a:ext>
                  </a:extLst>
                </p:cNvPr>
                <p:cNvSpPr txBox="1"/>
                <p:nvPr/>
              </p:nvSpPr>
              <p:spPr>
                <a:xfrm>
                  <a:off x="8196000" y="1936880"/>
                  <a:ext cx="3437366" cy="1049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c)      </a:t>
                  </a:r>
                  <a:r>
                    <a:rPr lang="en-US" sz="4400"/>
                    <a:t>x</a:t>
                  </a:r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a14:m>
                  <a:r>
                    <a:rPr lang="en-US" sz="44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1</a:t>
                  </a:r>
                  <a:endParaRPr lang="vi-VN" sz="44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5F0B383-26BD-7EE0-DC56-5860CBD266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6000" y="1936880"/>
                  <a:ext cx="3437366" cy="1049839"/>
                </a:xfrm>
                <a:prstGeom prst="rect">
                  <a:avLst/>
                </a:prstGeom>
                <a:blipFill>
                  <a:blip r:embed="rId7"/>
                  <a:stretch>
                    <a:fillRect l="-7092" t="-581" r="-2128" b="-122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49E3FF-5C68-9DB3-1930-E91B43AC4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05909" y="2234623"/>
              <a:ext cx="575769" cy="580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33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623469" y="107574"/>
                <a:ext cx="10914900" cy="4981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4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4. Chọn câu trả lời đúng.</a:t>
                </a:r>
              </a:p>
              <a:p>
                <a:pPr lvl="2" algn="just">
                  <a:lnSpc>
                    <a:spcPct val="150000"/>
                  </a:lnSpc>
                </a:pPr>
                <a:r>
                  <a:rPr lang="vi-VN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 rô-bốt thu hoạch và sấy chuối. Biết cứ 1</a:t>
                </a:r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vi-VN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 chuối tươi sấy được</a:t>
                </a:r>
                <a:r>
                  <a:rPr lang="en-US" sz="40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vi-VN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 chuối khô. Nếu rô</a:t>
                </a:r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vi-VN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bốt thu hoạch được 1 tạ chuối tươi thì sẽ sấy được bao nhiêu tạ chuối khô?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9" y="107574"/>
                <a:ext cx="10914900" cy="4981044"/>
              </a:xfrm>
              <a:prstGeom prst="rect">
                <a:avLst/>
              </a:prstGeom>
              <a:blipFill>
                <a:blip r:embed="rId3"/>
                <a:stretch>
                  <a:fillRect l="-1954" r="-1954" b="-4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7AD422-8B25-CC82-7F82-9205DCCD24EE}"/>
                  </a:ext>
                </a:extLst>
              </p:cNvPr>
              <p:cNvSpPr txBox="1"/>
              <p:nvPr/>
            </p:nvSpPr>
            <p:spPr>
              <a:xfrm>
                <a:off x="814165" y="5088619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tấn </a:t>
                </a:r>
                <a:endParaRPr lang="vi-VN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7AD422-8B25-CC82-7F82-9205DCCD2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65" y="5088619"/>
                <a:ext cx="2267153" cy="1285032"/>
              </a:xfrm>
              <a:prstGeom prst="rect">
                <a:avLst/>
              </a:prstGeom>
              <a:blipFill>
                <a:blip r:embed="rId4"/>
                <a:stretch>
                  <a:fillRect l="-11051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E6203A-2B9E-CC01-BAC1-E83419520C62}"/>
                  </a:ext>
                </a:extLst>
              </p:cNvPr>
              <p:cNvSpPr txBox="1"/>
              <p:nvPr/>
            </p:nvSpPr>
            <p:spPr>
              <a:xfrm>
                <a:off x="3802097" y="5088618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tạ </a:t>
                </a:r>
                <a:endParaRPr lang="vi-VN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E6203A-2B9E-CC01-BAC1-E83419520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97" y="5088618"/>
                <a:ext cx="2267153" cy="1285032"/>
              </a:xfrm>
              <a:prstGeom prst="rect">
                <a:avLst/>
              </a:prstGeom>
              <a:blipFill>
                <a:blip r:embed="rId5"/>
                <a:stretch>
                  <a:fillRect l="-11022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477D19-A39E-0284-FDE6-A85A271CB685}"/>
              </a:ext>
            </a:extLst>
          </p:cNvPr>
          <p:cNvSpPr txBox="1"/>
          <p:nvPr/>
        </p:nvSpPr>
        <p:spPr>
          <a:xfrm>
            <a:off x="6439508" y="5436062"/>
            <a:ext cx="2267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C. 5 yến</a:t>
            </a:r>
            <a:endParaRPr lang="vi-VN" sz="4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FDE50-D2AC-8DD1-40A7-A9E800E31BC7}"/>
              </a:ext>
            </a:extLst>
          </p:cNvPr>
          <p:cNvSpPr txBox="1"/>
          <p:nvPr/>
        </p:nvSpPr>
        <p:spPr>
          <a:xfrm>
            <a:off x="9447177" y="5441603"/>
            <a:ext cx="2267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D. 5 tạ</a:t>
            </a:r>
            <a:endParaRPr lang="vi-VN" sz="4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9F95B1-F269-BDD9-F573-D93CA0E29697}"/>
              </a:ext>
            </a:extLst>
          </p:cNvPr>
          <p:cNvSpPr/>
          <p:nvPr/>
        </p:nvSpPr>
        <p:spPr>
          <a:xfrm>
            <a:off x="3630870" y="5354020"/>
            <a:ext cx="851483" cy="8514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9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F17F53B-47A9-1901-4CFC-D9EAF390045A}"/>
              </a:ext>
            </a:extLst>
          </p:cNvPr>
          <p:cNvGrpSpPr/>
          <p:nvPr/>
        </p:nvGrpSpPr>
        <p:grpSpPr>
          <a:xfrm>
            <a:off x="623469" y="400523"/>
            <a:ext cx="10914900" cy="2760564"/>
            <a:chOff x="623469" y="400523"/>
            <a:chExt cx="10914900" cy="2760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56D5836-7A39-D816-01D7-13533E49ACC2}"/>
                    </a:ext>
                  </a:extLst>
                </p:cNvPr>
                <p:cNvSpPr txBox="1"/>
                <p:nvPr/>
              </p:nvSpPr>
              <p:spPr>
                <a:xfrm>
                  <a:off x="623469" y="400523"/>
                  <a:ext cx="10914900" cy="27605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3200" b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5. </a:t>
                  </a:r>
                  <a:r>
                    <a:rPr lang="vi-VN" sz="3200" b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Tìm phân số thích hợp.</a:t>
                  </a:r>
                </a:p>
                <a:p>
                  <a:pPr algn="just"/>
                  <a:r>
                    <a:rPr lang="vi-VN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Một mảnh đất hình chữ nhật có chiều rộng 4 m và diện tích</a:t>
                  </a:r>
                  <a:r>
                    <a:rPr lang="en-US" sz="320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 m</a:t>
                  </a:r>
                  <a:r>
                    <a:rPr lang="en-US" sz="3200" baseline="300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vi-VN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 Người ta đào 1 cái ao hình chữ nhật trên mảnh đất đó, phần đất còn lại làm một lối đi rộng 1 m như hình vẽ. Diện tích của ao là </a:t>
                  </a:r>
                  <a:r>
                    <a:rPr lang="en-US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</a:t>
                  </a:r>
                  <a:r>
                    <a:rPr lang="vi-VN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</a:t>
                  </a:r>
                  <a:r>
                    <a:rPr lang="en-US" sz="3200" baseline="300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vi-VN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</a:t>
                  </a:r>
                  <a:r>
                    <a:rPr lang="en-US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vi-VN" sz="32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56D5836-7A39-D816-01D7-13533E49AC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69" y="400523"/>
                  <a:ext cx="10914900" cy="2760564"/>
                </a:xfrm>
                <a:prstGeom prst="rect">
                  <a:avLst/>
                </a:prstGeom>
                <a:blipFill>
                  <a:blip r:embed="rId3"/>
                  <a:stretch>
                    <a:fillRect l="-1396" t="-2870" r="-1396" b="-61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3A9338-14F9-997D-9C9E-D47C41076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3540" y="2635144"/>
              <a:ext cx="446336" cy="44974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47AF6E7-9155-856D-EBDC-AEFCBD7E7B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6517" y="3166738"/>
            <a:ext cx="6748804" cy="329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F6A511-8C69-2AB8-DBC8-6CDC5719FA4F}"/>
              </a:ext>
            </a:extLst>
          </p:cNvPr>
          <p:cNvSpPr txBox="1"/>
          <p:nvPr/>
        </p:nvSpPr>
        <p:spPr>
          <a:xfrm>
            <a:off x="983676" y="3534834"/>
            <a:ext cx="1362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Cùng 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val="372366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1F7A84-76A3-4331-B5E2-5B0BDB864FE5}:1040"/>
</p:tagLst>
</file>

<file path=ppt/theme/theme1.xml><?xml version="1.0" encoding="utf-8"?>
<a:theme xmlns:a="http://schemas.openxmlformats.org/drawingml/2006/main" name="Colors and Descriptions of Objects - Spanish - Foreign Language - 4th Grade by Slidesgo">
  <a:themeElements>
    <a:clrScheme name="Simple Light">
      <a:dk1>
        <a:srgbClr val="333333"/>
      </a:dk1>
      <a:lt1>
        <a:srgbClr val="FFFCEF"/>
      </a:lt1>
      <a:dk2>
        <a:srgbClr val="2E5EC9"/>
      </a:dk2>
      <a:lt2>
        <a:srgbClr val="FF5D50"/>
      </a:lt2>
      <a:accent1>
        <a:srgbClr val="FED351"/>
      </a:accent1>
      <a:accent2>
        <a:srgbClr val="19CEA2"/>
      </a:accent2>
      <a:accent3>
        <a:srgbClr val="FF7468"/>
      </a:accent3>
      <a:accent4>
        <a:srgbClr val="FF9BBB"/>
      </a:accent4>
      <a:accent5>
        <a:srgbClr val="0C7AE8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5696</TotalTime>
  <Words>283</Words>
  <Application>Microsoft Office PowerPoint</Application>
  <PresentationFormat>Custom</PresentationFormat>
  <Paragraphs>61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 Math</vt:lpstr>
      <vt:lpstr>DM Sans</vt:lpstr>
      <vt:lpstr>Paytone One</vt:lpstr>
      <vt:lpstr>Times New Roman</vt:lpstr>
      <vt:lpstr>Wingdings</vt:lpstr>
      <vt:lpstr>华康少女文字W5(P)</vt:lpstr>
      <vt:lpstr>Colors and Descriptions of Objects - Spanish - Foreign Language - 4th Grade by Slidesgo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STD_MO</cp:lastModifiedBy>
  <cp:revision>496</cp:revision>
  <dcterms:modified xsi:type="dcterms:W3CDTF">2025-04-27T08:27:02Z</dcterms:modified>
</cp:coreProperties>
</file>