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71" r:id="rId3"/>
    <p:sldId id="272" r:id="rId4"/>
    <p:sldId id="273" r:id="rId5"/>
    <p:sldId id="274" r:id="rId6"/>
    <p:sldId id="275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0EE92-211E-439B-9663-02B5CE93A241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08AA0-FD67-424A-96F9-253EC3716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55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5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64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39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08AA0-FD67-424A-96F9-253EC3716A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95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6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7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23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64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46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5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5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1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5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9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7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5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42E75-F638-4C21-B2A3-68C5ADD1E1F9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94E48-1CA2-41BD-8136-0BC33EF2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6" Type="http://schemas.openxmlformats.org/officeDocument/2006/relationships/image" Target="../media/image4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5138C25-CF3A-465B-B7E6-42C30821173C}"/>
              </a:ext>
            </a:extLst>
          </p:cNvPr>
          <p:cNvGrpSpPr/>
          <p:nvPr/>
        </p:nvGrpSpPr>
        <p:grpSpPr>
          <a:xfrm>
            <a:off x="993911" y="106016"/>
            <a:ext cx="2208945" cy="980661"/>
            <a:chOff x="1523998" y="0"/>
            <a:chExt cx="2208945" cy="98066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C384A053-A1E6-439B-A919-2F424B13516D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5" name="Rectangle: Top Corners Rounded 4">
                <a:extLst>
                  <a:ext uri="{FF2B5EF4-FFF2-40B4-BE49-F238E27FC236}">
                    <a16:creationId xmlns:a16="http://schemas.microsoft.com/office/drawing/2014/main" xmlns="" id="{B6063A08-A60E-4694-ABCC-273A3D0953EE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" name="Rectangle: Top Corners Rounded 5">
                <a:extLst>
                  <a:ext uri="{FF2B5EF4-FFF2-40B4-BE49-F238E27FC236}">
                    <a16:creationId xmlns:a16="http://schemas.microsoft.com/office/drawing/2014/main" xmlns="" id="{4C41FB10-03C2-4D3E-9855-319623548209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BE7F5520-C5D5-4F4E-96E0-A72DCF2CB46C}"/>
                </a:ext>
              </a:extLst>
            </p:cNvPr>
            <p:cNvSpPr txBox="1"/>
            <p:nvPr/>
          </p:nvSpPr>
          <p:spPr>
            <a:xfrm>
              <a:off x="1542192" y="206880"/>
              <a:ext cx="21907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800" dirty="0">
                  <a:solidFill>
                    <a:srgbClr val="7030A0"/>
                  </a:solidFill>
                  <a:latin typeface="+mj-lt"/>
                </a:rPr>
                <a:t>CHỦ ĐỀ </a:t>
              </a:r>
              <a:r>
                <a:rPr lang="en-US" sz="2800" dirty="0">
                  <a:solidFill>
                    <a:srgbClr val="7030A0"/>
                  </a:solidFill>
                  <a:latin typeface="+mj-lt"/>
                </a:rPr>
                <a:t>14</a:t>
              </a:r>
              <a:endParaRPr lang="vi-VN" sz="2800" dirty="0">
                <a:solidFill>
                  <a:srgbClr val="7030A0"/>
                </a:solidFill>
                <a:latin typeface="+mj-lt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E1D5657-02F9-4206-8D9F-84DE1BC35A4E}"/>
              </a:ext>
            </a:extLst>
          </p:cNvPr>
          <p:cNvSpPr txBox="1"/>
          <p:nvPr/>
        </p:nvSpPr>
        <p:spPr>
          <a:xfrm>
            <a:off x="3172735" y="317237"/>
            <a:ext cx="4167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solidFill>
                  <a:srgbClr val="7030A0"/>
                </a:solidFill>
                <a:latin typeface="+mj-lt"/>
              </a:rPr>
              <a:t>ÔN TẬP </a:t>
            </a:r>
            <a:r>
              <a:rPr lang="en-US" sz="3600">
                <a:solidFill>
                  <a:srgbClr val="7030A0"/>
                </a:solidFill>
                <a:latin typeface="+mj-lt"/>
              </a:rPr>
              <a:t>CUỐI NĂM</a:t>
            </a:r>
            <a:endParaRPr lang="vi-VN" sz="36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5A2A65E-4925-443C-973E-2B692A7DB1DB}"/>
              </a:ext>
            </a:extLst>
          </p:cNvPr>
          <p:cNvSpPr txBox="1"/>
          <p:nvPr/>
        </p:nvSpPr>
        <p:spPr>
          <a:xfrm>
            <a:off x="1420038" y="1549614"/>
            <a:ext cx="9035459" cy="24314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4000" dirty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BÀI </a:t>
            </a:r>
            <a:r>
              <a:rPr lang="en-US" sz="4000" dirty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70</a:t>
            </a:r>
            <a:endParaRPr lang="vi-VN" sz="4000" dirty="0">
              <a:ln>
                <a:solidFill>
                  <a:srgbClr val="7030A0"/>
                </a:solidFill>
              </a:ln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vi-VN" sz="4000" dirty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ÔN TẬP </a:t>
            </a:r>
            <a:r>
              <a:rPr lang="en-US" sz="4000" dirty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PHÉP CỘNG, PHÉP TRỪ</a:t>
            </a:r>
          </a:p>
          <a:p>
            <a:pPr algn="ctr"/>
            <a:r>
              <a:rPr lang="vi-VN" sz="4000" dirty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TRONG PHẠM VI </a:t>
            </a:r>
            <a:r>
              <a:rPr lang="vi-VN" sz="400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100</a:t>
            </a:r>
            <a:r>
              <a:rPr lang="en-US" sz="4000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0</a:t>
            </a:r>
          </a:p>
          <a:p>
            <a:pPr algn="ctr"/>
            <a:r>
              <a:rPr lang="en-US" sz="3200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+mj-lt"/>
              </a:rPr>
              <a:t>(tiết 3)</a:t>
            </a:r>
            <a:endParaRPr lang="vi-VN" sz="3200" dirty="0">
              <a:ln>
                <a:solidFill>
                  <a:srgbClr val="7030A0"/>
                </a:solidFill>
              </a:ln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7107" y="4953740"/>
            <a:ext cx="2360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Thị Nhã</a:t>
            </a:r>
          </a:p>
          <a:p>
            <a:pPr algn="ctr"/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 2B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832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A6EDE884-9A2A-4E35-A637-9E8A0C4C0EB1}"/>
              </a:ext>
            </a:extLst>
          </p:cNvPr>
          <p:cNvSpPr/>
          <p:nvPr/>
        </p:nvSpPr>
        <p:spPr>
          <a:xfrm>
            <a:off x="1095592" y="753693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0A016C9-7471-4099-A3ED-8657DFD96613}"/>
              </a:ext>
            </a:extLst>
          </p:cNvPr>
          <p:cNvSpPr txBox="1"/>
          <p:nvPr/>
        </p:nvSpPr>
        <p:spPr>
          <a:xfrm>
            <a:off x="1678057" y="710744"/>
            <a:ext cx="3740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đúng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D28883F-4F86-44DE-8910-4C643D622D8B}"/>
              </a:ext>
            </a:extLst>
          </p:cNvPr>
          <p:cNvSpPr txBox="1"/>
          <p:nvPr/>
        </p:nvSpPr>
        <p:spPr>
          <a:xfrm>
            <a:off x="813213" y="2914217"/>
            <a:ext cx="6709987" cy="156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/>
              <a:t>b) </a:t>
            </a:r>
            <a:r>
              <a:rPr lang="en-US" sz="2600" dirty="0" err="1"/>
              <a:t>Tổng</a:t>
            </a:r>
            <a:r>
              <a:rPr lang="en-US" sz="2600" dirty="0"/>
              <a:t> </a:t>
            </a:r>
            <a:r>
              <a:rPr lang="en-US" sz="2600" dirty="0" err="1"/>
              <a:t>của</a:t>
            </a:r>
            <a:r>
              <a:rPr lang="en-US" sz="2600" dirty="0"/>
              <a:t> 564 </a:t>
            </a:r>
            <a:r>
              <a:rPr lang="en-US" sz="2600" dirty="0" err="1"/>
              <a:t>và</a:t>
            </a:r>
            <a:r>
              <a:rPr lang="en-US" sz="2600" dirty="0"/>
              <a:t> 82 </a:t>
            </a:r>
            <a:r>
              <a:rPr lang="en-US" sz="2600" dirty="0" err="1"/>
              <a:t>là</a:t>
            </a:r>
            <a:r>
              <a:rPr lang="en-US" sz="2600" dirty="0"/>
              <a:t>: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A. </a:t>
            </a:r>
            <a:r>
              <a:rPr lang="en-US" sz="2600" dirty="0"/>
              <a:t>646		</a:t>
            </a:r>
            <a:r>
              <a:rPr lang="en-US" sz="2600" dirty="0">
                <a:solidFill>
                  <a:srgbClr val="FF0066"/>
                </a:solidFill>
              </a:rPr>
              <a:t>B. </a:t>
            </a:r>
            <a:r>
              <a:rPr lang="en-US" sz="2600" dirty="0"/>
              <a:t>546		</a:t>
            </a:r>
            <a:r>
              <a:rPr lang="en-US" sz="2600" dirty="0">
                <a:solidFill>
                  <a:srgbClr val="FF0066"/>
                </a:solidFill>
              </a:rPr>
              <a:t>C. </a:t>
            </a:r>
            <a:r>
              <a:rPr lang="en-US" sz="2600" dirty="0"/>
              <a:t>38</a:t>
            </a:r>
            <a:endParaRPr lang="vi-VN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1B02A31-25BD-49E3-B58A-836ADCE322D8}"/>
              </a:ext>
            </a:extLst>
          </p:cNvPr>
          <p:cNvSpPr txBox="1"/>
          <p:nvPr/>
        </p:nvSpPr>
        <p:spPr>
          <a:xfrm>
            <a:off x="850298" y="1349282"/>
            <a:ext cx="4697121" cy="156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/>
              <a:t>a) </a:t>
            </a:r>
            <a:r>
              <a:rPr lang="en-US" sz="2600" dirty="0" err="1"/>
              <a:t>Hiệu</a:t>
            </a:r>
            <a:r>
              <a:rPr lang="en-US" sz="2600" dirty="0"/>
              <a:t> </a:t>
            </a:r>
            <a:r>
              <a:rPr lang="en-US" sz="2600" dirty="0" err="1"/>
              <a:t>của</a:t>
            </a:r>
            <a:r>
              <a:rPr lang="en-US" sz="2600" dirty="0"/>
              <a:t> 783 </a:t>
            </a:r>
            <a:r>
              <a:rPr lang="en-US" sz="2600" dirty="0" err="1"/>
              <a:t>và</a:t>
            </a:r>
            <a:r>
              <a:rPr lang="en-US" sz="2600" dirty="0"/>
              <a:t> 745 </a:t>
            </a:r>
            <a:r>
              <a:rPr lang="en-US" sz="2600" dirty="0" err="1"/>
              <a:t>là</a:t>
            </a:r>
            <a:r>
              <a:rPr lang="en-US" sz="2600" dirty="0"/>
              <a:t>: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A. </a:t>
            </a:r>
            <a:r>
              <a:rPr lang="en-US" sz="2600" dirty="0"/>
              <a:t>38		</a:t>
            </a:r>
            <a:r>
              <a:rPr lang="en-US" sz="2600" dirty="0">
                <a:solidFill>
                  <a:srgbClr val="FF0066"/>
                </a:solidFill>
              </a:rPr>
              <a:t>B. </a:t>
            </a:r>
            <a:r>
              <a:rPr lang="en-US" sz="2600" dirty="0"/>
              <a:t>83		</a:t>
            </a:r>
            <a:r>
              <a:rPr lang="en-US" sz="2600" dirty="0">
                <a:solidFill>
                  <a:srgbClr val="FF0066"/>
                </a:solidFill>
              </a:rPr>
              <a:t>C. </a:t>
            </a:r>
            <a:r>
              <a:rPr lang="en-US" sz="2600" dirty="0"/>
              <a:t>48</a:t>
            </a:r>
            <a:endParaRPr lang="vi-VN" sz="2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104E27F-E064-4D1B-8971-516E8D6C27EA}"/>
              </a:ext>
            </a:extLst>
          </p:cNvPr>
          <p:cNvSpPr txBox="1"/>
          <p:nvPr/>
        </p:nvSpPr>
        <p:spPr>
          <a:xfrm>
            <a:off x="778707" y="4544115"/>
            <a:ext cx="7255677" cy="156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/>
              <a:t>c) </a:t>
            </a:r>
            <a:r>
              <a:rPr lang="en-US" sz="2600" dirty="0" err="1"/>
              <a:t>Kết</a:t>
            </a:r>
            <a:r>
              <a:rPr lang="en-US" sz="2600" dirty="0"/>
              <a:t> </a:t>
            </a:r>
            <a:r>
              <a:rPr lang="en-US" sz="2600" dirty="0" err="1"/>
              <a:t>quả</a:t>
            </a:r>
            <a:r>
              <a:rPr lang="en-US" sz="2600" dirty="0"/>
              <a:t> </a:t>
            </a:r>
            <a:r>
              <a:rPr lang="en-US" sz="2600" dirty="0" err="1"/>
              <a:t>tính</a:t>
            </a:r>
            <a:r>
              <a:rPr lang="en-US" sz="2600" dirty="0"/>
              <a:t> 347 + 30 – 96 </a:t>
            </a:r>
            <a:r>
              <a:rPr lang="en-US" sz="2600" dirty="0" err="1"/>
              <a:t>là</a:t>
            </a:r>
            <a:r>
              <a:rPr lang="en-US" sz="2600" dirty="0"/>
              <a:t>: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A. </a:t>
            </a:r>
            <a:r>
              <a:rPr lang="en-US" sz="2600" dirty="0"/>
              <a:t>377		</a:t>
            </a:r>
            <a:r>
              <a:rPr lang="en-US" sz="2600" dirty="0">
                <a:solidFill>
                  <a:srgbClr val="FF0066"/>
                </a:solidFill>
              </a:rPr>
              <a:t>B. </a:t>
            </a:r>
            <a:r>
              <a:rPr lang="en-US" sz="2600" dirty="0"/>
              <a:t>218		</a:t>
            </a:r>
            <a:r>
              <a:rPr lang="en-US" sz="2600" dirty="0">
                <a:solidFill>
                  <a:srgbClr val="FF0066"/>
                </a:solidFill>
              </a:rPr>
              <a:t>C. </a:t>
            </a:r>
            <a:r>
              <a:rPr lang="en-US" sz="2600" dirty="0"/>
              <a:t>281</a:t>
            </a:r>
            <a:endParaRPr lang="vi-VN" sz="26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FDA32439-F4E4-438A-AC5E-3CFA79004529}"/>
              </a:ext>
            </a:extLst>
          </p:cNvPr>
          <p:cNvSpPr/>
          <p:nvPr/>
        </p:nvSpPr>
        <p:spPr>
          <a:xfrm>
            <a:off x="749590" y="2354662"/>
            <a:ext cx="559555" cy="5595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D1722AC9-A35A-41D3-970D-3046A8E3039E}"/>
              </a:ext>
            </a:extLst>
          </p:cNvPr>
          <p:cNvSpPr/>
          <p:nvPr/>
        </p:nvSpPr>
        <p:spPr>
          <a:xfrm>
            <a:off x="689204" y="3968905"/>
            <a:ext cx="559555" cy="5595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B20183C0-C572-42DE-B780-FAA3F6EE31CE}"/>
              </a:ext>
            </a:extLst>
          </p:cNvPr>
          <p:cNvSpPr/>
          <p:nvPr/>
        </p:nvSpPr>
        <p:spPr>
          <a:xfrm>
            <a:off x="4327005" y="5579953"/>
            <a:ext cx="559555" cy="5595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050" name="Picture 2" descr="Happy Cute Little Kid Boy With Light Idea | Art drawings for kids, Kids  cartoon characters, Cartoon kids">
            <a:extLst>
              <a:ext uri="{FF2B5EF4-FFF2-40B4-BE49-F238E27FC236}">
                <a16:creationId xmlns:a16="http://schemas.microsoft.com/office/drawing/2014/main" xmlns="" id="{ABDD7AA7-64B5-41CF-BEE7-8EAF581C4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376" y="1191015"/>
            <a:ext cx="4030034" cy="443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191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CB79E9E3-4274-409C-97B7-0816096C9B69}"/>
              </a:ext>
            </a:extLst>
          </p:cNvPr>
          <p:cNvSpPr/>
          <p:nvPr/>
        </p:nvSpPr>
        <p:spPr>
          <a:xfrm>
            <a:off x="1030167" y="926232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697F1E3D-AA16-4153-A20C-70CA53339AE7}"/>
              </a:ext>
            </a:extLst>
          </p:cNvPr>
          <p:cNvGrpSpPr/>
          <p:nvPr/>
        </p:nvGrpSpPr>
        <p:grpSpPr>
          <a:xfrm>
            <a:off x="1724807" y="901889"/>
            <a:ext cx="1054112" cy="523220"/>
            <a:chOff x="1931814" y="1440654"/>
            <a:chExt cx="1054112" cy="52322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DCFD9DB7-E0D3-4BD6-8B28-F6E78D38B3DD}"/>
                </a:ext>
              </a:extLst>
            </p:cNvPr>
            <p:cNvGrpSpPr/>
            <p:nvPr/>
          </p:nvGrpSpPr>
          <p:grpSpPr>
            <a:xfrm>
              <a:off x="1931814" y="1440654"/>
              <a:ext cx="751693" cy="523220"/>
              <a:chOff x="1931814" y="1440654"/>
              <a:chExt cx="751693" cy="523220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xmlns="" id="{B3439DF8-A3A8-4590-8EF3-74E601CDAF13}"/>
                  </a:ext>
                </a:extLst>
              </p:cNvPr>
              <p:cNvSpPr/>
              <p:nvPr/>
            </p:nvSpPr>
            <p:spPr>
              <a:xfrm>
                <a:off x="1931814" y="1475577"/>
                <a:ext cx="751693" cy="426741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B6C96DB3-DCFC-4D75-A5B8-9727FB35B129}"/>
                  </a:ext>
                </a:extLst>
              </p:cNvPr>
              <p:cNvSpPr txBox="1"/>
              <p:nvPr/>
            </p:nvSpPr>
            <p:spPr>
              <a:xfrm>
                <a:off x="1969023" y="1440654"/>
                <a:ext cx="6398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/>
                  <a:t>Số</a:t>
                </a:r>
                <a:endParaRPr lang="vi-VN" sz="2800" dirty="0"/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4F27F488-ED40-41D3-A8EF-428617F5F313}"/>
                </a:ext>
              </a:extLst>
            </p:cNvPr>
            <p:cNvSpPr txBox="1"/>
            <p:nvPr/>
          </p:nvSpPr>
          <p:spPr>
            <a:xfrm>
              <a:off x="2659935" y="1458961"/>
              <a:ext cx="325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400" dirty="0"/>
                <a:t>?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34C282C9-B521-44EA-BA94-06FEFD517A2F}"/>
              </a:ext>
            </a:extLst>
          </p:cNvPr>
          <p:cNvGrpSpPr/>
          <p:nvPr/>
        </p:nvGrpSpPr>
        <p:grpSpPr>
          <a:xfrm>
            <a:off x="1188882" y="4428305"/>
            <a:ext cx="9899637" cy="1916174"/>
            <a:chOff x="1241757" y="2062287"/>
            <a:chExt cx="9899637" cy="191617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9CA82D93-7265-44B6-95F9-48125705B4A8}"/>
                </a:ext>
              </a:extLst>
            </p:cNvPr>
            <p:cNvSpPr/>
            <p:nvPr/>
          </p:nvSpPr>
          <p:spPr>
            <a:xfrm>
              <a:off x="7232798" y="2062287"/>
              <a:ext cx="1221436" cy="12214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>
                      <a:lumMod val="95000"/>
                    </a:schemeClr>
                  </a:solidFill>
                </a:rPr>
                <a:t>46</a:t>
              </a:r>
              <a:endParaRPr lang="en-US" sz="24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xmlns="" id="{0F1BF920-1A65-43D2-A445-4C3C7C9CDC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89479" y="2673005"/>
              <a:ext cx="2143319" cy="41589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xmlns="" id="{40B2EB48-BBBD-4268-9C98-03CAD4C3C576}"/>
                </a:ext>
              </a:extLst>
            </p:cNvPr>
            <p:cNvCxnSpPr>
              <a:cxnSpLocks/>
            </p:cNvCxnSpPr>
            <p:nvPr/>
          </p:nvCxnSpPr>
          <p:spPr>
            <a:xfrm>
              <a:off x="2274879" y="2808270"/>
              <a:ext cx="1905235" cy="18247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C2BF0E66-BCED-470E-AE4E-641075CC9F71}"/>
                </a:ext>
              </a:extLst>
            </p:cNvPr>
            <p:cNvSpPr txBox="1"/>
            <p:nvPr/>
          </p:nvSpPr>
          <p:spPr>
            <a:xfrm rot="381547">
              <a:off x="2384825" y="2330539"/>
              <a:ext cx="13227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– 600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D55C2D3B-41C8-43A9-8E6C-9380FEB29D5F}"/>
                </a:ext>
              </a:extLst>
            </p:cNvPr>
            <p:cNvSpPr txBox="1"/>
            <p:nvPr/>
          </p:nvSpPr>
          <p:spPr>
            <a:xfrm rot="21056098">
              <a:off x="5559325" y="2330536"/>
              <a:ext cx="1073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+ 63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xmlns="" id="{C88FB347-925E-499D-8C77-EB4186C21C21}"/>
                </a:ext>
              </a:extLst>
            </p:cNvPr>
            <p:cNvSpPr/>
            <p:nvPr/>
          </p:nvSpPr>
          <p:spPr>
            <a:xfrm>
              <a:off x="1241757" y="2324100"/>
              <a:ext cx="1003644" cy="1003644"/>
            </a:xfrm>
            <a:prstGeom prst="roundRect">
              <a:avLst/>
            </a:prstGeom>
            <a:solidFill>
              <a:srgbClr val="F7941D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800</a:t>
              </a:r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xmlns="" id="{94FA138D-3506-469E-AEAE-2E71260781D4}"/>
                </a:ext>
              </a:extLst>
            </p:cNvPr>
            <p:cNvSpPr/>
            <p:nvPr/>
          </p:nvSpPr>
          <p:spPr>
            <a:xfrm>
              <a:off x="9722378" y="2784397"/>
              <a:ext cx="1419016" cy="1194064"/>
            </a:xfrm>
            <a:prstGeom prst="triangle">
              <a:avLst/>
            </a:prstGeom>
            <a:solidFill>
              <a:schemeClr val="bg1"/>
            </a:solidFill>
            <a:ln w="38100">
              <a:solidFill>
                <a:srgbClr val="90E3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?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ECEF9F33-216A-433E-A194-8BCB766DCE2B}"/>
                </a:ext>
              </a:extLst>
            </p:cNvPr>
            <p:cNvSpPr/>
            <p:nvPr/>
          </p:nvSpPr>
          <p:spPr>
            <a:xfrm rot="3068126">
              <a:off x="4107535" y="2826721"/>
              <a:ext cx="1003644" cy="10036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0AAAB8F6-750D-435A-B35D-0800D065B323}"/>
                </a:ext>
              </a:extLst>
            </p:cNvPr>
            <p:cNvSpPr txBox="1"/>
            <p:nvPr/>
          </p:nvSpPr>
          <p:spPr>
            <a:xfrm>
              <a:off x="4417988" y="3035356"/>
              <a:ext cx="4336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?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CFDC33EE-7B68-4A71-8C0D-A7120B27E2A1}"/>
                </a:ext>
              </a:extLst>
            </p:cNvPr>
            <p:cNvSpPr txBox="1"/>
            <p:nvPr/>
          </p:nvSpPr>
          <p:spPr>
            <a:xfrm>
              <a:off x="7626707" y="2405970"/>
              <a:ext cx="4336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?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xmlns="" id="{73F04177-6CCD-4B74-A690-085756CAE942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>
              <a:off x="8454234" y="2717032"/>
              <a:ext cx="1622898" cy="66439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8F217CF0-DD3B-4EC6-BB73-E53D8CCE2A70}"/>
                </a:ext>
              </a:extLst>
            </p:cNvPr>
            <p:cNvSpPr txBox="1"/>
            <p:nvPr/>
          </p:nvSpPr>
          <p:spPr>
            <a:xfrm rot="1430509">
              <a:off x="8854461" y="2506969"/>
              <a:ext cx="1073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– 8 </a:t>
              </a:r>
            </a:p>
          </p:txBody>
        </p:sp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19984174-1FF0-4389-AB79-6C04073F0BDC}"/>
              </a:ext>
            </a:extLst>
          </p:cNvPr>
          <p:cNvSpPr/>
          <p:nvPr/>
        </p:nvSpPr>
        <p:spPr>
          <a:xfrm>
            <a:off x="4044678" y="5504999"/>
            <a:ext cx="1023608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76E2B76E-AA1C-4746-9ED3-11E98222B63A}"/>
              </a:ext>
            </a:extLst>
          </p:cNvPr>
          <p:cNvSpPr/>
          <p:nvPr/>
        </p:nvSpPr>
        <p:spPr>
          <a:xfrm>
            <a:off x="7337097" y="4856917"/>
            <a:ext cx="928499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263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52A95EFB-1DF5-4C81-BD2B-A3728A2A7FCC}"/>
              </a:ext>
            </a:extLst>
          </p:cNvPr>
          <p:cNvSpPr/>
          <p:nvPr/>
        </p:nvSpPr>
        <p:spPr>
          <a:xfrm>
            <a:off x="9919254" y="5895879"/>
            <a:ext cx="919514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255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2983F8D8-D843-44B5-BD0F-36C49A5D4EB4}"/>
              </a:ext>
            </a:extLst>
          </p:cNvPr>
          <p:cNvGrpSpPr/>
          <p:nvPr/>
        </p:nvGrpSpPr>
        <p:grpSpPr>
          <a:xfrm>
            <a:off x="1188882" y="1728618"/>
            <a:ext cx="9652004" cy="1694175"/>
            <a:chOff x="1174345" y="1888782"/>
            <a:chExt cx="9652004" cy="1694175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xmlns="" id="{A1D2A26F-496F-4359-A982-B7E6512838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7488" y="2672011"/>
              <a:ext cx="1520394" cy="32573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69C9694E-49FE-4D43-9283-371B56F11CE3}"/>
                </a:ext>
              </a:extLst>
            </p:cNvPr>
            <p:cNvGrpSpPr/>
            <p:nvPr/>
          </p:nvGrpSpPr>
          <p:grpSpPr>
            <a:xfrm>
              <a:off x="1174345" y="1888782"/>
              <a:ext cx="9652004" cy="1694175"/>
              <a:chOff x="1174345" y="1888782"/>
              <a:chExt cx="9652004" cy="1694175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D711065D-3DC1-49FF-82BA-E5BF9BAA4867}"/>
                  </a:ext>
                </a:extLst>
              </p:cNvPr>
              <p:cNvSpPr/>
              <p:nvPr/>
            </p:nvSpPr>
            <p:spPr>
              <a:xfrm rot="3068126">
                <a:off x="4198520" y="1888782"/>
                <a:ext cx="1003644" cy="10036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xmlns="" id="{51173AFC-7BED-4213-B905-AF82D7737A64}"/>
                  </a:ext>
                </a:extLst>
              </p:cNvPr>
              <p:cNvGrpSpPr/>
              <p:nvPr/>
            </p:nvGrpSpPr>
            <p:grpSpPr>
              <a:xfrm>
                <a:off x="1174345" y="1924487"/>
                <a:ext cx="9652004" cy="1658470"/>
                <a:chOff x="1174345" y="1924487"/>
                <a:chExt cx="9652004" cy="1658470"/>
              </a:xfrm>
            </p:grpSpPr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xmlns="" id="{7860CF15-2A04-469B-B334-4BF72504556C}"/>
                    </a:ext>
                  </a:extLst>
                </p:cNvPr>
                <p:cNvGrpSpPr/>
                <p:nvPr/>
              </p:nvGrpSpPr>
              <p:grpSpPr>
                <a:xfrm>
                  <a:off x="1174345" y="1924487"/>
                  <a:ext cx="9652004" cy="1658470"/>
                  <a:chOff x="1724807" y="2145643"/>
                  <a:chExt cx="7461229" cy="1282037"/>
                </a:xfrm>
              </p:grpSpPr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xmlns="" id="{6FF8AFB3-EBED-4912-949C-0015D5B0EF49}"/>
                      </a:ext>
                    </a:extLst>
                  </p:cNvPr>
                  <p:cNvSpPr/>
                  <p:nvPr/>
                </p:nvSpPr>
                <p:spPr>
                  <a:xfrm>
                    <a:off x="1724807" y="2483481"/>
                    <a:ext cx="944199" cy="944199"/>
                  </a:xfrm>
                  <a:prstGeom prst="ellipse">
                    <a:avLst/>
                  </a:prstGeom>
                  <a:solidFill>
                    <a:srgbClr val="B46AA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3200" dirty="0">
                        <a:solidFill>
                          <a:schemeClr val="bg1">
                            <a:lumMod val="95000"/>
                          </a:schemeClr>
                        </a:solidFill>
                      </a:rPr>
                      <a:t>340</a:t>
                    </a:r>
                    <a:endParaRPr lang="en-US" sz="2400" dirty="0">
                      <a:solidFill>
                        <a:schemeClr val="bg1">
                          <a:lumMod val="95000"/>
                        </a:schemeClr>
                      </a:solidFill>
                    </a:endParaRPr>
                  </a:p>
                </p:txBody>
              </p:sp>
              <p:cxnSp>
                <p:nvCxnSpPr>
                  <p:cNvPr id="35" name="Straight Arrow Connector 34">
                    <a:extLst>
                      <a:ext uri="{FF2B5EF4-FFF2-40B4-BE49-F238E27FC236}">
                        <a16:creationId xmlns:a16="http://schemas.microsoft.com/office/drawing/2014/main" xmlns="" id="{4361A3FA-F5BF-400B-B023-0C4343D4CDEB}"/>
                      </a:ext>
                    </a:extLst>
                  </p:cNvPr>
                  <p:cNvCxnSpPr>
                    <a:cxnSpLocks/>
                    <a:stCxn id="34" idx="6"/>
                  </p:cNvCxnSpPr>
                  <p:nvPr/>
                </p:nvCxnSpPr>
                <p:spPr>
                  <a:xfrm flipV="1">
                    <a:off x="2669006" y="2682183"/>
                    <a:ext cx="1408958" cy="273397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Arrow Connector 35">
                    <a:extLst>
                      <a:ext uri="{FF2B5EF4-FFF2-40B4-BE49-F238E27FC236}">
                        <a16:creationId xmlns:a16="http://schemas.microsoft.com/office/drawing/2014/main" xmlns="" id="{A3833FCB-C4F3-418D-9AEA-8090A8FA4F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89236" y="2556494"/>
                    <a:ext cx="1358033" cy="334007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" name="TextBox 36">
                    <a:extLst>
                      <a:ext uri="{FF2B5EF4-FFF2-40B4-BE49-F238E27FC236}">
                        <a16:creationId xmlns:a16="http://schemas.microsoft.com/office/drawing/2014/main" xmlns="" id="{B7615BA9-DF5B-4300-BBFA-EBF832C30068}"/>
                      </a:ext>
                    </a:extLst>
                  </p:cNvPr>
                  <p:cNvSpPr txBox="1"/>
                  <p:nvPr/>
                </p:nvSpPr>
                <p:spPr>
                  <a:xfrm rot="1003038">
                    <a:off x="5283377" y="2297666"/>
                    <a:ext cx="846594" cy="45204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3200" dirty="0"/>
                      <a:t>– 45 </a:t>
                    </a:r>
                  </a:p>
                </p:txBody>
              </p:sp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xmlns="" id="{3BF3EB03-4EC8-45B5-ABD8-2016B5575E92}"/>
                      </a:ext>
                    </a:extLst>
                  </p:cNvPr>
                  <p:cNvSpPr txBox="1"/>
                  <p:nvPr/>
                </p:nvSpPr>
                <p:spPr>
                  <a:xfrm rot="21056098">
                    <a:off x="2949824" y="2408061"/>
                    <a:ext cx="829724" cy="45204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200" dirty="0"/>
                      <a:t>+ 50 </a:t>
                    </a:r>
                  </a:p>
                </p:txBody>
              </p:sp>
              <p:sp>
                <p:nvSpPr>
                  <p:cNvPr id="39" name="Rectangle: Rounded Corners 38">
                    <a:extLst>
                      <a:ext uri="{FF2B5EF4-FFF2-40B4-BE49-F238E27FC236}">
                        <a16:creationId xmlns:a16="http://schemas.microsoft.com/office/drawing/2014/main" xmlns="" id="{46F38776-9151-4EAE-AF8C-12399BE5C388}"/>
                      </a:ext>
                    </a:extLst>
                  </p:cNvPr>
                  <p:cNvSpPr/>
                  <p:nvPr/>
                </p:nvSpPr>
                <p:spPr>
                  <a:xfrm>
                    <a:off x="6374956" y="2501964"/>
                    <a:ext cx="775841" cy="77584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800" dirty="0">
                        <a:solidFill>
                          <a:schemeClr val="tx1"/>
                        </a:solidFill>
                      </a:rPr>
                      <a:t>?</a:t>
                    </a:r>
                  </a:p>
                </p:txBody>
              </p:sp>
              <p:sp>
                <p:nvSpPr>
                  <p:cNvPr id="40" name="Isosceles Triangle 39">
                    <a:extLst>
                      <a:ext uri="{FF2B5EF4-FFF2-40B4-BE49-F238E27FC236}">
                        <a16:creationId xmlns:a16="http://schemas.microsoft.com/office/drawing/2014/main" xmlns="" id="{FF2E9694-0435-4352-B894-6972D8943B9E}"/>
                      </a:ext>
                    </a:extLst>
                  </p:cNvPr>
                  <p:cNvSpPr/>
                  <p:nvPr/>
                </p:nvSpPr>
                <p:spPr>
                  <a:xfrm rot="19578233">
                    <a:off x="8089103" y="2145643"/>
                    <a:ext cx="1096933" cy="923040"/>
                  </a:xfrm>
                  <a:prstGeom prst="triangle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90E3EC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xmlns="" id="{1DE82E8A-CBEF-4201-A06F-A4748B3D6B96}"/>
                    </a:ext>
                  </a:extLst>
                </p:cNvPr>
                <p:cNvSpPr txBox="1"/>
                <p:nvPr/>
              </p:nvSpPr>
              <p:spPr>
                <a:xfrm>
                  <a:off x="4492690" y="2093044"/>
                  <a:ext cx="43361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?</a:t>
                  </a: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xmlns="" id="{3F2E0957-EBF5-458F-99DB-7063A2EC4717}"/>
                    </a:ext>
                  </a:extLst>
                </p:cNvPr>
                <p:cNvSpPr txBox="1"/>
                <p:nvPr/>
              </p:nvSpPr>
              <p:spPr>
                <a:xfrm>
                  <a:off x="10021291" y="2387463"/>
                  <a:ext cx="43361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?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xmlns="" id="{A40833DC-50E5-42DD-A089-BFA93E9F84CA}"/>
                    </a:ext>
                  </a:extLst>
                </p:cNvPr>
                <p:cNvSpPr txBox="1"/>
                <p:nvPr/>
              </p:nvSpPr>
              <p:spPr>
                <a:xfrm rot="21056098">
                  <a:off x="8570757" y="2313709"/>
                  <a:ext cx="81076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+ 6</a:t>
                  </a:r>
                </a:p>
              </p:txBody>
            </p:sp>
          </p:grp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15B8738A-AC19-4737-B11F-67EA82D4F8ED}"/>
              </a:ext>
            </a:extLst>
          </p:cNvPr>
          <p:cNvSpPr txBox="1"/>
          <p:nvPr/>
        </p:nvSpPr>
        <p:spPr>
          <a:xfrm>
            <a:off x="733492" y="1790210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a)</a:t>
            </a:r>
            <a:endParaRPr lang="vi-VN" sz="28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680A921-FF88-4CEF-9199-B67E43784F3B}"/>
              </a:ext>
            </a:extLst>
          </p:cNvPr>
          <p:cNvSpPr txBox="1"/>
          <p:nvPr/>
        </p:nvSpPr>
        <p:spPr>
          <a:xfrm>
            <a:off x="683615" y="3915126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b)</a:t>
            </a:r>
            <a:endParaRPr lang="vi-VN" sz="2800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xmlns="" id="{F780BA9F-39F1-413F-B17C-156DFBD847C8}"/>
              </a:ext>
            </a:extLst>
          </p:cNvPr>
          <p:cNvSpPr/>
          <p:nvPr/>
        </p:nvSpPr>
        <p:spPr>
          <a:xfrm>
            <a:off x="4241126" y="2022887"/>
            <a:ext cx="944873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>
                <a:solidFill>
                  <a:srgbClr val="FF0000"/>
                </a:solidFill>
              </a:rPr>
              <a:t>390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xmlns="" id="{944C4BF4-96E5-41D6-92AE-8FFCF0C6E062}"/>
              </a:ext>
            </a:extLst>
          </p:cNvPr>
          <p:cNvSpPr/>
          <p:nvPr/>
        </p:nvSpPr>
        <p:spPr>
          <a:xfrm>
            <a:off x="7232822" y="2555573"/>
            <a:ext cx="926914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345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xmlns="" id="{F2812FC7-AF46-4256-BA70-8CD8DF3582CF}"/>
              </a:ext>
            </a:extLst>
          </p:cNvPr>
          <p:cNvSpPr/>
          <p:nvPr/>
        </p:nvSpPr>
        <p:spPr>
          <a:xfrm rot="21336437">
            <a:off x="9846434" y="2327002"/>
            <a:ext cx="892777" cy="40860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351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389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49" grpId="0" animBg="1"/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A664052-2EFB-4CCE-B280-204EC2DE6F4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r="36286"/>
          <a:stretch/>
        </p:blipFill>
        <p:spPr>
          <a:xfrm>
            <a:off x="1093833" y="1347333"/>
            <a:ext cx="4392567" cy="3181124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5C7CD3F1-C567-4291-8E12-9850D20E7679}"/>
              </a:ext>
            </a:extLst>
          </p:cNvPr>
          <p:cNvSpPr/>
          <p:nvPr/>
        </p:nvSpPr>
        <p:spPr>
          <a:xfrm>
            <a:off x="875173" y="521747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2D3F5DC-41EF-4B24-BE61-D122BD7BADF8}"/>
              </a:ext>
            </a:extLst>
          </p:cNvPr>
          <p:cNvSpPr txBox="1"/>
          <p:nvPr/>
        </p:nvSpPr>
        <p:spPr>
          <a:xfrm>
            <a:off x="1312495" y="521747"/>
            <a:ext cx="501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tóm</a:t>
            </a:r>
            <a:r>
              <a:rPr lang="en-US" sz="2800" dirty="0"/>
              <a:t> </a:t>
            </a:r>
            <a:r>
              <a:rPr lang="en-US" sz="2800" dirty="0" err="1"/>
              <a:t>tắt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:</a:t>
            </a:r>
            <a:endParaRPr lang="vi-V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4600165-54CD-4F31-9FD2-96D858A65554}"/>
              </a:ext>
            </a:extLst>
          </p:cNvPr>
          <p:cNvSpPr txBox="1"/>
          <p:nvPr/>
        </p:nvSpPr>
        <p:spPr>
          <a:xfrm>
            <a:off x="5742058" y="1242762"/>
            <a:ext cx="3817968" cy="2418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i="1" dirty="0" err="1"/>
              <a:t>Tóm</a:t>
            </a:r>
            <a:r>
              <a:rPr lang="en-US" sz="2600" i="1" dirty="0"/>
              <a:t> </a:t>
            </a:r>
            <a:r>
              <a:rPr lang="en-US" sz="2600" i="1" dirty="0" err="1"/>
              <a:t>tắt</a:t>
            </a:r>
            <a:endParaRPr lang="en-US" sz="2600" i="1" dirty="0"/>
          </a:p>
          <a:p>
            <a:pPr>
              <a:lnSpc>
                <a:spcPct val="150000"/>
              </a:lnSpc>
            </a:pPr>
            <a:r>
              <a:rPr lang="en-US" sz="2600" dirty="0"/>
              <a:t>Mai </a:t>
            </a:r>
            <a:r>
              <a:rPr lang="en-US" sz="2600" dirty="0" err="1"/>
              <a:t>cao</a:t>
            </a:r>
            <a:r>
              <a:rPr lang="en-US" sz="2600" dirty="0"/>
              <a:t>             : 119 cm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Mi </a:t>
            </a:r>
            <a:r>
              <a:rPr lang="en-US" sz="2600" dirty="0" err="1"/>
              <a:t>cao</a:t>
            </a:r>
            <a:r>
              <a:rPr lang="en-US" sz="2600" dirty="0"/>
              <a:t>               : 98 cm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Mai </a:t>
            </a:r>
            <a:r>
              <a:rPr lang="en-US" sz="2600" dirty="0" err="1"/>
              <a:t>cao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Mi : … cm?</a:t>
            </a:r>
            <a:endParaRPr lang="vi-VN" sz="2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00F6DA-8A36-42FB-8F6C-6F24939A32C2}"/>
              </a:ext>
            </a:extLst>
          </p:cNvPr>
          <p:cNvSpPr txBox="1"/>
          <p:nvPr/>
        </p:nvSpPr>
        <p:spPr>
          <a:xfrm>
            <a:off x="4769113" y="3738426"/>
            <a:ext cx="646470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dirty="0" err="1">
                <a:solidFill>
                  <a:srgbClr val="FF0000"/>
                </a:solidFill>
              </a:rPr>
              <a:t>Bài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giải</a:t>
            </a:r>
            <a:endParaRPr lang="en-US" sz="28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   Mai </a:t>
            </a:r>
            <a:r>
              <a:rPr lang="en-US" sz="2800" i="1" dirty="0" err="1">
                <a:solidFill>
                  <a:srgbClr val="002060"/>
                </a:solidFill>
              </a:rPr>
              <a:t>cao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hơn</a:t>
            </a:r>
            <a:r>
              <a:rPr lang="en-US" sz="2800" i="1" dirty="0">
                <a:solidFill>
                  <a:srgbClr val="002060"/>
                </a:solidFill>
              </a:rPr>
              <a:t> Mi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xăng-ti-mét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là</a:t>
            </a:r>
            <a:r>
              <a:rPr lang="en-US" sz="2800" i="1" dirty="0">
                <a:solidFill>
                  <a:srgbClr val="00206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119 – 98 = 21 (cm)</a:t>
            </a:r>
            <a:endParaRPr lang="en-US" sz="2800" dirty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   </a:t>
            </a:r>
            <a:r>
              <a:rPr lang="en-US" sz="2800" i="1" dirty="0" err="1">
                <a:solidFill>
                  <a:srgbClr val="002060"/>
                </a:solidFill>
              </a:rPr>
              <a:t>Đáp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: 21 cm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957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39AD31D4-812D-453D-9F1F-42D6870C1FB2}"/>
              </a:ext>
            </a:extLst>
          </p:cNvPr>
          <p:cNvSpPr/>
          <p:nvPr/>
        </p:nvSpPr>
        <p:spPr>
          <a:xfrm>
            <a:off x="876407" y="667821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endParaRPr lang="vi-VN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AAF7218-82CE-44AE-8405-53907DE6CFB7}"/>
              </a:ext>
            </a:extLst>
          </p:cNvPr>
          <p:cNvSpPr txBox="1"/>
          <p:nvPr/>
        </p:nvSpPr>
        <p:spPr>
          <a:xfrm>
            <a:off x="1416855" y="634570"/>
            <a:ext cx="9741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.</a:t>
            </a:r>
            <a:endParaRPr lang="vi-VN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5AD5B80-4D0B-4856-A9D6-F0E73B8996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4942" y="1594076"/>
            <a:ext cx="10563734" cy="2208666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7CB137A5-0765-40E1-8AAE-AC6D9A3F98DB}"/>
              </a:ext>
            </a:extLst>
          </p:cNvPr>
          <p:cNvSpPr/>
          <p:nvPr/>
        </p:nvSpPr>
        <p:spPr>
          <a:xfrm>
            <a:off x="2264212" y="3083868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C5F740FA-4F92-4405-B9DB-F797885D533E}"/>
              </a:ext>
            </a:extLst>
          </p:cNvPr>
          <p:cNvSpPr/>
          <p:nvPr/>
        </p:nvSpPr>
        <p:spPr>
          <a:xfrm>
            <a:off x="1865218" y="2294303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115D43F8-0B44-4DDB-A95A-44C0E5D804E7}"/>
              </a:ext>
            </a:extLst>
          </p:cNvPr>
          <p:cNvSpPr/>
          <p:nvPr/>
        </p:nvSpPr>
        <p:spPr>
          <a:xfrm>
            <a:off x="6363965" y="3033712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1095032F-D110-4F51-B795-8C40A7EA0126}"/>
              </a:ext>
            </a:extLst>
          </p:cNvPr>
          <p:cNvSpPr/>
          <p:nvPr/>
        </p:nvSpPr>
        <p:spPr>
          <a:xfrm>
            <a:off x="5970287" y="2251982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4F6F4872-EB0D-4DBD-9560-68541D1D89C8}"/>
              </a:ext>
            </a:extLst>
          </p:cNvPr>
          <p:cNvSpPr/>
          <p:nvPr/>
        </p:nvSpPr>
        <p:spPr>
          <a:xfrm>
            <a:off x="10277169" y="2356215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891288BD-F148-4263-994C-A5F741409C03}"/>
              </a:ext>
            </a:extLst>
          </p:cNvPr>
          <p:cNvSpPr/>
          <p:nvPr/>
        </p:nvSpPr>
        <p:spPr>
          <a:xfrm>
            <a:off x="9872357" y="3118354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0EDCCDAB-167F-43DF-894A-3D270E993975}"/>
              </a:ext>
            </a:extLst>
          </p:cNvPr>
          <p:cNvSpPr/>
          <p:nvPr/>
        </p:nvSpPr>
        <p:spPr>
          <a:xfrm>
            <a:off x="9443732" y="2343515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hildren Jumping Cartoon HD Stock Images | Shutterstock">
            <a:extLst>
              <a:ext uri="{FF2B5EF4-FFF2-40B4-BE49-F238E27FC236}">
                <a16:creationId xmlns:a16="http://schemas.microsoft.com/office/drawing/2014/main" xmlns="" id="{789C465F-7090-4654-8DEE-DEC1971A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28"/>
          <a:stretch/>
        </p:blipFill>
        <p:spPr bwMode="auto">
          <a:xfrm>
            <a:off x="2580147" y="3880134"/>
            <a:ext cx="5919422" cy="256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946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xmlns="" id="{C27C2B29-6B0D-4C39-A2E0-C3AE1059811F}"/>
              </a:ext>
            </a:extLst>
          </p:cNvPr>
          <p:cNvSpPr/>
          <p:nvPr/>
        </p:nvSpPr>
        <p:spPr>
          <a:xfrm>
            <a:off x="658760" y="620893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5</a:t>
            </a:r>
            <a:endParaRPr lang="vi-VN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6659BD7-19DB-4C01-A17A-5E7E828950C8}"/>
              </a:ext>
            </a:extLst>
          </p:cNvPr>
          <p:cNvSpPr txBox="1"/>
          <p:nvPr/>
        </p:nvSpPr>
        <p:spPr>
          <a:xfrm>
            <a:off x="1041640" y="405633"/>
            <a:ext cx="1049160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khác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699703D-5B64-48A5-9B71-5AA9D37D8BD2}"/>
              </a:ext>
            </a:extLst>
          </p:cNvPr>
          <p:cNvSpPr txBox="1"/>
          <p:nvPr/>
        </p:nvSpPr>
        <p:spPr>
          <a:xfrm>
            <a:off x="2212492" y="1924374"/>
            <a:ext cx="7767016" cy="3890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dirty="0" err="1">
                <a:solidFill>
                  <a:srgbClr val="FF0000"/>
                </a:solidFill>
              </a:rPr>
              <a:t>Bài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giải</a:t>
            </a:r>
          </a:p>
          <a:p>
            <a:pPr>
              <a:lnSpc>
                <a:spcPct val="150000"/>
              </a:lnSpc>
            </a:pP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lớn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nhất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có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ba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chữ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khác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nhau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là</a:t>
            </a:r>
            <a:r>
              <a:rPr lang="en-US" sz="2800" i="1" dirty="0">
                <a:solidFill>
                  <a:srgbClr val="002060"/>
                </a:solidFill>
              </a:rPr>
              <a:t>: 987</a:t>
            </a:r>
          </a:p>
          <a:p>
            <a:pPr>
              <a:lnSpc>
                <a:spcPct val="150000"/>
              </a:lnSpc>
            </a:pP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bé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nhất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có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ba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chữ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là</a:t>
            </a:r>
            <a:r>
              <a:rPr lang="en-US" sz="2800" i="1" dirty="0">
                <a:solidFill>
                  <a:srgbClr val="002060"/>
                </a:solidFill>
              </a:rPr>
              <a:t>: 100</a:t>
            </a:r>
          </a:p>
          <a:p>
            <a:pPr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		</a:t>
            </a:r>
            <a:r>
              <a:rPr lang="en-US" sz="2800" i="1" dirty="0" err="1">
                <a:solidFill>
                  <a:srgbClr val="002060"/>
                </a:solidFill>
              </a:rPr>
              <a:t>Hiệu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của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hai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là</a:t>
            </a:r>
            <a:r>
              <a:rPr lang="en-US" sz="2800" i="1" dirty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		     987 – 100 = 887</a:t>
            </a:r>
          </a:p>
          <a:p>
            <a:pPr>
              <a:lnSpc>
                <a:spcPct val="150000"/>
              </a:lnSpc>
            </a:pPr>
            <a:r>
              <a:rPr lang="en-US" sz="2800" i="1" dirty="0">
                <a:solidFill>
                  <a:srgbClr val="002060"/>
                </a:solidFill>
              </a:rPr>
              <a:t>			  </a:t>
            </a:r>
            <a:r>
              <a:rPr lang="en-US" sz="2800" i="1" dirty="0" err="1">
                <a:solidFill>
                  <a:srgbClr val="002060"/>
                </a:solidFill>
              </a:rPr>
              <a:t>Đáp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số</a:t>
            </a:r>
            <a:r>
              <a:rPr lang="en-US" sz="2800" i="1" dirty="0">
                <a:solidFill>
                  <a:srgbClr val="002060"/>
                </a:solidFill>
              </a:rPr>
              <a:t>: 887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6146" name="Picture 2" descr="Happy Cute Little Kid Girl Play With Block Number | Art drawings for kids,  Kids cartoon characters, Numbers for kids">
            <a:extLst>
              <a:ext uri="{FF2B5EF4-FFF2-40B4-BE49-F238E27FC236}">
                <a16:creationId xmlns:a16="http://schemas.microsoft.com/office/drawing/2014/main" xmlns="" id="{ACFB7B01-B85A-4076-845F-CE2583D1B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129" y="3439601"/>
            <a:ext cx="4723880" cy="341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052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B9A0286-B06B-4CF2-A67C-D431D9387FBC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Ս\uFFFD\u0004{A126BDFF-15C2-4984-8D5F-67C3521194DC}&quot;,&quot;C:\\Users\\STD_NHA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70 (tiết 3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CE34CD8A-E331-4A5F-A6F8-B7DA81623EDF}:25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34C5232A-C9B1-40B6-B5FC-8EDD25BF994B}:2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54A82FEB-A3C0-40C2-8D34-8EA75360D049}:27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54492025-D390-4210-ABF3-812D42070D1A}:2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8231478B-E4F5-49A9-83D3-E879F7494993}:27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E9972936-58EF-43BA-9CBA-4D2493507EA8}:2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234</Words>
  <Application>Microsoft Office PowerPoint</Application>
  <PresentationFormat>Widescreen</PresentationFormat>
  <Paragraphs>75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70 (tiết 3)</dc:title>
  <dc:creator>STD_NHA</dc:creator>
  <cp:lastModifiedBy>STD_NHA</cp:lastModifiedBy>
  <cp:revision>6</cp:revision>
  <dcterms:created xsi:type="dcterms:W3CDTF">2025-04-28T02:32:31Z</dcterms:created>
  <dcterms:modified xsi:type="dcterms:W3CDTF">2025-04-28T03:13:50Z</dcterms:modified>
</cp:coreProperties>
</file>